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47"/>
  </p:notesMasterIdLst>
  <p:handoutMasterIdLst>
    <p:handoutMasterId r:id="rId48"/>
  </p:handoutMasterIdLst>
  <p:sldIdLst>
    <p:sldId id="256" r:id="rId2"/>
    <p:sldId id="257" r:id="rId3"/>
    <p:sldId id="275" r:id="rId4"/>
    <p:sldId id="265" r:id="rId5"/>
    <p:sldId id="259" r:id="rId6"/>
    <p:sldId id="273" r:id="rId7"/>
    <p:sldId id="274" r:id="rId8"/>
    <p:sldId id="260" r:id="rId9"/>
    <p:sldId id="292" r:id="rId10"/>
    <p:sldId id="295" r:id="rId11"/>
    <p:sldId id="296" r:id="rId12"/>
    <p:sldId id="297" r:id="rId13"/>
    <p:sldId id="261" r:id="rId14"/>
    <p:sldId id="270" r:id="rId15"/>
    <p:sldId id="269" r:id="rId16"/>
    <p:sldId id="298" r:id="rId17"/>
    <p:sldId id="299" r:id="rId18"/>
    <p:sldId id="301" r:id="rId19"/>
    <p:sldId id="302" r:id="rId20"/>
    <p:sldId id="303" r:id="rId21"/>
    <p:sldId id="304" r:id="rId22"/>
    <p:sldId id="305" r:id="rId23"/>
    <p:sldId id="306" r:id="rId24"/>
    <p:sldId id="268" r:id="rId25"/>
    <p:sldId id="294" r:id="rId26"/>
    <p:sldId id="271" r:id="rId27"/>
    <p:sldId id="272" r:id="rId28"/>
    <p:sldId id="293" r:id="rId29"/>
    <p:sldId id="262" r:id="rId30"/>
    <p:sldId id="263" r:id="rId31"/>
    <p:sldId id="267" r:id="rId32"/>
    <p:sldId id="276" r:id="rId33"/>
    <p:sldId id="277" r:id="rId34"/>
    <p:sldId id="278" r:id="rId35"/>
    <p:sldId id="279" r:id="rId36"/>
    <p:sldId id="280" r:id="rId37"/>
    <p:sldId id="281" r:id="rId38"/>
    <p:sldId id="282" r:id="rId39"/>
    <p:sldId id="283" r:id="rId40"/>
    <p:sldId id="284" r:id="rId41"/>
    <p:sldId id="286" r:id="rId42"/>
    <p:sldId id="287" r:id="rId43"/>
    <p:sldId id="288" r:id="rId44"/>
    <p:sldId id="289" r:id="rId45"/>
    <p:sldId id="291" r:id="rId46"/>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57" autoAdjust="0"/>
  </p:normalViewPr>
  <p:slideViewPr>
    <p:cSldViewPr>
      <p:cViewPr varScale="1">
        <p:scale>
          <a:sx n="113" d="100"/>
          <a:sy n="113" d="100"/>
        </p:scale>
        <p:origin x="-159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ltLang="de-DE"/>
          </a:p>
        </p:txBody>
      </p:sp>
      <p:sp>
        <p:nvSpPr>
          <p:cNvPr id="2048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ltLang="de-DE"/>
          </a:p>
        </p:txBody>
      </p:sp>
      <p:sp>
        <p:nvSpPr>
          <p:cNvPr id="2048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ltLang="de-DE"/>
          </a:p>
        </p:txBody>
      </p:sp>
      <p:sp>
        <p:nvSpPr>
          <p:cNvPr id="2048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ED5F2F4-D3DB-4B3E-A166-C03C536B8094}" type="slidenum">
              <a:rPr lang="de-DE" altLang="de-DE"/>
              <a:pPr>
                <a:defRPr/>
              </a:pPr>
              <a:t>‹Nr.›</a:t>
            </a:fld>
            <a:endParaRPr lang="de-DE" altLang="de-DE"/>
          </a:p>
        </p:txBody>
      </p:sp>
    </p:spTree>
    <p:extLst>
      <p:ext uri="{BB962C8B-B14F-4D97-AF65-F5344CB8AC3E}">
        <p14:creationId xmlns:p14="http://schemas.microsoft.com/office/powerpoint/2010/main" val="189921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E62F819F-24EF-4964-AB65-8DB5E4B749B0}" type="datetimeFigureOut">
              <a:rPr lang="de-DE"/>
              <a:pPr>
                <a:defRPr/>
              </a:pPr>
              <a:t>20.06.2015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DB98E904-3CC0-4C46-AFF5-21B9B2D5D16F}" type="slidenum">
              <a:rPr lang="de-DE"/>
              <a:pPr>
                <a:defRPr/>
              </a:pPr>
              <a:t>‹Nr.›</a:t>
            </a:fld>
            <a:endParaRPr lang="de-DE"/>
          </a:p>
        </p:txBody>
      </p:sp>
    </p:spTree>
    <p:extLst>
      <p:ext uri="{BB962C8B-B14F-4D97-AF65-F5344CB8AC3E}">
        <p14:creationId xmlns:p14="http://schemas.microsoft.com/office/powerpoint/2010/main" val="1286633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mtClean="0"/>
              <a:t>Einleitung:</a:t>
            </a:r>
          </a:p>
          <a:p>
            <a:pPr eaLnBrk="1" hangingPunct="1">
              <a:spcBef>
                <a:spcPct val="0"/>
              </a:spcBef>
            </a:pPr>
            <a:r>
              <a:rPr lang="de-DE" altLang="de-DE" smtClean="0"/>
              <a:t>Vielen Dank für die Einladung</a:t>
            </a:r>
          </a:p>
          <a:p>
            <a:pPr eaLnBrk="1" hangingPunct="1">
              <a:spcBef>
                <a:spcPct val="0"/>
              </a:spcBef>
            </a:pPr>
            <a:r>
              <a:rPr lang="de-DE" altLang="de-DE" smtClean="0"/>
              <a:t>Mein Anliegen wäre: Gottes Reden durch sein Wort an uns zu verstehen, seine Botschaft zu hören und Raum zu lassen für die notwendigen Veränderungen. </a:t>
            </a:r>
          </a:p>
          <a:p>
            <a:pPr eaLnBrk="1" hangingPunct="1">
              <a:spcBef>
                <a:spcPct val="0"/>
              </a:spcBef>
            </a:pPr>
            <a:endParaRPr lang="de-DE" altLang="de-DE" smtClean="0"/>
          </a:p>
          <a:p>
            <a:pPr eaLnBrk="1" hangingPunct="1">
              <a:spcBef>
                <a:spcPct val="0"/>
              </a:spcBef>
            </a:pPr>
            <a:r>
              <a:rPr lang="de-DE" altLang="de-DE" smtClean="0"/>
              <a:t>Gottes Wort ist nicht in erster Linie INFORMATION, sondern TRANSFORMATION.</a:t>
            </a:r>
          </a:p>
          <a:p>
            <a:pPr eaLnBrk="1" hangingPunct="1">
              <a:spcBef>
                <a:spcPct val="0"/>
              </a:spcBef>
            </a:pPr>
            <a:r>
              <a:rPr lang="de-DE" altLang="de-DE" smtClean="0"/>
              <a:t>In diesem Sinne ist es mir ein Anliegen, zu entdecken, wo sein Licht in unser Leben fällt. 	2 Tim 3:16+17</a:t>
            </a:r>
          </a:p>
          <a:p>
            <a:pPr eaLnBrk="1" hangingPunct="1">
              <a:spcBef>
                <a:spcPct val="0"/>
              </a:spcBef>
            </a:pPr>
            <a:endParaRPr lang="de-DE" altLang="de-DE" smtClean="0"/>
          </a:p>
          <a:p>
            <a:pPr eaLnBrk="1" hangingPunct="1">
              <a:spcBef>
                <a:spcPct val="0"/>
              </a:spcBef>
            </a:pPr>
            <a:r>
              <a:rPr lang="de-DE" altLang="de-DE" smtClean="0"/>
              <a:t>Mich hat einiges in der Vorbereitung angesprochen…und ich hoffe, es auch etwas wertvolles für Euch dabei.</a:t>
            </a:r>
          </a:p>
          <a:p>
            <a:pPr eaLnBrk="1" hangingPunct="1">
              <a:spcBef>
                <a:spcPct val="0"/>
              </a:spcBef>
            </a:pPr>
            <a:endParaRPr lang="de-DE" altLang="de-DE" smtClean="0"/>
          </a:p>
          <a:p>
            <a:pPr eaLnBrk="1" hangingPunct="1">
              <a:spcBef>
                <a:spcPct val="0"/>
              </a:spcBef>
            </a:pPr>
            <a:r>
              <a:rPr lang="de-DE" altLang="de-DE" smtClean="0"/>
              <a:t>Ich werde immer mal wieder etwas über den Bibeltext selber sagen; </a:t>
            </a:r>
          </a:p>
          <a:p>
            <a:pPr eaLnBrk="1" hangingPunct="1">
              <a:spcBef>
                <a:spcPct val="0"/>
              </a:spcBef>
            </a:pPr>
            <a:r>
              <a:rPr lang="de-DE" altLang="de-DE" smtClean="0"/>
              <a:t>mein Schwerpunkt ist allerdings die Frage: Was machen wir damit?</a:t>
            </a:r>
          </a:p>
          <a:p>
            <a:pPr eaLnBrk="1" hangingPunct="1">
              <a:spcBef>
                <a:spcPct val="0"/>
              </a:spcBef>
            </a:pPr>
            <a:endParaRPr lang="de-DE" altLang="de-DE" smtClean="0"/>
          </a:p>
          <a:p>
            <a:pPr eaLnBrk="1" hangingPunct="1">
              <a:spcBef>
                <a:spcPct val="0"/>
              </a:spcBef>
            </a:pPr>
            <a:r>
              <a:rPr lang="de-DE" altLang="de-DE" smtClean="0"/>
              <a:t>Austeilen der Mindmap mit den Vorbemerkungen….</a:t>
            </a:r>
          </a:p>
          <a:p>
            <a:pPr eaLnBrk="1" hangingPunct="1">
              <a:spcBef>
                <a:spcPct val="0"/>
              </a:spcBef>
            </a:pPr>
            <a:endParaRPr lang="de-DE" altLang="de-DE" smtClean="0"/>
          </a:p>
          <a:p>
            <a:pPr eaLnBrk="1" hangingPunct="1">
              <a:spcBef>
                <a:spcPct val="0"/>
              </a:spcBef>
            </a:pPr>
            <a:r>
              <a:rPr lang="de-DE" altLang="de-DE" smtClean="0"/>
              <a:t>Theologische Herausforderungen: Dinge, die wir nicht verstehen- geht mir auch so- aber genug, die wir verstehen und diese sind dann unsere</a:t>
            </a:r>
          </a:p>
          <a:p>
            <a:pPr eaLnBrk="1" hangingPunct="1">
              <a:spcBef>
                <a:spcPct val="0"/>
              </a:spcBef>
            </a:pPr>
            <a:r>
              <a:rPr lang="de-DE" altLang="de-DE" smtClean="0"/>
              <a:t>Persönlichen Herausforderungen: Was machen wir konkret damit? </a:t>
            </a:r>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A81B66B-2BD4-49F6-8BFA-AB83F13A5894}" type="slidenum">
              <a:rPr lang="de-DE" altLang="de-DE" smtClean="0">
                <a:latin typeface="Arial" charset="0"/>
              </a:rPr>
              <a:pPr eaLnBrk="1" hangingPunct="1">
                <a:spcBef>
                  <a:spcPct val="0"/>
                </a:spcBef>
              </a:pPr>
              <a:t>1</a:t>
            </a:fld>
            <a:endParaRPr lang="de-DE" altLang="de-DE"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mtClean="0"/>
              <a:t>Vorgehensweise: Arbeiten am Text und am eigenen Leben.   Was wird im Groben angesprochen- was hat es evtl. mit mir zu tun.</a:t>
            </a:r>
          </a:p>
          <a:p>
            <a:pPr eaLnBrk="1" hangingPunct="1">
              <a:spcBef>
                <a:spcPct val="0"/>
              </a:spcBef>
            </a:pPr>
            <a:endParaRPr lang="de-DE" altLang="de-DE" smtClean="0"/>
          </a:p>
          <a:p>
            <a:pPr eaLnBrk="1" hangingPunct="1">
              <a:spcBef>
                <a:spcPct val="0"/>
              </a:spcBef>
            </a:pPr>
            <a:r>
              <a:rPr lang="de-DE" altLang="de-DE" smtClean="0"/>
              <a:t>Die Aufgabe von Maleachi ist es, die Übel und Missstände der Gemeinde damals vor Augen zu führen. Müssen wir uns evtl. den Schuh hin und wieder anziehen? Beratungsresistent- blind für eigenes Versagen? Eines der wichtigsten Kennzeichen geistlicher Reife ist die Fähigkeit, Ermahnung und Tadel anzunehmen. Die Art und Weise, wie wir darauf reagieren, dass uns Fehler aufgezeigt werden, ist ein Gradmesser dafür, wie tief und real unsere Beziehung mit dem Herrn ist.   Apg 6: sie verteidigen sich nicht, sondern suchen Lösungen, für das Wohl der Gemeinde. Positiv zu reagieren, wenn wir die Stimme Gottes in unangenehmen Kommentaren hören, ist ein Zeichen echter Reife.</a:t>
            </a:r>
          </a:p>
          <a:p>
            <a:pPr eaLnBrk="1" hangingPunct="1">
              <a:spcBef>
                <a:spcPct val="0"/>
              </a:spcBef>
            </a:pPr>
            <a:r>
              <a:rPr lang="de-DE" altLang="de-DE" smtClean="0"/>
              <a:t>Gemeinden können mit der Kritik zu schnell sein, aber Menschen können auch mit dem Hören zu langsam sein. </a:t>
            </a:r>
          </a:p>
          <a:p>
            <a:pPr eaLnBrk="1" hangingPunct="1">
              <a:spcBef>
                <a:spcPct val="0"/>
              </a:spcBef>
            </a:pPr>
            <a:r>
              <a:rPr lang="de-DE" altLang="de-DE" smtClean="0"/>
              <a:t>Ein Geist der Liebe und der Demut ist für die richtige Balance bei uns allen nötig, damit das Werk Gottes Fortschritte macht. </a:t>
            </a:r>
          </a:p>
          <a:p>
            <a:pPr eaLnBrk="1" hangingPunct="1">
              <a:spcBef>
                <a:spcPct val="0"/>
              </a:spcBef>
            </a:pPr>
            <a:r>
              <a:rPr lang="de-DE" altLang="de-DE" smtClean="0"/>
              <a:t>Und hier gilt ein generelles Prinzip der Bibel: Voller Gnade und voller Wahrheit. Joh 1: 14    Gnade öffnet aber erst die Tür für Wahrheit.</a:t>
            </a:r>
          </a:p>
          <a:p>
            <a:pPr eaLnBrk="1" hangingPunct="1">
              <a:spcBef>
                <a:spcPct val="0"/>
              </a:spcBef>
            </a:pPr>
            <a:endParaRPr lang="de-DE" altLang="de-DE" smtClean="0"/>
          </a:p>
          <a:p>
            <a:pPr eaLnBrk="1" hangingPunct="1">
              <a:spcBef>
                <a:spcPct val="0"/>
              </a:spcBef>
            </a:pPr>
            <a:r>
              <a:rPr lang="de-DE" altLang="de-DE" smtClean="0"/>
              <a:t>Also, nun zum Text selbst:  Der Text beginnt mit der Bezeichnung Last des Herrn- Der Begriff hat eine vielfältige Bedeutung – EXTRAFOLIE</a:t>
            </a:r>
          </a:p>
          <a:p>
            <a:pPr eaLnBrk="1" hangingPunct="1">
              <a:spcBef>
                <a:spcPct val="0"/>
              </a:spcBef>
            </a:pPr>
            <a:r>
              <a:rPr lang="de-DE" altLang="de-DE" smtClean="0"/>
              <a:t>Aber bringt uns zu einer grundsätzlichen Frage oder mehreren:</a:t>
            </a:r>
          </a:p>
          <a:p>
            <a:pPr eaLnBrk="1" hangingPunct="1">
              <a:spcBef>
                <a:spcPct val="0"/>
              </a:spcBef>
            </a:pPr>
            <a:r>
              <a:rPr lang="de-DE" altLang="de-DE" smtClean="0"/>
              <a:t>Was denkst du, ist Gottes Absicht für unser Leben?  Welche Botschaft soll uns grundsätzlich erreichen?</a:t>
            </a:r>
          </a:p>
          <a:p>
            <a:pPr eaLnBrk="1" hangingPunct="1">
              <a:spcBef>
                <a:spcPct val="0"/>
              </a:spcBef>
            </a:pPr>
            <a:endParaRPr lang="de-DE" altLang="de-DE" smtClean="0"/>
          </a:p>
          <a:p>
            <a:pPr eaLnBrk="1" hangingPunct="1">
              <a:spcBef>
                <a:spcPct val="0"/>
              </a:spcBef>
            </a:pPr>
            <a:r>
              <a:rPr lang="de-DE" altLang="de-DE" smtClean="0"/>
              <a:t>Und andererseits: Was ist deine Last/ dein Anliegen für das Reich Gottes?   Wenn Geld und Zeit keine Rolle spielen würden, was würdest du am Liebsten tun? </a:t>
            </a:r>
          </a:p>
          <a:p>
            <a:pPr eaLnBrk="1" hangingPunct="1">
              <a:spcBef>
                <a:spcPct val="0"/>
              </a:spcBef>
            </a:pPr>
            <a:r>
              <a:rPr lang="de-DE" altLang="de-DE" smtClean="0"/>
              <a:t>Worunter leidest du in dieser Welt? Was macht dich unruhig?  Wo schlägt dein Herz? Was ist dir wichtig? Wofür würdest du gerne einstehen? Wenn du eine Sache in deiner Gemeinde verändern könntest- was wäre es? </a:t>
            </a:r>
          </a:p>
          <a:p>
            <a:pPr eaLnBrk="1" hangingPunct="1">
              <a:spcBef>
                <a:spcPct val="0"/>
              </a:spcBef>
            </a:pPr>
            <a:r>
              <a:rPr lang="de-DE" altLang="de-DE" smtClean="0"/>
              <a:t>Wenn hier Gott überhaupt nicht vorkommt, sollten wir kaum über eine Leidenschaft für die Sache Jesu sprechen!</a:t>
            </a:r>
          </a:p>
          <a:p>
            <a:pPr eaLnBrk="1" hangingPunct="1">
              <a:spcBef>
                <a:spcPct val="0"/>
              </a:spcBef>
            </a:pPr>
            <a:endParaRPr lang="de-DE" altLang="de-DE" b="1" smtClean="0"/>
          </a:p>
          <a:p>
            <a:pPr eaLnBrk="1" hangingPunct="1">
              <a:spcBef>
                <a:spcPct val="0"/>
              </a:spcBef>
            </a:pPr>
            <a:r>
              <a:rPr lang="de-DE" altLang="de-DE" b="1" smtClean="0"/>
              <a:t>Gottes Liebe und Erwählung.</a:t>
            </a:r>
          </a:p>
          <a:p>
            <a:pPr eaLnBrk="1" hangingPunct="1">
              <a:spcBef>
                <a:spcPct val="0"/>
              </a:spcBef>
            </a:pPr>
            <a:r>
              <a:rPr lang="de-DE" altLang="de-DE" smtClean="0"/>
              <a:t>Die Botschaft, dass Gott uns wirklich liebt, ist eigentlich die beste Botschaft überhaupt.  Gott hat unmissverständlich klar gemacht, dass er dich liebt . Joh 15: 13  Ist sie jemals persönlich bei dir angekommen? Sie ist nicht nur  Kern der Botschaft, die wir weitergeben sollen, sondern meint mich persönlich. Es ist das, was den leeren Seelen von Menschen echte innere Befriedigung gibt.</a:t>
            </a:r>
          </a:p>
          <a:p>
            <a:pPr eaLnBrk="1" hangingPunct="1">
              <a:spcBef>
                <a:spcPct val="0"/>
              </a:spcBef>
            </a:pPr>
            <a:r>
              <a:rPr lang="de-DE" altLang="de-DE" smtClean="0"/>
              <a:t>Hier kommen wir mit der Formulierung vielleicht nicht ganz klar- weil es uns so willkürlich scheint. Den ja- den nicht! Ätsch!!! Aber das meint es nicht! Grundsätzlich ist die hebr. Sprache eine Bildersprache, das Griechische auch noch mehr als unser steriles Deutsch. </a:t>
            </a:r>
          </a:p>
          <a:p>
            <a:pPr eaLnBrk="1" hangingPunct="1">
              <a:spcBef>
                <a:spcPct val="0"/>
              </a:spcBef>
            </a:pPr>
            <a:r>
              <a:rPr lang="de-DE" altLang="de-DE" smtClean="0"/>
              <a:t>Die Liebeswahl, die hier angesprochen wird, meint in erster Linie die Wahl für etwas, was automatisch und gelichzeitig die Abgrenzung gegenüber anderen Dingen zur Folge hat.  Wenn du dich für ein Auto entscheidest, ist es gleichzeitig eine Entscheidung gegen all die anderen.  Theologisch wird  diese Stelle noch mal in Röm 9: 10 ff aufgenommen und genauer besprochen, was es meint und bedeutet. (bis Vers 14 lesen)</a:t>
            </a:r>
          </a:p>
          <a:p>
            <a:pPr eaLnBrk="1" hangingPunct="1">
              <a:spcBef>
                <a:spcPct val="0"/>
              </a:spcBef>
            </a:pPr>
            <a:r>
              <a:rPr lang="de-DE" altLang="de-DE" smtClean="0"/>
              <a:t>Grundsätzlich finden wir diese Ausdrucksweise öfter und auch bei Jesus.   Lk 14: 26: Im Sinne von Prioritäten- jemand an die zweite Stelle setzen.   Mt 6: 24  Unmöglichkeit beides gleichzeitig mit Priorität zu tun. Entweder oder.   Wir können nicht zwei völlig entgegengesetzte Ziele gleichzeitig verfolgen. Deswegen sind wir ebenso immer wieder herausgefordert guet Entscheidungen zu treffen.   Was ist hier klar für die damaligen Leute kommuniziert?  Ich habe dich erwählt. Meine Wahl ist auf dich gefallen… </a:t>
            </a:r>
          </a:p>
          <a:p>
            <a:pPr eaLnBrk="1" hangingPunct="1">
              <a:spcBef>
                <a:spcPct val="0"/>
              </a:spcBef>
            </a:pPr>
            <a:r>
              <a:rPr lang="de-DE" altLang="de-DE" smtClean="0"/>
              <a:t>Gott legt sein Focus auf Dich! Wie ist deine Reaktion. Lass uns doch nicht ständig über andere sprechen. Wie siehts aus? Wie entscheidest du dich, konkret?</a:t>
            </a:r>
          </a:p>
          <a:p>
            <a:pPr eaLnBrk="1" hangingPunct="1">
              <a:spcBef>
                <a:spcPct val="0"/>
              </a:spcBef>
            </a:pPr>
            <a:r>
              <a:rPr lang="de-DE" altLang="de-DE" smtClean="0"/>
              <a:t>Andere sind genauso gut und schlecht wie wir. Es gibt nichts, was uns vor Gott auszeichnen würde. Dennoch wählt er uns!  Sonst sind wir doch auch nicht so uneigennützig und freuen uns, wenn wir das größte Geschenk bekommen…</a:t>
            </a:r>
          </a:p>
          <a:p>
            <a:pPr eaLnBrk="1" hangingPunct="1">
              <a:spcBef>
                <a:spcPct val="0"/>
              </a:spcBef>
            </a:pPr>
            <a:r>
              <a:rPr lang="de-DE" altLang="de-DE" smtClean="0"/>
              <a:t>Jakob war vor seiner echten Gottesbegegnung auch eher ein zwielichtiger Typ. Geschickter Betrüger und Gott lies sich dennoch auf ihn ein. </a:t>
            </a:r>
          </a:p>
          <a:p>
            <a:pPr eaLnBrk="1" hangingPunct="1">
              <a:spcBef>
                <a:spcPct val="0"/>
              </a:spcBef>
            </a:pPr>
            <a:endParaRPr lang="de-DE" altLang="de-DE" smtClean="0"/>
          </a:p>
          <a:p>
            <a:pPr eaLnBrk="1" hangingPunct="1">
              <a:spcBef>
                <a:spcPct val="0"/>
              </a:spcBef>
            </a:pPr>
            <a:r>
              <a:rPr lang="de-DE" altLang="de-DE" b="1" smtClean="0"/>
              <a:t>Botschaft Gottes gegenüber den geistlich Verantwortlichen:</a:t>
            </a:r>
          </a:p>
          <a:p>
            <a:pPr eaLnBrk="1" hangingPunct="1">
              <a:spcBef>
                <a:spcPct val="0"/>
              </a:spcBef>
            </a:pPr>
            <a:r>
              <a:rPr lang="de-DE" altLang="de-DE" smtClean="0"/>
              <a:t>Zunächst stellt Maleachi das Problem fest. Ihr missachtet/ignoriert Gottes Anweisungen. Ihr setzt euch einfach über das hinweg, was Gott klar gemacht hat. Ihr glaubt in der Position zu sein, Frömmigkeit nach eigenem Maßstab definieren zu können.   Falsch!  Oft ist in der Bibel von gesetz-losen die Rede. Meint es immer in unserem Sinne Ungläubige? Zunächst im engeren Sinne bezeichnet es die, die sich von den Vorgaben Gottes einfach mal losgelöst haben- Gesetz- los. Sie tun so, als ob es keine Vorgaben gibt. Aber die Bibel macht klar: Fehlanzeige! Gott hat sich klar ausgedrückt (in ganz wesentlichen Dingen), da muss man kein Griechisch können, um es zu verstehen. Der Text zeigt, wie an vielen anderen Stellen, dass sie sich dieser Fehlhaltung nicht mal bewusst sind! Er fragt sie einfach: Wo kommt eure Achtung mir gegenüber zum Ausdruck?</a:t>
            </a:r>
          </a:p>
          <a:p>
            <a:pPr eaLnBrk="1" hangingPunct="1">
              <a:spcBef>
                <a:spcPct val="0"/>
              </a:spcBef>
            </a:pPr>
            <a:r>
              <a:rPr lang="de-DE" altLang="de-DE" smtClean="0"/>
              <a:t>Wenn es tatsächlich darum geht, dass wir etwas zum Lobpreis seiner Herrlichkeit sein sollen  Eph 1: 12- wie und wo wird es konkret deutlich? Wie machst du deine Wertschätzung Gott gegenüber deutlich?  Wie verherrlicht man Gott?  Wie sieht das konkret aus?</a:t>
            </a:r>
          </a:p>
          <a:p>
            <a:pPr eaLnBrk="1" hangingPunct="1">
              <a:spcBef>
                <a:spcPct val="0"/>
              </a:spcBef>
            </a:pPr>
            <a:r>
              <a:rPr lang="de-DE" altLang="de-DE" smtClean="0"/>
              <a:t> An einem konkreten Beispiel macht Maleachi das Fehlverhalten deutlich. Man opfert Gott Dinge, die man für sich selbst nicht will. Opfern bedeutet etwas aufzugeben, was uns etwas wert ist, um damit unsere Hingabe an Gott auszudrücken. Nimm doch mal den Inhalt unseres Abfalleimers und mach ein Geschenk draus! Dies war die Einstellung der Leute, aus den schäbigen Resten des Lebens Gott ein Geschenk zu machen. </a:t>
            </a:r>
          </a:p>
          <a:p>
            <a:pPr eaLnBrk="1" hangingPunct="1">
              <a:spcBef>
                <a:spcPct val="0"/>
              </a:spcBef>
            </a:pPr>
            <a:r>
              <a:rPr lang="de-DE" altLang="de-DE" smtClean="0"/>
              <a:t>Wo passiert mir das? Wir haben vorhin mal den Begriff: Reste- Theologie verwendet. Wo gebe ich Gott nur Dinge, die irgendwie übrig bleiben und oft bleibt auch nix übrig. </a:t>
            </a:r>
          </a:p>
          <a:p>
            <a:pPr eaLnBrk="1" hangingPunct="1">
              <a:spcBef>
                <a:spcPct val="0"/>
              </a:spcBef>
            </a:pPr>
            <a:r>
              <a:rPr lang="de-DE" altLang="de-DE" smtClean="0"/>
              <a:t>Rest meines Geldes? Rest meiner Zeit? Rest meiner Aufmerksamkeit?  Wir singen: Das Höchste meines Lebens und meinen was genau? Was verstehen wir unter dem bekannten Vers Mt 6: 33 trachtet zuerst?</a:t>
            </a:r>
          </a:p>
          <a:p>
            <a:pPr eaLnBrk="1" hangingPunct="1">
              <a:spcBef>
                <a:spcPct val="0"/>
              </a:spcBef>
            </a:pPr>
            <a:endParaRPr lang="de-DE" altLang="de-DE" b="1" smtClean="0"/>
          </a:p>
          <a:p>
            <a:pPr eaLnBrk="1" hangingPunct="1">
              <a:spcBef>
                <a:spcPct val="0"/>
              </a:spcBef>
            </a:pPr>
            <a:r>
              <a:rPr lang="de-DE" altLang="de-DE" b="1" smtClean="0"/>
              <a:t>Vers 10-14: Konsequenz des falschen Verhaltens: </a:t>
            </a:r>
          </a:p>
          <a:p>
            <a:pPr eaLnBrk="1" hangingPunct="1">
              <a:spcBef>
                <a:spcPct val="0"/>
              </a:spcBef>
            </a:pPr>
            <a:r>
              <a:rPr lang="de-DE" altLang="de-DE" smtClean="0"/>
              <a:t>Weniger Worte- mehr Wahrheit. Der Text spricht am Ende des Kapitels von leeren Versprechen von einem freiwilligen Gelübte. Wie siehst aus?  Lieder?  Jesus, ich will….? Was davon soll Gott ernst nehmen, was nicht? Wozu stehst du, wozu nicht?   Weniger Worte- mehr Wahrheit    Pred 5: 1 ff </a:t>
            </a:r>
          </a:p>
          <a:p>
            <a:pPr eaLnBrk="1" hangingPunct="1">
              <a:spcBef>
                <a:spcPct val="0"/>
              </a:spcBef>
            </a:pPr>
            <a:r>
              <a:rPr lang="de-DE" altLang="de-DE" smtClean="0"/>
              <a:t>Amos 5: 21 ff / Mt 15: 8 / Jes 1: 13   Welche Versprechen habe ich Gott bisher gegeben und welche warten eigentlich noch auf Einlösung?</a:t>
            </a:r>
          </a:p>
          <a:p>
            <a:pPr eaLnBrk="1" hangingPunct="1">
              <a:spcBef>
                <a:spcPct val="0"/>
              </a:spcBef>
            </a:pPr>
            <a:r>
              <a:rPr lang="de-DE" altLang="de-DE" smtClean="0"/>
              <a:t>Die Priester hätten das unterbinden müssen- nicht einfach laufen lassen….  Sie hätten es ansprechen müssen…Wo müssen wir Dinge ansprechen? Hier wird es wiedermal konkret, ob Gott uns gebrauchen kann? </a:t>
            </a:r>
          </a:p>
          <a:p>
            <a:pPr eaLnBrk="1" hangingPunct="1">
              <a:spcBef>
                <a:spcPct val="0"/>
              </a:spcBef>
            </a:pPr>
            <a:endParaRPr lang="de-DE" altLang="de-DE" smtClean="0"/>
          </a:p>
          <a:p>
            <a:pPr eaLnBrk="1" hangingPunct="1">
              <a:spcBef>
                <a:spcPct val="0"/>
              </a:spcBef>
            </a:pPr>
            <a:r>
              <a:rPr lang="de-DE" altLang="de-DE" smtClean="0"/>
              <a:t>Also- kurze Stille: Was machst du jetzt damit?  Sind dir Dinge bewusst geworden? Womit muss ich unbedingt aufhören? Bzw, Dinge wieder in die richtige Spur bringen?  Jetzt kann man geplättet sein von der Anklage.  Oder sich einfach wieder neu an der Gnade Gottes freuen!   Seine Gnade öffnet die Tür für die Wahrheit!</a:t>
            </a:r>
          </a:p>
          <a:p>
            <a:pPr eaLnBrk="1" hangingPunct="1">
              <a:spcBef>
                <a:spcPct val="0"/>
              </a:spcBef>
            </a:pPr>
            <a:r>
              <a:rPr lang="de-DE" altLang="de-DE" smtClean="0"/>
              <a:t>Psalm 139: 23+24</a:t>
            </a:r>
          </a:p>
        </p:txBody>
      </p:sp>
      <p:sp>
        <p:nvSpPr>
          <p:cNvPr id="614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FAA56D7-F749-41FC-9544-3C6106045AA1}" type="slidenum">
              <a:rPr lang="de-DE" altLang="de-DE" smtClean="0">
                <a:latin typeface="Arial" charset="0"/>
              </a:rPr>
              <a:pPr eaLnBrk="1" hangingPunct="1">
                <a:spcBef>
                  <a:spcPct val="0"/>
                </a:spcBef>
              </a:pPr>
              <a:t>14</a:t>
            </a:fld>
            <a:endParaRPr lang="de-DE" altLang="de-DE"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24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01B7AA-307F-4A7C-BAF4-87BAA7F3630F}" type="slidenum">
              <a:rPr lang="de-DE" altLang="de-DE" smtClean="0">
                <a:latin typeface="Arial" charset="0"/>
              </a:rPr>
              <a:pPr eaLnBrk="1" hangingPunct="1">
                <a:spcBef>
                  <a:spcPct val="0"/>
                </a:spcBef>
              </a:pPr>
              <a:t>15</a:t>
            </a:fld>
            <a:endParaRPr lang="de-DE" altLang="de-DE"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AB58C9-4CDE-420D-9028-A92717F634D0}" type="slidenum">
              <a:rPr lang="de-DE" altLang="de-DE" smtClean="0">
                <a:latin typeface="Arial" charset="0"/>
              </a:rPr>
              <a:pPr eaLnBrk="1" hangingPunct="1">
                <a:spcBef>
                  <a:spcPct val="0"/>
                </a:spcBef>
              </a:pPr>
              <a:t>21</a:t>
            </a:fld>
            <a:endParaRPr lang="de-DE" altLang="de-DE" smtClean="0">
              <a:latin typeface="Arial" charset="0"/>
            </a:endParaRPr>
          </a:p>
        </p:txBody>
      </p:sp>
      <p:sp>
        <p:nvSpPr>
          <p:cNvPr id="634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de-DE" smtClean="0"/>
              <a:t>Römer 12: 8:11  / 2 Kor 7: 11 ff 7 2 Kor. 8: 7 +16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2E6145-5EDA-47B8-B789-DB6146E2CC73}" type="slidenum">
              <a:rPr lang="de-DE" altLang="de-DE" smtClean="0">
                <a:latin typeface="Arial" charset="0"/>
              </a:rPr>
              <a:pPr eaLnBrk="1" hangingPunct="1">
                <a:spcBef>
                  <a:spcPct val="0"/>
                </a:spcBef>
              </a:pPr>
              <a:t>24</a:t>
            </a:fld>
            <a:endParaRPr lang="de-DE" altLang="de-DE"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de-DE" altLang="de-DE" dirty="0" smtClean="0"/>
              <a:t>Die Botschaft an die Priester aus Kapitel 1 war: Macht nicht einfach so weiter.  Hier setzt </a:t>
            </a:r>
            <a:r>
              <a:rPr lang="de-DE" altLang="de-DE" dirty="0" err="1" smtClean="0"/>
              <a:t>Maleachi</a:t>
            </a:r>
            <a:r>
              <a:rPr lang="de-DE" altLang="de-DE" dirty="0" smtClean="0"/>
              <a:t> an und zeigt die Konsequenzen auf. </a:t>
            </a:r>
          </a:p>
          <a:p>
            <a:pPr eaLnBrk="1" hangingPunct="1">
              <a:spcBef>
                <a:spcPct val="0"/>
              </a:spcBef>
              <a:defRPr/>
            </a:pPr>
            <a:r>
              <a:rPr lang="de-DE" altLang="de-DE" dirty="0" smtClean="0"/>
              <a:t>Gott würde reagieren, wenn sie es nicht tun.</a:t>
            </a:r>
          </a:p>
          <a:p>
            <a:pPr eaLnBrk="1" hangingPunct="1">
              <a:spcBef>
                <a:spcPct val="0"/>
              </a:spcBef>
              <a:defRPr/>
            </a:pPr>
            <a:r>
              <a:rPr lang="de-DE" altLang="de-DE" dirty="0" smtClean="0"/>
              <a:t>„Wenn ihr nicht hört!“ – Beratungsresistenz als wesentlicher Anklagepunkt.</a:t>
            </a:r>
          </a:p>
          <a:p>
            <a:pPr eaLnBrk="1" hangingPunct="1">
              <a:spcBef>
                <a:spcPct val="0"/>
              </a:spcBef>
              <a:defRPr/>
            </a:pPr>
            <a:r>
              <a:rPr lang="de-DE" altLang="de-DE" dirty="0" smtClean="0"/>
              <a:t>Gott macht klar: Ich kann das nicht einfach so laufen lassen- ich muss und werde eingreifen….in welcher Form?</a:t>
            </a:r>
          </a:p>
          <a:p>
            <a:pPr marL="228600" indent="-228600" eaLnBrk="1" hangingPunct="1">
              <a:spcBef>
                <a:spcPct val="0"/>
              </a:spcBef>
              <a:buFontTx/>
              <a:buAutoNum type="arabicPeriod"/>
              <a:defRPr/>
            </a:pPr>
            <a:r>
              <a:rPr lang="de-DE" altLang="de-DE" dirty="0" smtClean="0"/>
              <a:t>Indem er zeigt, was wirklich der Realität entspricht. ..zur Zielscheibe des Spotts. Gott hasst Heuchelei und irgendwann wir dies für andere offensichtlich. </a:t>
            </a:r>
          </a:p>
          <a:p>
            <a:pPr marL="228600" indent="-228600" eaLnBrk="1" hangingPunct="1">
              <a:spcBef>
                <a:spcPct val="0"/>
              </a:spcBef>
              <a:buFontTx/>
              <a:buAutoNum type="arabicPeriod"/>
              <a:defRPr/>
            </a:pPr>
            <a:r>
              <a:rPr lang="de-DE" altLang="de-DE" dirty="0" smtClean="0"/>
              <a:t>Gott würde sie entfernen. Gott drückt nicht ewig ein Auge zu.  Er lässt sie nicht einfach in dieser Blindheit weitermachen. Er wird sie aus dem Programm nehmen, heißt es hier. Das hat nicht s mit ihrer Ewigkeit zu tun, aber mit ihrer Effektivität im Dienst.  Arrogante und stolze Menschen haben Gott gegen sich: Jak : 4    Gott hat immer wieder Hochkaräter einfach ausrangiert. Skandale haben Fehlverhalten deutlich gemacht und es hat nicht nur den Leuten geschadet, sondern vor allem dem Reich Gottes. VERANTWORTUNG!</a:t>
            </a:r>
          </a:p>
          <a:p>
            <a:pPr eaLnBrk="1" hangingPunct="1">
              <a:spcBef>
                <a:spcPct val="0"/>
              </a:spcBef>
              <a:defRPr/>
            </a:pPr>
            <a:r>
              <a:rPr lang="de-DE" altLang="de-DE" dirty="0" smtClean="0"/>
              <a:t>	Evtl. Studie von Howard Hendricks einschieben: In </a:t>
            </a:r>
            <a:r>
              <a:rPr lang="de-DE" altLang="de-DE" dirty="0" err="1" smtClean="0"/>
              <a:t>Finishing</a:t>
            </a:r>
            <a:r>
              <a:rPr lang="de-DE" altLang="de-DE" dirty="0" smtClean="0"/>
              <a:t> Strong, Steven </a:t>
            </a:r>
            <a:r>
              <a:rPr lang="de-DE" altLang="de-DE" dirty="0" err="1" smtClean="0"/>
              <a:t>Ferrar</a:t>
            </a:r>
            <a:r>
              <a:rPr lang="de-DE" altLang="de-DE" dirty="0" smtClean="0"/>
              <a:t>.   </a:t>
            </a:r>
          </a:p>
          <a:p>
            <a:pPr marL="685800" lvl="1" indent="-228600" eaLnBrk="1" hangingPunct="1">
              <a:spcBef>
                <a:spcPct val="0"/>
              </a:spcBef>
              <a:buFontTx/>
              <a:buAutoNum type="arabicPeriod"/>
              <a:defRPr/>
            </a:pPr>
            <a:r>
              <a:rPr lang="de-DE" altLang="de-DE" dirty="0" smtClean="0"/>
              <a:t>Gott wird sie wegen dem negativen Einfluss auf andere Menschen richten- Unbrauchbarkeit  im geistlichen Handeln, bedeutungsloser Dienst. Gott erwägt die Option sie für den Dienst auszurangieren. </a:t>
            </a:r>
          </a:p>
          <a:p>
            <a:pPr marL="685800" lvl="1" indent="-228600" eaLnBrk="1" hangingPunct="1">
              <a:spcBef>
                <a:spcPct val="0"/>
              </a:spcBef>
              <a:buFontTx/>
              <a:buAutoNum type="arabicPeriod"/>
              <a:defRPr/>
            </a:pPr>
            <a:r>
              <a:rPr lang="de-DE" altLang="de-DE" dirty="0" smtClean="0"/>
              <a:t>Gott gibt ihnen die Chance zur Umkehr</a:t>
            </a:r>
          </a:p>
          <a:p>
            <a:pPr marL="685800" lvl="1" indent="-228600" eaLnBrk="1" hangingPunct="1">
              <a:spcBef>
                <a:spcPct val="0"/>
              </a:spcBef>
              <a:buFontTx/>
              <a:buAutoNum type="arabicPeriod"/>
              <a:defRPr/>
            </a:pPr>
            <a:r>
              <a:rPr lang="de-DE" altLang="de-DE" dirty="0" smtClean="0"/>
              <a:t>Wenn Leute garn nicht hören, folgt mit Sicherheit das angedrohte Gericht  -- 70 nach Christus, hat Gott dem ganzen Tempeldienst ein Ende gesetzt.</a:t>
            </a:r>
          </a:p>
          <a:p>
            <a:pPr lvl="1" eaLnBrk="1" hangingPunct="1">
              <a:spcBef>
                <a:spcPct val="0"/>
              </a:spcBef>
              <a:defRPr/>
            </a:pPr>
            <a:r>
              <a:rPr lang="de-DE" altLang="de-DE" dirty="0" smtClean="0"/>
              <a:t>Fluch: Konsequenz eines schweren Vergehens: hier: Distanzieren vom Betroffenen – ihn der Bestrafung preisgeben, der vollen Konsequenz des falschen Verhaltens. </a:t>
            </a:r>
          </a:p>
          <a:p>
            <a:pPr lvl="1" eaLnBrk="1" hangingPunct="1">
              <a:spcBef>
                <a:spcPct val="0"/>
              </a:spcBef>
              <a:defRPr/>
            </a:pPr>
            <a:r>
              <a:rPr lang="de-DE" altLang="de-DE" dirty="0" smtClean="0"/>
              <a:t>Die </a:t>
            </a:r>
            <a:r>
              <a:rPr lang="de-DE" altLang="de-DE" dirty="0" err="1" smtClean="0"/>
              <a:t>hebr.</a:t>
            </a:r>
            <a:r>
              <a:rPr lang="de-DE" altLang="de-DE" dirty="0" smtClean="0"/>
              <a:t> Wurzel (</a:t>
            </a:r>
            <a:r>
              <a:rPr lang="de-DE" altLang="de-DE" dirty="0" err="1" smtClean="0"/>
              <a:t>charam</a:t>
            </a:r>
            <a:r>
              <a:rPr lang="de-DE" altLang="de-DE" dirty="0" smtClean="0"/>
              <a:t>) bedeutet: absondern, ausschließen. Menschen sind dann von den Segnungen Gottes ausgeschlossen.  Strafe Gottes für </a:t>
            </a:r>
            <a:r>
              <a:rPr lang="de-DE" altLang="de-DE" dirty="0" err="1" smtClean="0"/>
              <a:t>Unbussfertigkeit</a:t>
            </a:r>
            <a:r>
              <a:rPr lang="de-DE" altLang="de-DE" dirty="0" smtClean="0"/>
              <a:t>. Umso großartiger ist die Aussage im NT  Gal 3: 13  vom Fluch des (Nichthalten) des Gesetzes befreit. Er, Jesus , nahm den Fluch auf sich!!!  Neue Dimension</a:t>
            </a:r>
          </a:p>
          <a:p>
            <a:pPr eaLnBrk="1" hangingPunct="1">
              <a:spcBef>
                <a:spcPct val="0"/>
              </a:spcBef>
              <a:defRPr/>
            </a:pPr>
            <a:r>
              <a:rPr lang="de-DE" altLang="de-DE" dirty="0" smtClean="0"/>
              <a:t>Gefahr der Unbrauchbarkeit.  2 : 1-4</a:t>
            </a:r>
          </a:p>
          <a:p>
            <a:pPr eaLnBrk="1" hangingPunct="1">
              <a:spcBef>
                <a:spcPct val="0"/>
              </a:spcBef>
              <a:defRPr/>
            </a:pPr>
            <a:r>
              <a:rPr lang="de-DE" altLang="de-DE" dirty="0" smtClean="0"/>
              <a:t>Grundsätzlich will Gott seine Leute segnen, viele stehen sich jedoch immer wieder selbst im Weg. Auch wenn Konsequenzen zu tragen sind, hat doch Gott alles unter Kontrolle. Gott überseiht niemanden. </a:t>
            </a:r>
          </a:p>
          <a:p>
            <a:pPr eaLnBrk="1" hangingPunct="1">
              <a:spcBef>
                <a:spcPct val="0"/>
              </a:spcBef>
              <a:defRPr/>
            </a:pPr>
            <a:r>
              <a:rPr lang="de-DE" altLang="de-DE" dirty="0" smtClean="0"/>
              <a:t>2: 5-9  Aufgabe der Leiter – welche Aufgabe hat Gott mir anvertraut? Wie treu nehme ich sie wahr? Du und ich, wir sollen Orientierung sein. Wo haben wir Leute evtl. auch auf die falsche Fährte geführt?</a:t>
            </a:r>
          </a:p>
          <a:p>
            <a:pPr eaLnBrk="1" hangingPunct="1">
              <a:spcBef>
                <a:spcPct val="0"/>
              </a:spcBef>
              <a:defRPr/>
            </a:pPr>
            <a:r>
              <a:rPr lang="de-DE" altLang="de-DE" dirty="0" smtClean="0"/>
              <a:t>2: 10-17 das Problem der Untreue/Beeinflussung und wieder die fehlende Sündenerkenntnis. </a:t>
            </a:r>
          </a:p>
          <a:p>
            <a:pPr eaLnBrk="1" hangingPunct="1">
              <a:spcBef>
                <a:spcPct val="0"/>
              </a:spcBef>
              <a:defRPr/>
            </a:pPr>
            <a:endParaRPr lang="de-DE" altLang="de-DE" dirty="0" smtClean="0"/>
          </a:p>
          <a:p>
            <a:pPr eaLnBrk="1" hangingPunct="1">
              <a:spcBef>
                <a:spcPct val="0"/>
              </a:spcBef>
              <a:defRPr/>
            </a:pPr>
            <a:r>
              <a:rPr lang="de-DE" altLang="de-DE" dirty="0" smtClean="0"/>
              <a:t>Gott spricht 3 Dinge in ihrem Leben an:</a:t>
            </a:r>
          </a:p>
          <a:p>
            <a:pPr eaLnBrk="1" hangingPunct="1">
              <a:spcBef>
                <a:spcPct val="0"/>
              </a:spcBef>
              <a:defRPr/>
            </a:pPr>
            <a:r>
              <a:rPr lang="de-DE" altLang="de-DE" dirty="0" smtClean="0"/>
              <a:t>Die falsche Haltung, die geforderte Hilfestellung zu sein und ein entsprechendes eigenes Verhalten. </a:t>
            </a:r>
          </a:p>
          <a:p>
            <a:pPr eaLnBrk="1" hangingPunct="1">
              <a:spcBef>
                <a:spcPct val="0"/>
              </a:spcBef>
              <a:defRPr/>
            </a:pPr>
            <a:r>
              <a:rPr lang="de-DE" altLang="de-DE" dirty="0" smtClean="0"/>
              <a:t>3 Aspekte geistlicher </a:t>
            </a:r>
            <a:r>
              <a:rPr lang="de-DE" altLang="de-DE" dirty="0" err="1" smtClean="0"/>
              <a:t>Leiterschaft</a:t>
            </a:r>
            <a:r>
              <a:rPr lang="de-DE" altLang="de-DE" dirty="0" smtClean="0"/>
              <a:t>:  Gott mit Ehrfurcht begegnen, gesunde biblische Lehre weitergeben, und ein geheiligtes Leben zu führen. Aufgabe ist es, dass Menschen sich von der Sünde abwenden und Gott zu wenden.</a:t>
            </a:r>
          </a:p>
          <a:p>
            <a:pPr eaLnBrk="1" hangingPunct="1">
              <a:spcBef>
                <a:spcPct val="0"/>
              </a:spcBef>
              <a:defRPr/>
            </a:pPr>
            <a:r>
              <a:rPr lang="de-DE" altLang="de-DE" dirty="0" smtClean="0"/>
              <a:t>Der wahre Indikator für den Erfolg von Mission ist nicht die Zahl der Gottesdienstbesucher, sondern die Auswirkung …welche Art von Menschen aus unseren Gemeinden hervorgehen- Jesusleute?</a:t>
            </a:r>
          </a:p>
          <a:p>
            <a:pPr eaLnBrk="1" hangingPunct="1">
              <a:spcBef>
                <a:spcPct val="0"/>
              </a:spcBef>
              <a:defRPr/>
            </a:pPr>
            <a:r>
              <a:rPr lang="de-DE" altLang="de-DE" dirty="0" smtClean="0"/>
              <a:t>Sie sollen geistliche Verantwortung übernehmen und haben darin versagt:  </a:t>
            </a:r>
            <a:r>
              <a:rPr lang="de-DE" altLang="de-DE" dirty="0" err="1" smtClean="0"/>
              <a:t>Mt</a:t>
            </a:r>
            <a:r>
              <a:rPr lang="de-DE" altLang="de-DE" dirty="0" smtClean="0"/>
              <a:t> 23  und </a:t>
            </a:r>
            <a:r>
              <a:rPr lang="de-DE" altLang="de-DE" dirty="0" err="1" smtClean="0"/>
              <a:t>Lk</a:t>
            </a:r>
            <a:r>
              <a:rPr lang="de-DE" altLang="de-DE" dirty="0" smtClean="0"/>
              <a:t> 11: 52   Jesus macht deutlich, dass es nicht nur Konsequenzen für sie selbst hat, sondern auch für andere. </a:t>
            </a:r>
          </a:p>
          <a:p>
            <a:pPr eaLnBrk="1" hangingPunct="1">
              <a:spcBef>
                <a:spcPct val="0"/>
              </a:spcBef>
              <a:defRPr/>
            </a:pPr>
            <a:endParaRPr lang="de-DE" altLang="de-DE" dirty="0" smtClean="0"/>
          </a:p>
          <a:p>
            <a:pPr eaLnBrk="1" hangingPunct="1">
              <a:spcBef>
                <a:spcPct val="0"/>
              </a:spcBef>
              <a:defRPr/>
            </a:pPr>
            <a:r>
              <a:rPr lang="de-DE" altLang="de-DE" dirty="0" smtClean="0"/>
              <a:t>Nachdem </a:t>
            </a:r>
            <a:r>
              <a:rPr lang="de-DE" altLang="de-DE" dirty="0" err="1" smtClean="0"/>
              <a:t>Maleachi</a:t>
            </a:r>
            <a:r>
              <a:rPr lang="de-DE" altLang="de-DE" dirty="0" smtClean="0"/>
              <a:t> die geistlich Verantwortlichen angesprochen hat, spricht er nun die allgemeine Bevölkerung an.   Bzgl. ihrer Untreue gegenüber Leuten aus dem eigenen Volk und anderen, als auch ihrer falschen Anklage Gott gegenüber: Er sei ihnen doch eigentlich was schuldig, dafür, dass sie Religion machen.</a:t>
            </a:r>
          </a:p>
          <a:p>
            <a:pPr eaLnBrk="1" hangingPunct="1">
              <a:spcBef>
                <a:spcPct val="0"/>
              </a:spcBef>
              <a:defRPr/>
            </a:pPr>
            <a:endParaRPr lang="de-DE" altLang="de-DE" dirty="0" smtClean="0"/>
          </a:p>
          <a:p>
            <a:pPr eaLnBrk="1" hangingPunct="1">
              <a:spcBef>
                <a:spcPct val="0"/>
              </a:spcBef>
              <a:defRPr/>
            </a:pPr>
            <a:r>
              <a:rPr lang="de-DE" altLang="de-DE" dirty="0" smtClean="0"/>
              <a:t>Sündhafte Einstellungen und Handlungen gegenüber unseren Brüdern und Schwestern in Christus lichten unsere Reihen schneller und effektiver als Feuer im Untergeschoss. Nichts trübt die Gegenwart des Geistes so sehr wie Bitterkeit gegenüber Glaubensgeschwistern. </a:t>
            </a:r>
          </a:p>
          <a:p>
            <a:pPr eaLnBrk="1" hangingPunct="1">
              <a:spcBef>
                <a:spcPct val="0"/>
              </a:spcBef>
              <a:defRPr/>
            </a:pPr>
            <a:endParaRPr lang="de-DE" altLang="de-DE" dirty="0" smtClean="0"/>
          </a:p>
          <a:p>
            <a:pPr eaLnBrk="1" hangingPunct="1">
              <a:spcBef>
                <a:spcPct val="0"/>
              </a:spcBef>
              <a:defRPr/>
            </a:pPr>
            <a:r>
              <a:rPr lang="de-DE" altLang="de-DE" dirty="0" smtClean="0"/>
              <a:t>Dann das Thema Mischehen: nicht gegen kulturelle Unterschiede aber gegen Verbindungen, die uns von Gott wegbringen und zu einer Art Götzendienst beeinflussen.  2 Mose 34: 11 ff</a:t>
            </a:r>
          </a:p>
          <a:p>
            <a:pPr eaLnBrk="1" hangingPunct="1">
              <a:spcBef>
                <a:spcPct val="0"/>
              </a:spcBef>
              <a:defRPr/>
            </a:pPr>
            <a:r>
              <a:rPr lang="de-DE" altLang="de-DE" dirty="0" smtClean="0"/>
              <a:t>Zeitgleich mit Nehemia: Dort wird das Problem veranschaulicht.   Schon früher  5 Mose 7: 3+4  gibt klare Anweisungen und zeigt die Folgen der falschen Entscheidung auf.</a:t>
            </a:r>
          </a:p>
          <a:p>
            <a:pPr eaLnBrk="1" hangingPunct="1">
              <a:spcBef>
                <a:spcPct val="0"/>
              </a:spcBef>
              <a:defRPr/>
            </a:pPr>
            <a:r>
              <a:rPr lang="de-DE" altLang="de-DE" dirty="0" smtClean="0"/>
              <a:t>2 Chr 15: beschreibt, wie sie das erkannt haben und Gott neu die Treue versprochen haben….aber nicht lange!</a:t>
            </a:r>
          </a:p>
          <a:p>
            <a:pPr eaLnBrk="1" hangingPunct="1">
              <a:spcBef>
                <a:spcPct val="0"/>
              </a:spcBef>
              <a:defRPr/>
            </a:pPr>
            <a:endParaRPr lang="de-DE" altLang="de-DE" dirty="0" smtClean="0"/>
          </a:p>
          <a:p>
            <a:pPr eaLnBrk="1" hangingPunct="1">
              <a:spcBef>
                <a:spcPct val="0"/>
              </a:spcBef>
              <a:defRPr/>
            </a:pPr>
            <a:r>
              <a:rPr lang="de-DE" altLang="de-DE" dirty="0" smtClean="0"/>
              <a:t>Die Entscheidung, wen du heiratest, hat sehr wohl Auswirkungen auf die Gemeinde. Fördert diese Beziehung die Gemeinde oder fordert diese Beziehung die Gemeinde. Wird sie stärker durch den Zuwachs oder schwächer durch den Abgang? Wirst du weiter ein Helfer sein oder selbst hilfsbedürftig werden?  Es beginnt mit einer klaren Entscheidung vor Gott heute: Keine Option!!!!</a:t>
            </a:r>
          </a:p>
          <a:p>
            <a:pPr eaLnBrk="1" hangingPunct="1">
              <a:spcBef>
                <a:spcPct val="0"/>
              </a:spcBef>
              <a:defRPr/>
            </a:pPr>
            <a:endParaRPr lang="de-DE" altLang="de-DE" dirty="0" smtClean="0"/>
          </a:p>
          <a:p>
            <a:pPr eaLnBrk="1" hangingPunct="1">
              <a:spcBef>
                <a:spcPct val="0"/>
              </a:spcBef>
              <a:defRPr/>
            </a:pPr>
            <a:r>
              <a:rPr lang="de-DE" altLang="de-DE" dirty="0" smtClean="0"/>
              <a:t>Gott geht es um dein Herz und umgekehrt sollte es auch so sein. Was also bewegt Gottes Herz? Was ist ihm wichtig?  Eine Frau/Mann , der ihm nachfolgt…. </a:t>
            </a:r>
          </a:p>
          <a:p>
            <a:pPr eaLnBrk="1" hangingPunct="1">
              <a:spcBef>
                <a:spcPct val="0"/>
              </a:spcBef>
              <a:defRPr/>
            </a:pPr>
            <a:r>
              <a:rPr lang="de-DE" altLang="de-DE" dirty="0" smtClean="0"/>
              <a:t>Eine Person, die einen ungläubigen Partner heiratet macht ziemlich offensichtlich deutlich, wie wenig ihn das Zeugnis für Jesus bedeutet. Ziel ist ein Heim zu gründen, das dich für das Reich Gottes einsetzt- wie soll das gehen? Im Hinblick auf Gastfreundschaft, im Hinblick auf Kindererziehung?</a:t>
            </a:r>
          </a:p>
          <a:p>
            <a:pPr eaLnBrk="1" hangingPunct="1">
              <a:spcBef>
                <a:spcPct val="0"/>
              </a:spcBef>
              <a:defRPr/>
            </a:pPr>
            <a:r>
              <a:rPr lang="de-DE" altLang="de-DE" dirty="0" smtClean="0"/>
              <a:t>Nichtchristen können die charmantesten Leute sein, aber eins können sie nicht: Jesus lieben!</a:t>
            </a:r>
          </a:p>
          <a:p>
            <a:pPr eaLnBrk="1" hangingPunct="1">
              <a:spcBef>
                <a:spcPct val="0"/>
              </a:spcBef>
              <a:defRPr/>
            </a:pPr>
            <a:r>
              <a:rPr lang="de-DE" altLang="de-DE" dirty="0" smtClean="0"/>
              <a:t>In dem ich mich auf solche Leute einlasse, mache ich signalwirkend deutlich. „Mich interessieren die Gebote Gottes nicht!“  welches Zeugnis hat das für den ungläubigen Partner?</a:t>
            </a:r>
          </a:p>
          <a:p>
            <a:pPr eaLnBrk="1" hangingPunct="1">
              <a:spcBef>
                <a:spcPct val="0"/>
              </a:spcBef>
              <a:defRPr/>
            </a:pPr>
            <a:r>
              <a:rPr lang="de-DE" altLang="de-DE" dirty="0" smtClean="0"/>
              <a:t>Wenn ich eigentlich von ihm möchte, dass er sich Jesus unterstellt- was lebe ich ihm denn vor?  Du musst nicht alles so ernst nehmen…es gibt wesentliche Dinge, da kann man auch anders!..  Heuchelei in Bestform…</a:t>
            </a:r>
          </a:p>
          <a:p>
            <a:pPr eaLnBrk="1" hangingPunct="1">
              <a:spcBef>
                <a:spcPct val="0"/>
              </a:spcBef>
              <a:defRPr/>
            </a:pPr>
            <a:r>
              <a:rPr lang="de-DE" altLang="de-DE" dirty="0" smtClean="0"/>
              <a:t>Ich bekehre ihn…die Statistik spricht klar gegen dich. Ja, es gibt es und es ist wundervoll….aber eher die Ausnahme und im Vorfeld schon nicht gottgewollt.</a:t>
            </a:r>
          </a:p>
          <a:p>
            <a:pPr eaLnBrk="1" hangingPunct="1">
              <a:spcBef>
                <a:spcPct val="0"/>
              </a:spcBef>
              <a:defRPr/>
            </a:pPr>
            <a:endParaRPr lang="de-DE" altLang="de-DE" dirty="0" smtClean="0"/>
          </a:p>
          <a:p>
            <a:pPr eaLnBrk="1" hangingPunct="1">
              <a:spcBef>
                <a:spcPct val="0"/>
              </a:spcBef>
              <a:defRPr/>
            </a:pPr>
            <a:r>
              <a:rPr lang="de-DE" altLang="de-DE" dirty="0" smtClean="0"/>
              <a:t>Nicht ich, sagt Gott, habe mein Versprechen gebrochen, sondern immer wieder ihr. Ihr verdreht die Maßstäbe völlig und meint noch im Recht zu sein oder all das vor Gott rechtfertigen zu können.  Nur weil ich gnädig bin, heißt es nicht, dass ich Unrecht für gut heiße. </a:t>
            </a:r>
          </a:p>
          <a:p>
            <a:pPr eaLnBrk="1" hangingPunct="1">
              <a:spcBef>
                <a:spcPct val="0"/>
              </a:spcBef>
              <a:defRPr/>
            </a:pPr>
            <a:endParaRPr lang="de-DE" altLang="de-DE" dirty="0" smtClean="0"/>
          </a:p>
          <a:p>
            <a:pPr eaLnBrk="1" hangingPunct="1">
              <a:spcBef>
                <a:spcPct val="0"/>
              </a:spcBef>
              <a:defRPr/>
            </a:pPr>
            <a:r>
              <a:rPr lang="de-DE" altLang="de-DE" dirty="0" smtClean="0"/>
              <a:t>Sünde ohne das Wissen um Gnade kann zur Verzweiflung führen.</a:t>
            </a:r>
          </a:p>
          <a:p>
            <a:pPr eaLnBrk="1" hangingPunct="1">
              <a:spcBef>
                <a:spcPct val="0"/>
              </a:spcBef>
              <a:defRPr/>
            </a:pPr>
            <a:r>
              <a:rPr lang="de-DE" altLang="de-DE" dirty="0" smtClean="0"/>
              <a:t>Gnade ohne das Wissen um Sünde führt oft zur Arroganz und gesetzlichen Reaktionen. </a:t>
            </a:r>
          </a:p>
          <a:p>
            <a:pPr eaLnBrk="1" hangingPunct="1">
              <a:spcBef>
                <a:spcPct val="0"/>
              </a:spcBef>
              <a:defRPr/>
            </a:pPr>
            <a:endParaRPr lang="de-DE" altLang="de-DE" dirty="0" smtClean="0"/>
          </a:p>
          <a:p>
            <a:pPr eaLnBrk="1" hangingPunct="1">
              <a:spcBef>
                <a:spcPct val="0"/>
              </a:spcBef>
              <a:defRPr/>
            </a:pPr>
            <a:endParaRPr lang="de-DE" altLang="de-DE" dirty="0" smtClean="0"/>
          </a:p>
          <a:p>
            <a:pPr eaLnBrk="1" hangingPunct="1">
              <a:spcBef>
                <a:spcPct val="0"/>
              </a:spcBef>
              <a:defRPr/>
            </a:pPr>
            <a:endParaRPr lang="de-DE" altLang="de-DE" dirty="0" smtClean="0"/>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61DB08-8B40-471B-812B-A779AFE3E991}" type="slidenum">
              <a:rPr lang="de-DE" altLang="de-DE" smtClean="0">
                <a:latin typeface="Arial" charset="0"/>
              </a:rPr>
              <a:pPr eaLnBrk="1" hangingPunct="1">
                <a:spcBef>
                  <a:spcPct val="0"/>
                </a:spcBef>
              </a:pPr>
              <a:t>26</a:t>
            </a:fld>
            <a:endParaRPr lang="de-DE" altLang="de-DE"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de-DE" altLang="de-DE" dirty="0" smtClean="0"/>
              <a:t>Das Kapitel beginnt wieder mit dem Suchen Gottes nach seinen Leuten. Wieder sendet er einen Boten, wie er es immer wieder getan hat. 2 Chr 36: 15 / </a:t>
            </a:r>
            <a:r>
              <a:rPr lang="de-DE" altLang="de-DE" dirty="0" err="1" smtClean="0"/>
              <a:t>Lk</a:t>
            </a:r>
            <a:r>
              <a:rPr lang="de-DE" altLang="de-DE" dirty="0" smtClean="0"/>
              <a:t> 13: 34.</a:t>
            </a:r>
          </a:p>
          <a:p>
            <a:pPr eaLnBrk="1" hangingPunct="1">
              <a:spcBef>
                <a:spcPct val="0"/>
              </a:spcBef>
              <a:defRPr/>
            </a:pPr>
            <a:r>
              <a:rPr lang="de-DE" altLang="de-DE" dirty="0" smtClean="0"/>
              <a:t>Das Problem war oft die fehlende Hörbereitschaft.   Sie haben so klar verstanden, was Gott ihnen sagen wollten, doch sie scheuten die Konsequenzen.  M t 21: 45</a:t>
            </a:r>
          </a:p>
          <a:p>
            <a:pPr eaLnBrk="1" hangingPunct="1">
              <a:spcBef>
                <a:spcPct val="0"/>
              </a:spcBef>
              <a:defRPr/>
            </a:pPr>
            <a:endParaRPr lang="de-DE" altLang="de-DE" dirty="0" smtClean="0"/>
          </a:p>
          <a:p>
            <a:pPr eaLnBrk="1" hangingPunct="1">
              <a:spcBef>
                <a:spcPct val="0"/>
              </a:spcBef>
              <a:defRPr/>
            </a:pPr>
            <a:r>
              <a:rPr lang="de-DE" altLang="de-DE" dirty="0" smtClean="0"/>
              <a:t>Nun sendet Gott einen Boten besonderer Art und Menschen nutzen auch die Gelegenheit zur Umkehr : </a:t>
            </a:r>
            <a:r>
              <a:rPr lang="de-DE" altLang="de-DE" dirty="0" err="1" smtClean="0"/>
              <a:t>Mk</a:t>
            </a:r>
            <a:r>
              <a:rPr lang="de-DE" altLang="de-DE" dirty="0" smtClean="0"/>
              <a:t> 1 1-8. Er weiß auch sehr genau, dass er diesen Botendienst hat.</a:t>
            </a:r>
          </a:p>
          <a:p>
            <a:pPr eaLnBrk="1" hangingPunct="1">
              <a:spcBef>
                <a:spcPct val="0"/>
              </a:spcBef>
              <a:defRPr/>
            </a:pPr>
            <a:r>
              <a:rPr lang="de-DE" altLang="de-DE" dirty="0" smtClean="0"/>
              <a:t>Er versteht sich selbst als Wegbereiter für Jesus. </a:t>
            </a:r>
          </a:p>
          <a:p>
            <a:pPr eaLnBrk="1" hangingPunct="1">
              <a:spcBef>
                <a:spcPct val="0"/>
              </a:spcBef>
              <a:defRPr/>
            </a:pPr>
            <a:r>
              <a:rPr lang="de-DE" altLang="de-DE" dirty="0" smtClean="0"/>
              <a:t>Wo haben Menschen uns helfen wollen, uns wieder auf Jesus und seine Sache zu konzentrieren. Und wir haben nicht oder wollten nicht hören? Wo hast du klares Reden Gottes verstanden?</a:t>
            </a:r>
          </a:p>
          <a:p>
            <a:pPr eaLnBrk="1" hangingPunct="1">
              <a:spcBef>
                <a:spcPct val="0"/>
              </a:spcBef>
              <a:defRPr/>
            </a:pPr>
            <a:endParaRPr lang="de-DE" altLang="de-DE" dirty="0" smtClean="0"/>
          </a:p>
          <a:p>
            <a:pPr eaLnBrk="1" hangingPunct="1">
              <a:spcBef>
                <a:spcPct val="0"/>
              </a:spcBef>
              <a:defRPr/>
            </a:pPr>
            <a:r>
              <a:rPr lang="de-DE" altLang="de-DE" dirty="0" smtClean="0"/>
              <a:t>V. 2: Wenn Gott tatsächlich mit seiner Macht kommt- wer kann das aushalten?  Niemand!  Aber wieder macht er unmissverständlich klar, dass sein Anliegen nicht Vernichtung sondern Zurückgewinnung ist.  Aber er macht auch klar, dass es nicht einfach so weitergehen kann, sondern das es Veränderung braucht.  </a:t>
            </a:r>
          </a:p>
          <a:p>
            <a:pPr eaLnBrk="1" hangingPunct="1">
              <a:spcBef>
                <a:spcPct val="0"/>
              </a:spcBef>
              <a:defRPr/>
            </a:pPr>
            <a:endParaRPr lang="de-DE" altLang="de-DE" dirty="0" smtClean="0"/>
          </a:p>
          <a:p>
            <a:pPr eaLnBrk="1" hangingPunct="1">
              <a:spcBef>
                <a:spcPct val="0"/>
              </a:spcBef>
              <a:defRPr/>
            </a:pPr>
            <a:r>
              <a:rPr lang="de-DE" altLang="de-DE" dirty="0" smtClean="0"/>
              <a:t>Dazu benutzt er Bilder: (damals sehr geläufig)</a:t>
            </a:r>
          </a:p>
          <a:p>
            <a:pPr eaLnBrk="1" hangingPunct="1">
              <a:spcBef>
                <a:spcPct val="0"/>
              </a:spcBef>
              <a:defRPr/>
            </a:pPr>
            <a:endParaRPr lang="de-DE" altLang="de-DE" dirty="0" smtClean="0"/>
          </a:p>
          <a:p>
            <a:pPr eaLnBrk="1" hangingPunct="1">
              <a:spcBef>
                <a:spcPct val="0"/>
              </a:spcBef>
              <a:defRPr/>
            </a:pPr>
            <a:r>
              <a:rPr lang="de-DE" altLang="de-DE" dirty="0" smtClean="0"/>
              <a:t>Ofen des Silberschmiedes. Lauge des Wäschers. Säubern, veredeln, verbessern…</a:t>
            </a:r>
          </a:p>
          <a:p>
            <a:pPr eaLnBrk="1" hangingPunct="1">
              <a:spcBef>
                <a:spcPct val="0"/>
              </a:spcBef>
              <a:defRPr/>
            </a:pPr>
            <a:r>
              <a:rPr lang="de-DE" altLang="de-DE" dirty="0" smtClean="0"/>
              <a:t>Silbergewinnung. Hitze, Schlacke setzt sich ab…mehrfacher Reinigungsvorgang.    ..bis der Silberschmied sein eigenes Spiegelbild sehen konnte. -&gt; Umgestaltung in das Bild Christi….</a:t>
            </a:r>
          </a:p>
          <a:p>
            <a:pPr eaLnBrk="1" hangingPunct="1">
              <a:spcBef>
                <a:spcPct val="0"/>
              </a:spcBef>
              <a:defRPr/>
            </a:pPr>
            <a:r>
              <a:rPr lang="de-DE" altLang="de-DE" dirty="0" smtClean="0"/>
              <a:t>Gottes Programm mit uns. </a:t>
            </a:r>
          </a:p>
          <a:p>
            <a:pPr eaLnBrk="1" hangingPunct="1">
              <a:spcBef>
                <a:spcPct val="0"/>
              </a:spcBef>
              <a:defRPr/>
            </a:pPr>
            <a:r>
              <a:rPr lang="de-DE" altLang="de-DE" dirty="0" smtClean="0"/>
              <a:t>Lauge, die auch Flecken herausbleicht, stark aggressive Flüssigkeit</a:t>
            </a:r>
          </a:p>
          <a:p>
            <a:pPr eaLnBrk="1" hangingPunct="1">
              <a:spcBef>
                <a:spcPct val="0"/>
              </a:spcBef>
              <a:defRPr/>
            </a:pPr>
            <a:r>
              <a:rPr lang="de-DE" altLang="de-DE" dirty="0" smtClean="0"/>
              <a:t>Ziel: Vers 3: Damit der Gottesdienst wieder in einer Art stattfinden, wie es Gott uns seinem Anspruch entspricht.</a:t>
            </a:r>
          </a:p>
          <a:p>
            <a:pPr eaLnBrk="1" hangingPunct="1">
              <a:spcBef>
                <a:spcPct val="0"/>
              </a:spcBef>
              <a:defRPr/>
            </a:pPr>
            <a:endParaRPr lang="de-DE" altLang="de-DE" dirty="0" smtClean="0"/>
          </a:p>
          <a:p>
            <a:pPr eaLnBrk="1" hangingPunct="1">
              <a:spcBef>
                <a:spcPct val="0"/>
              </a:spcBef>
              <a:defRPr/>
            </a:pPr>
            <a:r>
              <a:rPr lang="de-DE" altLang="de-DE" dirty="0" smtClean="0"/>
              <a:t>Gott benutzt Wege, um Dinge zu verändern… auch Schwierigkeiten….</a:t>
            </a:r>
            <a:r>
              <a:rPr lang="de-DE" altLang="de-DE" dirty="0" err="1" smtClean="0"/>
              <a:t>metamorpho</a:t>
            </a:r>
            <a:r>
              <a:rPr lang="de-DE" altLang="de-DE" dirty="0" smtClean="0"/>
              <a:t> ist- wesensmäßige Veränderung. </a:t>
            </a:r>
          </a:p>
          <a:p>
            <a:pPr eaLnBrk="1" hangingPunct="1">
              <a:spcBef>
                <a:spcPct val="0"/>
              </a:spcBef>
              <a:defRPr/>
            </a:pPr>
            <a:r>
              <a:rPr lang="de-DE" altLang="de-DE" dirty="0" smtClean="0"/>
              <a:t>Gott sucht ernsthafte Anbetung und Verehrung- findet er sie bei mir?  Wir sollen nicht nur Gottesdienste besuchen, sondern Gott lieben!</a:t>
            </a:r>
          </a:p>
          <a:p>
            <a:pPr eaLnBrk="1" hangingPunct="1">
              <a:spcBef>
                <a:spcPct val="0"/>
              </a:spcBef>
              <a:defRPr/>
            </a:pPr>
            <a:r>
              <a:rPr lang="de-DE" altLang="de-DE" dirty="0" smtClean="0"/>
              <a:t>Gott sehnt sich danach uns zu segnen- wir stehen uns nur selbst im Weg. Wir suchen vielmehr Gottes Gaben, als ihn selbst. Uns geht es um den persönlichen Vorteil und dabei spannen Menschen Gott vor ihren Karren. </a:t>
            </a:r>
          </a:p>
          <a:p>
            <a:pPr eaLnBrk="1" hangingPunct="1">
              <a:spcBef>
                <a:spcPct val="0"/>
              </a:spcBef>
              <a:defRPr/>
            </a:pPr>
            <a:endParaRPr lang="de-DE" altLang="de-DE" dirty="0" smtClean="0"/>
          </a:p>
          <a:p>
            <a:pPr eaLnBrk="1" hangingPunct="1">
              <a:spcBef>
                <a:spcPct val="0"/>
              </a:spcBef>
              <a:defRPr/>
            </a:pPr>
            <a:r>
              <a:rPr lang="de-DE" altLang="de-DE" dirty="0" smtClean="0"/>
              <a:t>Vers 6+7</a:t>
            </a:r>
          </a:p>
          <a:p>
            <a:pPr eaLnBrk="1" hangingPunct="1">
              <a:spcBef>
                <a:spcPct val="0"/>
              </a:spcBef>
              <a:defRPr/>
            </a:pPr>
            <a:r>
              <a:rPr lang="de-DE" altLang="de-DE" dirty="0" smtClean="0"/>
              <a:t>Aufruf zur Umkehr!  Buch: GMAC: Ordne dein Leben- wer von Euch hat daheim Mülldienst?   Wie oft bringst du deinen inneren Müll raus?  </a:t>
            </a:r>
            <a:r>
              <a:rPr lang="de-DE" altLang="de-DE" dirty="0" err="1" smtClean="0"/>
              <a:t>Inweltverschmutzung</a:t>
            </a:r>
            <a:r>
              <a:rPr lang="de-DE" altLang="de-DE" dirty="0" smtClean="0"/>
              <a:t>….</a:t>
            </a:r>
          </a:p>
          <a:p>
            <a:pPr eaLnBrk="1" hangingPunct="1">
              <a:spcBef>
                <a:spcPct val="0"/>
              </a:spcBef>
              <a:defRPr/>
            </a:pPr>
            <a:r>
              <a:rPr lang="de-DE" altLang="de-DE" dirty="0" err="1" smtClean="0"/>
              <a:t>Lk</a:t>
            </a:r>
            <a:r>
              <a:rPr lang="de-DE" altLang="de-DE" dirty="0" smtClean="0"/>
              <a:t> 6:45: was drin ist kommt raus!...Drauf achten, was rein kommt!</a:t>
            </a:r>
          </a:p>
          <a:p>
            <a:pPr eaLnBrk="1" hangingPunct="1">
              <a:spcBef>
                <a:spcPct val="0"/>
              </a:spcBef>
              <a:defRPr/>
            </a:pPr>
            <a:r>
              <a:rPr lang="de-DE" altLang="de-DE" dirty="0" smtClean="0"/>
              <a:t>Den Leuten damals ist ihr verkehrtes Handeln auch an dieser Stelle nicht bewusst. </a:t>
            </a:r>
          </a:p>
          <a:p>
            <a:pPr eaLnBrk="1" hangingPunct="1">
              <a:spcBef>
                <a:spcPct val="0"/>
              </a:spcBef>
              <a:defRPr/>
            </a:pPr>
            <a:endParaRPr lang="de-DE" altLang="de-DE" dirty="0" smtClean="0"/>
          </a:p>
          <a:p>
            <a:pPr eaLnBrk="1" hangingPunct="1">
              <a:spcBef>
                <a:spcPct val="0"/>
              </a:spcBef>
              <a:defRPr/>
            </a:pPr>
            <a:r>
              <a:rPr lang="de-DE" altLang="de-DE" dirty="0" smtClean="0"/>
              <a:t>Vers 8-18</a:t>
            </a:r>
          </a:p>
          <a:p>
            <a:pPr eaLnBrk="1" hangingPunct="1">
              <a:spcBef>
                <a:spcPct val="0"/>
              </a:spcBef>
              <a:defRPr/>
            </a:pPr>
            <a:r>
              <a:rPr lang="de-DE" altLang="de-DE" dirty="0" smtClean="0"/>
              <a:t>Wo wird falsches Verhalten deutlich?  Im Betrug gegen Gott. </a:t>
            </a:r>
          </a:p>
          <a:p>
            <a:pPr eaLnBrk="1" hangingPunct="1">
              <a:spcBef>
                <a:spcPct val="0"/>
              </a:spcBef>
              <a:defRPr/>
            </a:pPr>
            <a:r>
              <a:rPr lang="de-DE" altLang="de-DE" dirty="0" smtClean="0"/>
              <a:t>Das Volk hatte die Anweisung den 10 </a:t>
            </a:r>
            <a:r>
              <a:rPr lang="de-DE" altLang="de-DE" dirty="0" err="1" smtClean="0"/>
              <a:t>ten</a:t>
            </a:r>
            <a:r>
              <a:rPr lang="de-DE" altLang="de-DE" dirty="0" smtClean="0"/>
              <a:t> zu geben. Nur haben sie es damit nicht ganz aufrichtig gehalten….</a:t>
            </a:r>
          </a:p>
          <a:p>
            <a:pPr eaLnBrk="1" hangingPunct="1">
              <a:spcBef>
                <a:spcPct val="0"/>
              </a:spcBef>
              <a:defRPr/>
            </a:pPr>
            <a:r>
              <a:rPr lang="de-DE" altLang="de-DE" dirty="0" smtClean="0"/>
              <a:t>Das Nichtbeachten hatte sowohl Folgen für sie selbst, die Leviten und auch ihre Zeugnis insgesamt wurde beeinträchtigt.  ( V 12)  dann wird’s wieder gut.</a:t>
            </a:r>
          </a:p>
          <a:p>
            <a:pPr eaLnBrk="1" hangingPunct="1">
              <a:spcBef>
                <a:spcPct val="0"/>
              </a:spcBef>
              <a:defRPr/>
            </a:pPr>
            <a:endParaRPr lang="de-DE" altLang="de-DE" dirty="0" smtClean="0"/>
          </a:p>
          <a:p>
            <a:pPr eaLnBrk="1" hangingPunct="1">
              <a:spcBef>
                <a:spcPct val="0"/>
              </a:spcBef>
              <a:defRPr/>
            </a:pPr>
            <a:r>
              <a:rPr lang="de-DE" altLang="de-DE" dirty="0" smtClean="0"/>
              <a:t>Was wir Gott geben ist ein wahres Indiz dafür, wie wichtig Gott wirklich für uns ist. Schau mal in deinen Terminkalender, wie hoch der Anteil ist, den du wirklich Gott widmest.</a:t>
            </a:r>
          </a:p>
          <a:p>
            <a:pPr eaLnBrk="1" hangingPunct="1">
              <a:spcBef>
                <a:spcPct val="0"/>
              </a:spcBef>
              <a:defRPr/>
            </a:pPr>
            <a:r>
              <a:rPr lang="de-DE" altLang="de-DE" dirty="0" smtClean="0"/>
              <a:t>Schau mal auf dein Kontoauszug und du siehst, wie wertvoll dir das Reich Gottes ist.  Die Pharisäer waren glühende Zehntengeber- sollten wir sie nicht übertrumpfen?</a:t>
            </a:r>
          </a:p>
          <a:p>
            <a:pPr eaLnBrk="1" hangingPunct="1">
              <a:spcBef>
                <a:spcPct val="0"/>
              </a:spcBef>
              <a:defRPr/>
            </a:pPr>
            <a:r>
              <a:rPr lang="de-DE" altLang="de-DE" dirty="0" smtClean="0"/>
              <a:t>Welches Maß an Aufmerksamkeit widme ich wirklich dem Reich Gottes? Lesen, Gemeinschaft, hören, einbringen?  Die Strafe war geringer Ertrag!  Wie ist es heute. Das so wenig passiert, liegt sicher auch daran, dass wenig gesät wird.</a:t>
            </a:r>
          </a:p>
          <a:p>
            <a:pPr eaLnBrk="1" hangingPunct="1">
              <a:spcBef>
                <a:spcPct val="0"/>
              </a:spcBef>
              <a:defRPr/>
            </a:pPr>
            <a:r>
              <a:rPr lang="de-DE" altLang="de-DE" dirty="0" smtClean="0"/>
              <a:t>Es ist nicht möglich Gott zu berauben, ohne uns selbst zu schaden.</a:t>
            </a:r>
          </a:p>
          <a:p>
            <a:pPr eaLnBrk="1" hangingPunct="1">
              <a:spcBef>
                <a:spcPct val="0"/>
              </a:spcBef>
              <a:defRPr/>
            </a:pPr>
            <a:endParaRPr lang="de-DE" altLang="de-DE" dirty="0" smtClean="0">
              <a:solidFill>
                <a:srgbClr val="FF0000"/>
              </a:solidFill>
            </a:endParaRPr>
          </a:p>
          <a:p>
            <a:pPr eaLnBrk="1" hangingPunct="1">
              <a:spcBef>
                <a:spcPct val="0"/>
              </a:spcBef>
              <a:defRPr/>
            </a:pPr>
            <a:r>
              <a:rPr lang="de-DE" altLang="de-DE" dirty="0" smtClean="0">
                <a:solidFill>
                  <a:srgbClr val="FF0000"/>
                </a:solidFill>
                <a:effectLst>
                  <a:outerShdw blurRad="38100" dist="38100" dir="2700000" algn="tl">
                    <a:srgbClr val="000000">
                      <a:alpha val="43137"/>
                    </a:srgbClr>
                  </a:outerShdw>
                </a:effectLst>
              </a:rPr>
              <a:t>Unterschied zwischen Priorität und Nachrangigkeit. Unsere Beziehung zu Gott hat Priorität (auch aus Gottes Perspektive) vor der Lösung all unserer Probleme.</a:t>
            </a:r>
          </a:p>
          <a:p>
            <a:pPr eaLnBrk="1" hangingPunct="1">
              <a:spcBef>
                <a:spcPct val="0"/>
              </a:spcBef>
              <a:defRPr/>
            </a:pPr>
            <a:r>
              <a:rPr lang="de-DE" altLang="de-DE" dirty="0" smtClean="0">
                <a:solidFill>
                  <a:srgbClr val="FF0000"/>
                </a:solidFill>
                <a:effectLst>
                  <a:outerShdw blurRad="38100" dist="38100" dir="2700000" algn="tl">
                    <a:srgbClr val="000000">
                      <a:alpha val="43137"/>
                    </a:srgbClr>
                  </a:outerShdw>
                </a:effectLst>
              </a:rPr>
              <a:t>Wollen wir durch religiöses Verhalten etwas bei Gott erreichen oder willst du deine Liebe ihm gegenüber zum Ausdruck bringen?</a:t>
            </a:r>
          </a:p>
          <a:p>
            <a:pPr eaLnBrk="1" hangingPunct="1">
              <a:spcBef>
                <a:spcPct val="0"/>
              </a:spcBef>
              <a:defRPr/>
            </a:pPr>
            <a:endParaRPr lang="de-DE" altLang="de-DE" dirty="0" smtClean="0">
              <a:solidFill>
                <a:srgbClr val="FF0000"/>
              </a:solidFill>
              <a:effectLst>
                <a:outerShdw blurRad="38100" dist="38100" dir="2700000" algn="tl">
                  <a:srgbClr val="000000">
                    <a:alpha val="43137"/>
                  </a:srgbClr>
                </a:outerShdw>
              </a:effectLst>
            </a:endParaRPr>
          </a:p>
          <a:p>
            <a:pPr eaLnBrk="1" hangingPunct="1">
              <a:spcBef>
                <a:spcPct val="0"/>
              </a:spcBef>
              <a:defRPr/>
            </a:pPr>
            <a:r>
              <a:rPr lang="de-DE" altLang="de-DE" dirty="0" smtClean="0">
                <a:solidFill>
                  <a:srgbClr val="FF0000"/>
                </a:solidFill>
                <a:effectLst>
                  <a:outerShdw blurRad="38100" dist="38100" dir="2700000" algn="tl">
                    <a:srgbClr val="000000">
                      <a:alpha val="43137"/>
                    </a:srgbClr>
                  </a:outerShdw>
                </a:effectLst>
              </a:rPr>
              <a:t>Gott </a:t>
            </a:r>
            <a:r>
              <a:rPr lang="de-DE" altLang="de-DE" dirty="0" err="1" smtClean="0">
                <a:solidFill>
                  <a:srgbClr val="FF0000"/>
                </a:solidFill>
                <a:effectLst>
                  <a:outerShdw blurRad="38100" dist="38100" dir="2700000" algn="tl">
                    <a:srgbClr val="000000">
                      <a:alpha val="43137"/>
                    </a:srgbClr>
                  </a:outerShdw>
                </a:effectLst>
              </a:rPr>
              <a:t>scehnkt</a:t>
            </a:r>
            <a:r>
              <a:rPr lang="de-DE" altLang="de-DE" dirty="0" smtClean="0">
                <a:solidFill>
                  <a:srgbClr val="FF0000"/>
                </a:solidFill>
                <a:effectLst>
                  <a:outerShdw blurRad="38100" dist="38100" dir="2700000" algn="tl">
                    <a:srgbClr val="000000">
                      <a:alpha val="43137"/>
                    </a:srgbClr>
                  </a:outerShdw>
                </a:effectLst>
              </a:rPr>
              <a:t> durchaus  Gaben, an denen wir uns freuen können und sollen. Meine Frau hat ein Schild: Genießen ist gelebte Dankbarkeit.</a:t>
            </a:r>
          </a:p>
          <a:p>
            <a:pPr eaLnBrk="1" hangingPunct="1">
              <a:spcBef>
                <a:spcPct val="0"/>
              </a:spcBef>
              <a:defRPr/>
            </a:pPr>
            <a:r>
              <a:rPr lang="de-DE" altLang="de-DE" dirty="0" smtClean="0">
                <a:solidFill>
                  <a:srgbClr val="FF0000"/>
                </a:solidFill>
                <a:effectLst>
                  <a:outerShdw blurRad="38100" dist="38100" dir="2700000" algn="tl">
                    <a:srgbClr val="000000">
                      <a:alpha val="43137"/>
                    </a:srgbClr>
                  </a:outerShdw>
                </a:effectLst>
              </a:rPr>
              <a:t>Doch wenn diese Gaben zu unseren Schatz werden, dann wollen wir sie sichern. Was uns wichtig ist, das opfern wir in der Regel nicht.  Letztlich richtet sich unsere Anbetung mehr auf diese Dinge als auf Gott. Daher sagt die Bibel: Wo euer Schatz ist, da ist euer Herz- eure Aufmerksamkeit, eure Ausrichtung. </a:t>
            </a:r>
          </a:p>
          <a:p>
            <a:pPr eaLnBrk="1" hangingPunct="1">
              <a:spcBef>
                <a:spcPct val="0"/>
              </a:spcBef>
              <a:defRPr/>
            </a:pPr>
            <a:r>
              <a:rPr lang="de-DE" altLang="de-DE" dirty="0" smtClean="0">
                <a:solidFill>
                  <a:srgbClr val="FF0000"/>
                </a:solidFill>
                <a:effectLst>
                  <a:outerShdw blurRad="38100" dist="38100" dir="2700000" algn="tl">
                    <a:srgbClr val="000000">
                      <a:alpha val="43137"/>
                    </a:srgbClr>
                  </a:outerShdw>
                </a:effectLst>
              </a:rPr>
              <a:t>Wenn uns Gaben wichtiger sind als Gott, werden wir am ende mit leeren Händen dastehen. </a:t>
            </a:r>
          </a:p>
          <a:p>
            <a:pPr eaLnBrk="1" hangingPunct="1">
              <a:spcBef>
                <a:spcPct val="0"/>
              </a:spcBef>
              <a:defRPr/>
            </a:pPr>
            <a:endParaRPr lang="de-DE" altLang="de-DE" dirty="0" smtClean="0">
              <a:solidFill>
                <a:srgbClr val="FF0000"/>
              </a:solidFill>
              <a:effectLst>
                <a:outerShdw blurRad="38100" dist="38100" dir="2700000" algn="tl">
                  <a:srgbClr val="000000">
                    <a:alpha val="43137"/>
                  </a:srgbClr>
                </a:outerShdw>
              </a:effectLst>
            </a:endParaRPr>
          </a:p>
          <a:p>
            <a:pPr eaLnBrk="1" hangingPunct="1">
              <a:spcBef>
                <a:spcPct val="0"/>
              </a:spcBef>
              <a:defRPr/>
            </a:pPr>
            <a:r>
              <a:rPr lang="de-DE" altLang="de-DE" dirty="0" smtClean="0">
                <a:solidFill>
                  <a:srgbClr val="FF0000"/>
                </a:solidFill>
                <a:effectLst>
                  <a:outerShdw blurRad="38100" dist="38100" dir="2700000" algn="tl">
                    <a:srgbClr val="000000">
                      <a:alpha val="43137"/>
                    </a:srgbClr>
                  </a:outerShdw>
                </a:effectLst>
              </a:rPr>
              <a:t>Augustinus, der alte Kirchenvater sagte ja mal: „ Denn auf dich hin hast du uns gemacht, und unruhig ist unser Herz, bis es ruht in dir!“</a:t>
            </a:r>
          </a:p>
          <a:p>
            <a:pPr eaLnBrk="1" hangingPunct="1">
              <a:spcBef>
                <a:spcPct val="0"/>
              </a:spcBef>
              <a:defRPr/>
            </a:pPr>
            <a:r>
              <a:rPr lang="de-DE" altLang="de-DE" dirty="0" smtClean="0">
                <a:solidFill>
                  <a:srgbClr val="FF0000"/>
                </a:solidFill>
                <a:effectLst>
                  <a:outerShdw blurRad="38100" dist="38100" dir="2700000" algn="tl">
                    <a:srgbClr val="000000">
                      <a:alpha val="43137"/>
                    </a:srgbClr>
                  </a:outerShdw>
                </a:effectLst>
              </a:rPr>
              <a:t>Wir kommen nicht zur Ruhe, solange wir nicht in Gott ruhen! Womöglich ist es uns bis jetzt noch nicht aufgefallen, dass alles, was uns fehlt, jene Freude an Gott ist. Nicht mehr Gehorsam, Disziplin, mehr Segen, mehr Dienst für Gott, nicht das Gefühl innerer Geborgenheit, nicht MEHR Gebet, mehr davon oder hiervon. Was unserem Leben evtl. fehlt, ist ein echtes, tiefes Erleben der Nähe Gottes.</a:t>
            </a:r>
          </a:p>
          <a:p>
            <a:pPr eaLnBrk="1" hangingPunct="1">
              <a:spcBef>
                <a:spcPct val="0"/>
              </a:spcBef>
              <a:defRPr/>
            </a:pPr>
            <a:endParaRPr lang="de-DE" altLang="de-DE" dirty="0" smtClean="0">
              <a:solidFill>
                <a:srgbClr val="FF0000"/>
              </a:solidFill>
              <a:effectLst>
                <a:outerShdw blurRad="38100" dist="38100" dir="2700000" algn="tl">
                  <a:srgbClr val="000000">
                    <a:alpha val="43137"/>
                  </a:srgbClr>
                </a:outerShdw>
              </a:effectLst>
            </a:endParaRPr>
          </a:p>
          <a:p>
            <a:pPr eaLnBrk="1" hangingPunct="1">
              <a:spcBef>
                <a:spcPct val="0"/>
              </a:spcBef>
              <a:defRPr/>
            </a:pPr>
            <a:r>
              <a:rPr lang="de-DE" altLang="de-DE" dirty="0" smtClean="0">
                <a:solidFill>
                  <a:srgbClr val="FF0000"/>
                </a:solidFill>
                <a:effectLst>
                  <a:outerShdw blurRad="38100" dist="38100" dir="2700000" algn="tl">
                    <a:srgbClr val="000000">
                      <a:alpha val="43137"/>
                    </a:srgbClr>
                  </a:outerShdw>
                </a:effectLst>
              </a:rPr>
              <a:t>Der Verlorene Sohn: Gib mir, was du hast, damit ich das Leben genießen kann. Du bist mir unwichtig. Dein Wert besteht für mich darin, was du für mich tun kannst.</a:t>
            </a:r>
          </a:p>
          <a:p>
            <a:pPr eaLnBrk="1" hangingPunct="1">
              <a:spcBef>
                <a:spcPct val="0"/>
              </a:spcBef>
              <a:defRPr/>
            </a:pPr>
            <a:r>
              <a:rPr lang="de-DE" altLang="de-DE" dirty="0" smtClean="0">
                <a:solidFill>
                  <a:srgbClr val="FF0000"/>
                </a:solidFill>
                <a:effectLst>
                  <a:outerShdw blurRad="38100" dist="38100" dir="2700000" algn="tl">
                    <a:srgbClr val="000000">
                      <a:alpha val="43137"/>
                    </a:srgbClr>
                  </a:outerShdw>
                </a:effectLst>
              </a:rPr>
              <a:t>Wir versuchen oft Gott zu überreden, dass er seine Allmacht für uns spielen lässt.  Aber ist das Gottes Absicht?</a:t>
            </a:r>
          </a:p>
          <a:p>
            <a:pPr eaLnBrk="1" hangingPunct="1">
              <a:spcBef>
                <a:spcPct val="0"/>
              </a:spcBef>
              <a:defRPr/>
            </a:pPr>
            <a:r>
              <a:rPr lang="de-DE" altLang="de-DE" dirty="0" smtClean="0">
                <a:solidFill>
                  <a:srgbClr val="FF0000"/>
                </a:solidFill>
                <a:effectLst>
                  <a:outerShdw blurRad="38100" dist="38100" dir="2700000" algn="tl">
                    <a:srgbClr val="000000">
                      <a:alpha val="43137"/>
                    </a:srgbClr>
                  </a:outerShdw>
                </a:effectLst>
              </a:rPr>
              <a:t>Dann wird Gott oft nicht Mitte, sondern Mittel, damit es uns gut geht. Eigentlich geht es überhaupt nicht um Gott, sondern nur um uns! Aber Gottes Absicht ist nicht, für uns den Nikolaus zu machen. Er übernimmt nicht einfach die Rolle des Kellners, nur weil Menschen Hunger haben. Es geht ihm um dich selbst, um die Begegnung mit dir, nicht um deine aus deiner Sicht optimalen Lebensbedingungen. </a:t>
            </a:r>
          </a:p>
          <a:p>
            <a:pPr eaLnBrk="1" hangingPunct="1">
              <a:spcBef>
                <a:spcPct val="0"/>
              </a:spcBef>
              <a:defRPr/>
            </a:pPr>
            <a:endParaRPr lang="de-DE" altLang="de-DE" dirty="0" smtClean="0">
              <a:solidFill>
                <a:srgbClr val="FF0000"/>
              </a:solidFill>
              <a:effectLst>
                <a:outerShdw blurRad="38100" dist="38100" dir="2700000" algn="tl">
                  <a:srgbClr val="000000">
                    <a:alpha val="43137"/>
                  </a:srgbClr>
                </a:outerShdw>
              </a:effectLst>
            </a:endParaRPr>
          </a:p>
          <a:p>
            <a:pPr eaLnBrk="1" hangingPunct="1">
              <a:spcBef>
                <a:spcPct val="0"/>
              </a:spcBef>
              <a:defRPr/>
            </a:pPr>
            <a:r>
              <a:rPr lang="de-DE" altLang="de-DE" dirty="0" smtClean="0">
                <a:solidFill>
                  <a:srgbClr val="FF0000"/>
                </a:solidFill>
                <a:effectLst>
                  <a:outerShdw blurRad="38100" dist="38100" dir="2700000" algn="tl">
                    <a:srgbClr val="000000">
                      <a:alpha val="43137"/>
                    </a:srgbClr>
                  </a:outerShdw>
                </a:effectLst>
              </a:rPr>
              <a:t>Anbetung heißt: Gottes Dasein zu feiern. Ein Christ hat immer Grund zum Feiern. Wenn wir versagen, dürfen wir uns an Gottes Erbarmen freuen und wenn es uns gut geht, an seiner Gnade. Wenn andere uns zurückweisen, freuen wir uns an seiner Liebe.</a:t>
            </a:r>
          </a:p>
          <a:p>
            <a:pPr eaLnBrk="1" hangingPunct="1">
              <a:spcBef>
                <a:spcPct val="0"/>
              </a:spcBef>
              <a:defRPr/>
            </a:pPr>
            <a:endParaRPr lang="de-DE" altLang="de-DE" dirty="0" smtClean="0">
              <a:solidFill>
                <a:srgbClr val="FF0000"/>
              </a:solidFill>
              <a:effectLst>
                <a:outerShdw blurRad="38100" dist="38100" dir="2700000" algn="tl">
                  <a:srgbClr val="000000">
                    <a:alpha val="43137"/>
                  </a:srgbClr>
                </a:outerShdw>
              </a:effectLst>
            </a:endParaRPr>
          </a:p>
          <a:p>
            <a:pPr eaLnBrk="1" hangingPunct="1">
              <a:spcBef>
                <a:spcPct val="0"/>
              </a:spcBef>
              <a:defRPr/>
            </a:pPr>
            <a:endParaRPr lang="de-DE" altLang="de-DE" dirty="0" smtClean="0">
              <a:solidFill>
                <a:srgbClr val="FF0000"/>
              </a:solidFill>
              <a:effectLst>
                <a:outerShdw blurRad="38100" dist="38100" dir="2700000" algn="tl">
                  <a:srgbClr val="000000">
                    <a:alpha val="43137"/>
                  </a:srgbClr>
                </a:outerShdw>
              </a:effectLst>
            </a:endParaRPr>
          </a:p>
          <a:p>
            <a:pPr eaLnBrk="1" hangingPunct="1">
              <a:spcBef>
                <a:spcPct val="0"/>
              </a:spcBef>
              <a:defRPr/>
            </a:pPr>
            <a:r>
              <a:rPr lang="de-DE" altLang="de-DE" dirty="0" smtClean="0"/>
              <a:t>Vers 13- 18</a:t>
            </a:r>
          </a:p>
          <a:p>
            <a:pPr eaLnBrk="1" hangingPunct="1">
              <a:spcBef>
                <a:spcPct val="0"/>
              </a:spcBef>
              <a:defRPr/>
            </a:pPr>
            <a:r>
              <a:rPr lang="de-DE" altLang="de-DE" dirty="0" smtClean="0"/>
              <a:t>Der vorige Abschnitt sprach davon, Gott zu betrügen. Hier lautet die Anklage: Ihr habt mich auch beleidigt.   Wieso? War die Rückfrage. </a:t>
            </a:r>
          </a:p>
          <a:p>
            <a:pPr eaLnBrk="1" hangingPunct="1">
              <a:spcBef>
                <a:spcPct val="0"/>
              </a:spcBef>
              <a:defRPr/>
            </a:pPr>
            <a:r>
              <a:rPr lang="de-DE" altLang="de-DE" dirty="0" smtClean="0"/>
              <a:t>Ihr behauptet, dass es überhaupt keinen Sinn macht sich nach Gottes Maßstab zu richten. </a:t>
            </a:r>
          </a:p>
          <a:p>
            <a:pPr eaLnBrk="1" hangingPunct="1">
              <a:spcBef>
                <a:spcPct val="0"/>
              </a:spcBef>
              <a:defRPr/>
            </a:pPr>
            <a:r>
              <a:rPr lang="de-DE" altLang="de-DE" dirty="0" smtClean="0"/>
              <a:t>Nun, da waren sie nicht die ersten und auch nicht die letzten. Bis heute wird die Anklage Gott gegenüber vorgebracht: Bringt doch nix!</a:t>
            </a:r>
          </a:p>
          <a:p>
            <a:pPr eaLnBrk="1" hangingPunct="1">
              <a:spcBef>
                <a:spcPct val="0"/>
              </a:spcBef>
              <a:defRPr/>
            </a:pPr>
            <a:r>
              <a:rPr lang="de-DE" altLang="de-DE" dirty="0" smtClean="0"/>
              <a:t>Psalm 73: Ich war schier am Rad drehen….</a:t>
            </a:r>
          </a:p>
          <a:p>
            <a:pPr eaLnBrk="1" hangingPunct="1">
              <a:spcBef>
                <a:spcPct val="0"/>
              </a:spcBef>
              <a:defRPr/>
            </a:pPr>
            <a:endParaRPr lang="de-DE" altLang="de-DE" dirty="0" smtClean="0"/>
          </a:p>
          <a:p>
            <a:pPr eaLnBrk="1" hangingPunct="1">
              <a:spcBef>
                <a:spcPct val="0"/>
              </a:spcBef>
              <a:defRPr/>
            </a:pPr>
            <a:r>
              <a:rPr lang="de-DE" altLang="de-DE" dirty="0" smtClean="0"/>
              <a:t>Wenn es nur um Gottes Gaben geht, nicht um ihn selbst. Wenn du deine Erfüllung unterm Christbaum suchst, und nicht beim Christkind selbst. </a:t>
            </a:r>
          </a:p>
          <a:p>
            <a:pPr eaLnBrk="1" hangingPunct="1">
              <a:spcBef>
                <a:spcPct val="0"/>
              </a:spcBef>
              <a:defRPr/>
            </a:pPr>
            <a:r>
              <a:rPr lang="de-DE" altLang="de-DE" dirty="0" smtClean="0"/>
              <a:t>Evtl. Darstellung der beiden Lebenskonzepte: siehe Folien. Eigenes Lebenskonzept und Gottes Lebenskonzept.</a:t>
            </a:r>
          </a:p>
          <a:p>
            <a:pPr eaLnBrk="1" hangingPunct="1">
              <a:spcBef>
                <a:spcPct val="0"/>
              </a:spcBef>
              <a:defRPr/>
            </a:pPr>
            <a:endParaRPr lang="de-DE" altLang="de-DE" dirty="0" smtClean="0"/>
          </a:p>
          <a:p>
            <a:pPr eaLnBrk="1" hangingPunct="1">
              <a:spcBef>
                <a:spcPct val="0"/>
              </a:spcBef>
              <a:defRPr/>
            </a:pPr>
            <a:r>
              <a:rPr lang="de-DE" altLang="de-DE" dirty="0" smtClean="0"/>
              <a:t>Eins der Probleme bei </a:t>
            </a:r>
            <a:r>
              <a:rPr lang="de-DE" altLang="de-DE" dirty="0" err="1" smtClean="0"/>
              <a:t>Maleachi</a:t>
            </a:r>
            <a:r>
              <a:rPr lang="de-DE" altLang="de-DE" dirty="0" smtClean="0"/>
              <a:t> war, dass die Leute glaubten sie seine geistlich gut in Form…. </a:t>
            </a:r>
            <a:r>
              <a:rPr lang="de-DE" altLang="de-DE" dirty="0" err="1" smtClean="0"/>
              <a:t>Denkste</a:t>
            </a:r>
            <a:r>
              <a:rPr lang="de-DE" altLang="de-DE" dirty="0" smtClean="0"/>
              <a:t>!</a:t>
            </a:r>
          </a:p>
          <a:p>
            <a:pPr eaLnBrk="1" hangingPunct="1">
              <a:spcBef>
                <a:spcPct val="0"/>
              </a:spcBef>
              <a:defRPr/>
            </a:pPr>
            <a:r>
              <a:rPr lang="de-DE" altLang="de-DE" dirty="0" smtClean="0"/>
              <a:t>Halbherzige Frömmigkeit führt meist zur Bitterkeit gegen Gott. Man hat den Eindruck, man hat den Segen doch verdient und merkt nicht, wie wenig man eigentlich in der wirklichen Spur Gottes ist. </a:t>
            </a:r>
          </a:p>
          <a:p>
            <a:pPr eaLnBrk="1" hangingPunct="1">
              <a:spcBef>
                <a:spcPct val="0"/>
              </a:spcBef>
              <a:defRPr/>
            </a:pPr>
            <a:endParaRPr lang="de-DE" altLang="de-DE" dirty="0" smtClean="0"/>
          </a:p>
          <a:p>
            <a:pPr eaLnBrk="1" hangingPunct="1">
              <a:spcBef>
                <a:spcPct val="0"/>
              </a:spcBef>
              <a:defRPr/>
            </a:pPr>
            <a:endParaRPr lang="de-DE" altLang="de-DE" dirty="0" smtClean="0"/>
          </a:p>
          <a:p>
            <a:pPr eaLnBrk="1" hangingPunct="1">
              <a:spcBef>
                <a:spcPct val="0"/>
              </a:spcBef>
              <a:defRPr/>
            </a:pPr>
            <a:r>
              <a:rPr lang="de-DE" altLang="de-DE" dirty="0" smtClean="0"/>
              <a:t>So wie es </a:t>
            </a:r>
            <a:r>
              <a:rPr lang="de-DE" altLang="de-DE" dirty="0" err="1" smtClean="0"/>
              <a:t>Asaph</a:t>
            </a:r>
            <a:r>
              <a:rPr lang="de-DE" altLang="de-DE" dirty="0" smtClean="0"/>
              <a:t> im Psalm 73 ging.  Da vollzog sich der Wechsel in der wirklichen Gottesbegegnung. </a:t>
            </a:r>
          </a:p>
          <a:p>
            <a:pPr eaLnBrk="1" hangingPunct="1">
              <a:spcBef>
                <a:spcPct val="0"/>
              </a:spcBef>
              <a:defRPr/>
            </a:pPr>
            <a:r>
              <a:rPr lang="de-DE" altLang="de-DE" dirty="0" smtClean="0"/>
              <a:t>Genau so wird eines Tages, spätestens in der Schlussabrechnung klar, dass es sich sehr wohl lohnt Gott zu folgen und nach seinen Ratschlägen zu leben. </a:t>
            </a:r>
          </a:p>
          <a:p>
            <a:pPr eaLnBrk="1" hangingPunct="1">
              <a:spcBef>
                <a:spcPct val="0"/>
              </a:spcBef>
              <a:defRPr/>
            </a:pPr>
            <a:r>
              <a:rPr lang="de-DE" altLang="de-DE" dirty="0" smtClean="0"/>
              <a:t>V. 16: Buch: Als Ermutigung für den frommen Überrest, macht der Schreiber klar, dass sie im Gericht nicht einfach mit weggerissen werden, sondern Gott alles wahrnimmt. </a:t>
            </a:r>
          </a:p>
          <a:p>
            <a:pPr eaLnBrk="1" hangingPunct="1">
              <a:spcBef>
                <a:spcPct val="0"/>
              </a:spcBef>
              <a:defRPr/>
            </a:pPr>
            <a:r>
              <a:rPr lang="de-DE" altLang="de-DE" dirty="0" smtClean="0"/>
              <a:t>In Esther 6: 1+2 wird ja von einem solchen Buch berichtet, dass dem König vorgelesen wurde, in dem all guten Taten aufgezeichnet waren, auch solche, die noch keine direkte Belohnung im Gegenzug empfangen haben.</a:t>
            </a:r>
          </a:p>
          <a:p>
            <a:pPr eaLnBrk="1" hangingPunct="1">
              <a:spcBef>
                <a:spcPct val="0"/>
              </a:spcBef>
              <a:defRPr/>
            </a:pPr>
            <a:r>
              <a:rPr lang="de-DE" altLang="de-DE" dirty="0" smtClean="0"/>
              <a:t>Nun, Gott braucht keinen Merkzettel…. Aber die Leute waren wahrscheinlich so von den gerichtsworten gepackt, dass auch die, die richtig lagen, sich den Schuh anzogen und Angst bekamen. Gott drückt für sie in besonderer Weise diese Ermutigung aus. </a:t>
            </a:r>
          </a:p>
          <a:p>
            <a:pPr eaLnBrk="1" hangingPunct="1">
              <a:spcBef>
                <a:spcPct val="0"/>
              </a:spcBef>
              <a:defRPr/>
            </a:pPr>
            <a:r>
              <a:rPr lang="de-DE" altLang="de-DE" dirty="0" smtClean="0"/>
              <a:t>Die Psalmen bringen ähnliches zum Ausdruck: Ein Gefäß, in dem alle Tränen aufgefangen sind, ein Buch in dem nichts untergeht von Dingen, die für Gott getan sind, egal ob sie von anderen wahrgenommen wurden. </a:t>
            </a:r>
          </a:p>
          <a:p>
            <a:pPr eaLnBrk="1" hangingPunct="1">
              <a:spcBef>
                <a:spcPct val="0"/>
              </a:spcBef>
              <a:defRPr/>
            </a:pPr>
            <a:endParaRPr lang="de-DE" altLang="de-DE" dirty="0" smtClean="0"/>
          </a:p>
          <a:p>
            <a:pPr eaLnBrk="1" hangingPunct="1">
              <a:spcBef>
                <a:spcPct val="0"/>
              </a:spcBef>
              <a:defRPr/>
            </a:pPr>
            <a:endParaRPr lang="de-DE" altLang="de-DE" dirty="0" smtClean="0"/>
          </a:p>
          <a:p>
            <a:pPr eaLnBrk="1" hangingPunct="1">
              <a:spcBef>
                <a:spcPct val="0"/>
              </a:spcBef>
              <a:defRPr/>
            </a:pPr>
            <a:r>
              <a:rPr lang="de-DE" altLang="de-DE" dirty="0" smtClean="0"/>
              <a:t>Vers 19-23</a:t>
            </a:r>
          </a:p>
          <a:p>
            <a:pPr eaLnBrk="1" hangingPunct="1">
              <a:spcBef>
                <a:spcPct val="0"/>
              </a:spcBef>
              <a:defRPr/>
            </a:pPr>
            <a:r>
              <a:rPr lang="de-DE" altLang="de-DE" dirty="0" smtClean="0"/>
              <a:t>Hinweis auf den Tag des Herrn... Gott wird alles wieder ins Gleichgewicht bringen!  Der Gerechte bekommt sein Recht und der Ungerechte auch das, was er verdient.</a:t>
            </a:r>
          </a:p>
          <a:p>
            <a:pPr eaLnBrk="1" hangingPunct="1">
              <a:spcBef>
                <a:spcPct val="0"/>
              </a:spcBef>
              <a:defRPr/>
            </a:pPr>
            <a:r>
              <a:rPr lang="de-DE" altLang="de-DE" dirty="0" smtClean="0"/>
              <a:t>Gottes Absicht ist, Liebe zueinander zu praktizieren. Das Herz der Väter zu den Kindern und umgekehrt…</a:t>
            </a:r>
          </a:p>
          <a:p>
            <a:pPr eaLnBrk="1" hangingPunct="1">
              <a:spcBef>
                <a:spcPct val="0"/>
              </a:spcBef>
              <a:defRPr/>
            </a:pPr>
            <a:r>
              <a:rPr lang="de-DE" altLang="de-DE" dirty="0" smtClean="0"/>
              <a:t>Gott macht unmissverständlich klar, dass er als Richter erscheinen wird und jeder vor dem Thron Gottes erscheinen muss. Nun gibt es ganz unterschiedliche Gerichte, die für unterschiedliche Personengruppen durchgeführt werden. Also muss bei einer intensiveren Betrachtung genauer unterschieden werden, um welches Gericht es sich genau handelt und wen es überhaupt betrifft.   FOLIE</a:t>
            </a:r>
          </a:p>
          <a:p>
            <a:pPr eaLnBrk="1" hangingPunct="1">
              <a:spcBef>
                <a:spcPct val="0"/>
              </a:spcBef>
              <a:defRPr/>
            </a:pPr>
            <a:r>
              <a:rPr lang="de-DE" altLang="de-DE" dirty="0" smtClean="0"/>
              <a:t>Es geht um die absoluten Ausschluss des Bösen aus dem Reich Gottes.  Gottes Volk wird dagegen erneuert und wiederhergestellt.</a:t>
            </a:r>
          </a:p>
          <a:p>
            <a:pPr eaLnBrk="1" hangingPunct="1">
              <a:spcBef>
                <a:spcPct val="0"/>
              </a:spcBef>
              <a:defRPr/>
            </a:pPr>
            <a:r>
              <a:rPr lang="de-DE" altLang="de-DE" dirty="0" smtClean="0"/>
              <a:t>V. 20   Bild: Mastkälber, die raus dürfen. Springen wie verrückt. </a:t>
            </a:r>
          </a:p>
          <a:p>
            <a:pPr eaLnBrk="1" hangingPunct="1">
              <a:spcBef>
                <a:spcPct val="0"/>
              </a:spcBef>
              <a:defRPr/>
            </a:pPr>
            <a:endParaRPr lang="de-DE" altLang="de-DE" dirty="0" smtClean="0"/>
          </a:p>
          <a:p>
            <a:pPr eaLnBrk="1" hangingPunct="1">
              <a:spcBef>
                <a:spcPct val="0"/>
              </a:spcBef>
              <a:defRPr/>
            </a:pPr>
            <a:r>
              <a:rPr lang="de-DE" altLang="de-DE" dirty="0" smtClean="0"/>
              <a:t>V. 22 gibt noch mal einen Anstoß: Achte auf die guten Ratschläge Gottes…du tust gut daran…. Psalm 1…..wohl dem….</a:t>
            </a:r>
          </a:p>
          <a:p>
            <a:pPr eaLnBrk="1" hangingPunct="1">
              <a:spcBef>
                <a:spcPct val="0"/>
              </a:spcBef>
              <a:defRPr/>
            </a:pPr>
            <a:endParaRPr lang="de-DE" altLang="de-DE" dirty="0" smtClean="0"/>
          </a:p>
          <a:p>
            <a:pPr eaLnBrk="1" hangingPunct="1">
              <a:spcBef>
                <a:spcPct val="0"/>
              </a:spcBef>
              <a:defRPr/>
            </a:pPr>
            <a:r>
              <a:rPr lang="de-DE" altLang="de-DE" dirty="0" smtClean="0"/>
              <a:t>V. 23: Auch wenn Gott sein endgültiges Gericht voraussagt, macht er deutlich, dass es noch eine Gnadenzeit gibt, die dann im NT beschrieben wird. </a:t>
            </a:r>
          </a:p>
          <a:p>
            <a:pPr eaLnBrk="1" hangingPunct="1">
              <a:spcBef>
                <a:spcPct val="0"/>
              </a:spcBef>
              <a:defRPr/>
            </a:pPr>
            <a:r>
              <a:rPr lang="de-DE" altLang="de-DE" dirty="0" err="1" smtClean="0"/>
              <a:t>Joh</a:t>
            </a:r>
            <a:r>
              <a:rPr lang="de-DE" altLang="de-DE" dirty="0" smtClean="0"/>
              <a:t> der Täufer tritt auf, in der Kraft des Elia  </a:t>
            </a:r>
            <a:r>
              <a:rPr lang="de-DE" altLang="de-DE" dirty="0" err="1" smtClean="0"/>
              <a:t>Lk</a:t>
            </a:r>
            <a:r>
              <a:rPr lang="de-DE" altLang="de-DE" dirty="0" smtClean="0"/>
              <a:t> 1: 17</a:t>
            </a:r>
          </a:p>
          <a:p>
            <a:pPr eaLnBrk="1" hangingPunct="1">
              <a:spcBef>
                <a:spcPct val="0"/>
              </a:spcBef>
              <a:defRPr/>
            </a:pPr>
            <a:endParaRPr lang="de-DE" altLang="de-DE" dirty="0" smtClean="0"/>
          </a:p>
          <a:p>
            <a:pPr eaLnBrk="1" hangingPunct="1">
              <a:spcBef>
                <a:spcPct val="0"/>
              </a:spcBef>
              <a:defRPr/>
            </a:pPr>
            <a:r>
              <a:rPr lang="de-DE" altLang="de-DE" dirty="0" err="1" smtClean="0"/>
              <a:t>Mt</a:t>
            </a:r>
            <a:r>
              <a:rPr lang="de-DE" altLang="de-DE" dirty="0" smtClean="0"/>
              <a:t> 11: 11 ff Ist noch mal die Rede von diesem Joh. der Täufer im Zusammenhang mit Elia.  Wenig später sagte Jesus </a:t>
            </a:r>
            <a:r>
              <a:rPr lang="de-DE" altLang="de-DE" dirty="0" err="1" smtClean="0"/>
              <a:t>Mt</a:t>
            </a:r>
            <a:r>
              <a:rPr lang="de-DE" altLang="de-DE" dirty="0" smtClean="0"/>
              <a:t> 17: 13 , dass die geistliche Leitung auch </a:t>
            </a:r>
            <a:r>
              <a:rPr lang="de-DE" altLang="de-DE" dirty="0" err="1" smtClean="0"/>
              <a:t>Joh.d</a:t>
            </a:r>
            <a:r>
              <a:rPr lang="de-DE" altLang="de-DE" dirty="0" smtClean="0"/>
              <a:t>. Täufer nicht anerkannt haben, wobei andere Z.B. Jünger- klar den Zusammenhang verstanden hatten.</a:t>
            </a:r>
          </a:p>
        </p:txBody>
      </p:sp>
      <p:sp>
        <p:nvSpPr>
          <p:cNvPr id="665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778E065-D11D-4C23-A4F2-E441FA5AE6A8}" type="slidenum">
              <a:rPr lang="de-DE" altLang="de-DE" smtClean="0">
                <a:latin typeface="Arial" charset="0"/>
              </a:rPr>
              <a:pPr eaLnBrk="1" hangingPunct="1">
                <a:spcBef>
                  <a:spcPct val="0"/>
                </a:spcBef>
              </a:pPr>
              <a:t>27</a:t>
            </a:fld>
            <a:endParaRPr lang="de-DE" altLang="de-DE"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675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E2F50F-E7DE-4437-86B3-E50D8D25F4ED}" type="slidenum">
              <a:rPr lang="de-DE" altLang="de-DE" smtClean="0">
                <a:latin typeface="Arial" charset="0"/>
              </a:rPr>
              <a:pPr eaLnBrk="1" hangingPunct="1">
                <a:spcBef>
                  <a:spcPct val="0"/>
                </a:spcBef>
              </a:pPr>
              <a:t>28</a:t>
            </a:fld>
            <a:endParaRPr lang="de-DE" altLang="de-DE"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86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682A51-F17F-4D43-874A-73C27E01E821}" type="slidenum">
              <a:rPr lang="de-DE" altLang="de-DE" smtClean="0">
                <a:latin typeface="Arial" charset="0"/>
              </a:rPr>
              <a:pPr eaLnBrk="1" hangingPunct="1">
                <a:spcBef>
                  <a:spcPct val="0"/>
                </a:spcBef>
              </a:pPr>
              <a:t>29</a:t>
            </a:fld>
            <a:endParaRPr lang="de-DE" altLang="de-DE"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177B3D4-8D69-4C2E-9683-E895F0D8B508}" type="slidenum">
              <a:rPr lang="de-DE" altLang="de-DE" smtClean="0">
                <a:latin typeface="Arial" charset="0"/>
              </a:rPr>
              <a:pPr eaLnBrk="1" hangingPunct="1">
                <a:spcBef>
                  <a:spcPct val="0"/>
                </a:spcBef>
              </a:pPr>
              <a:t>30</a:t>
            </a:fld>
            <a:endParaRPr lang="de-DE" altLang="de-DE"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06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EA7015-D330-4E18-BE1F-939B06E20601}" type="slidenum">
              <a:rPr lang="de-DE" altLang="de-DE" smtClean="0">
                <a:latin typeface="Arial" charset="0"/>
              </a:rPr>
              <a:pPr eaLnBrk="1" hangingPunct="1">
                <a:spcBef>
                  <a:spcPct val="0"/>
                </a:spcBef>
              </a:pPr>
              <a:t>31</a:t>
            </a:fld>
            <a:endParaRPr lang="de-DE" altLang="de-DE"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mtClean="0"/>
              <a:t>Bevor wir zu dem persönlichen Zugang und den eigenen Herausforderungen des Buches kommen, würde ich gerne zu einem kleinen Überblick über das Buch mit euch starten.</a:t>
            </a:r>
          </a:p>
          <a:p>
            <a:pPr eaLnBrk="1" hangingPunct="1">
              <a:spcBef>
                <a:spcPct val="0"/>
              </a:spcBef>
            </a:pPr>
            <a:endParaRPr lang="de-DE" altLang="de-DE" smtClean="0"/>
          </a:p>
          <a:p>
            <a:pPr eaLnBrk="1" hangingPunct="1">
              <a:spcBef>
                <a:spcPct val="0"/>
              </a:spcBef>
            </a:pPr>
            <a:r>
              <a:rPr lang="de-DE" altLang="de-DE" smtClean="0"/>
              <a:t>Im Buch Esra  und Nehemia (5 Jhrdt. vor Christus)  erfahren wir, wie der Tempel und die Stadtmauer von Jerusalem wieder aufgebaut werden. Mit der Freude an der äußerlichen Erneuerung ging auch eine innere Freude und Neuausrichtung im Glauben einher.  </a:t>
            </a:r>
          </a:p>
          <a:p>
            <a:pPr eaLnBrk="1" hangingPunct="1">
              <a:spcBef>
                <a:spcPct val="0"/>
              </a:spcBef>
            </a:pPr>
            <a:r>
              <a:rPr lang="de-DE" altLang="de-DE" smtClean="0"/>
              <a:t>Neue Begeisterung an Gottes Versprechen und Freude an seinen guten Ratschlägen, wie ein Leben gelingen kann, ließen das Volk feiern und ihren Bund mit Gott erneuern. </a:t>
            </a:r>
          </a:p>
          <a:p>
            <a:pPr eaLnBrk="1" hangingPunct="1">
              <a:spcBef>
                <a:spcPct val="0"/>
              </a:spcBef>
            </a:pPr>
            <a:r>
              <a:rPr lang="de-DE" altLang="de-DE" smtClean="0"/>
              <a:t>Doch leider hielt diese Begeisterung nicht lange.</a:t>
            </a:r>
          </a:p>
          <a:p>
            <a:pPr eaLnBrk="1" hangingPunct="1">
              <a:spcBef>
                <a:spcPct val="0"/>
              </a:spcBef>
            </a:pPr>
            <a:r>
              <a:rPr lang="de-DE" altLang="de-DE" smtClean="0"/>
              <a:t>Die Situation, in die Maleachi hineinspricht ist die:   Das Volk ist nach der beschriebenen Erweckung wieder in eine Art geistliche Gleichgültigkeit abgedriftet. </a:t>
            </a:r>
          </a:p>
          <a:p>
            <a:pPr eaLnBrk="1" hangingPunct="1">
              <a:spcBef>
                <a:spcPct val="0"/>
              </a:spcBef>
            </a:pPr>
            <a:r>
              <a:rPr lang="de-DE" altLang="de-DE" smtClean="0"/>
              <a:t>Vieles, von dem, was Ihnen theoretisch klar war, lebten sie nicht.   (wie bei uns- oder?)</a:t>
            </a:r>
          </a:p>
          <a:p>
            <a:pPr eaLnBrk="1" hangingPunct="1">
              <a:spcBef>
                <a:spcPct val="0"/>
              </a:spcBef>
            </a:pPr>
            <a:r>
              <a:rPr lang="de-DE" altLang="de-DE" smtClean="0"/>
              <a:t>Nicht Wissen scheint weniger unser Problem, als dass es uns nicht gelingt, unsere Überzeugungen zu leben- oder?</a:t>
            </a:r>
          </a:p>
          <a:p>
            <a:pPr eaLnBrk="1" hangingPunct="1">
              <a:spcBef>
                <a:spcPct val="0"/>
              </a:spcBef>
            </a:pPr>
            <a:endParaRPr lang="de-DE" altLang="de-DE" smtClean="0"/>
          </a:p>
          <a:p>
            <a:pPr eaLnBrk="1" hangingPunct="1">
              <a:spcBef>
                <a:spcPct val="0"/>
              </a:spcBef>
            </a:pPr>
            <a:r>
              <a:rPr lang="de-DE" altLang="de-DE" smtClean="0"/>
              <a:t>Die Aufgabe Maleachis besteht nun darin, das Volk für Gott und sein Anliegen zurückzugewinnen.</a:t>
            </a:r>
          </a:p>
          <a:p>
            <a:pPr eaLnBrk="1" hangingPunct="1">
              <a:spcBef>
                <a:spcPct val="0"/>
              </a:spcBef>
            </a:pPr>
            <a:r>
              <a:rPr lang="de-DE" altLang="de-DE" smtClean="0"/>
              <a:t>Bei all dem, was vorgefallen ist, beginnt Maleachi mit der Feststellung der Liebe Gottes! V. 2</a:t>
            </a:r>
          </a:p>
          <a:p>
            <a:pPr eaLnBrk="1" hangingPunct="1">
              <a:spcBef>
                <a:spcPct val="0"/>
              </a:spcBef>
            </a:pPr>
            <a:r>
              <a:rPr lang="de-DE" altLang="de-DE" smtClean="0"/>
              <a:t>Dann zeigt er hauptsächlich auf, welchem Missverständnis sie aufsitzen: Sie glauben, die könnten Ihre Frömmigkeit nach eigenen Vorstellungen leben, ohne Gott darin wirklich ernst zu nehmen…   Wir kommen bei den persönlichen Herausforderungen noch mal drauf zurück.</a:t>
            </a:r>
          </a:p>
          <a:p>
            <a:pPr eaLnBrk="1" hangingPunct="1">
              <a:spcBef>
                <a:spcPct val="0"/>
              </a:spcBef>
            </a:pPr>
            <a:endParaRPr lang="de-DE" altLang="de-DE" smtClean="0"/>
          </a:p>
          <a:p>
            <a:pPr eaLnBrk="1" hangingPunct="1">
              <a:spcBef>
                <a:spcPct val="0"/>
              </a:spcBef>
            </a:pPr>
            <a:r>
              <a:rPr lang="de-DE" altLang="de-DE" smtClean="0"/>
              <a:t>Gott hatte ja im Laufe der Geschichte immer wieder Boten gesandt, doch das Volk hat selten gut darauf reagiert. </a:t>
            </a:r>
          </a:p>
          <a:p>
            <a:pPr eaLnBrk="1" hangingPunct="1">
              <a:spcBef>
                <a:spcPct val="0"/>
              </a:spcBef>
            </a:pPr>
            <a:r>
              <a:rPr lang="de-DE" altLang="de-DE" smtClean="0"/>
              <a:t>Auch da werden wir uns mal persönlich fragen: Wo hat Gott dich schon angesprochen und mich auch…wie war denn unsere Reaktion?</a:t>
            </a:r>
          </a:p>
          <a:p>
            <a:pPr eaLnBrk="1" hangingPunct="1">
              <a:spcBef>
                <a:spcPct val="0"/>
              </a:spcBef>
            </a:pPr>
            <a:r>
              <a:rPr lang="de-DE" altLang="de-DE" smtClean="0"/>
              <a:t>	</a:t>
            </a:r>
          </a:p>
          <a:p>
            <a:pPr eaLnBrk="1" hangingPunct="1">
              <a:spcBef>
                <a:spcPct val="0"/>
              </a:spcBef>
            </a:pPr>
            <a:r>
              <a:rPr lang="de-DE" altLang="de-DE" u="sng" smtClean="0"/>
              <a:t>Anwendung 1:</a:t>
            </a:r>
            <a:r>
              <a:rPr lang="de-DE" altLang="de-DE" smtClean="0"/>
              <a:t> Gott gebraucht Menschen, die sein Volk- Menschen, die er liebt, wieder in die Spur bringen soll. </a:t>
            </a:r>
          </a:p>
          <a:p>
            <a:pPr eaLnBrk="1" hangingPunct="1">
              <a:spcBef>
                <a:spcPct val="0"/>
              </a:spcBef>
            </a:pPr>
            <a:r>
              <a:rPr lang="de-DE" altLang="de-DE" smtClean="0"/>
              <a:t>Welche Menschen gebraucht Gott oder hat Gott gebraucht, um dir Dinge klar zu machen oder dir konkrete Hilfestellung zu geben. </a:t>
            </a:r>
          </a:p>
          <a:p>
            <a:pPr eaLnBrk="1" hangingPunct="1">
              <a:spcBef>
                <a:spcPct val="0"/>
              </a:spcBef>
            </a:pPr>
            <a:r>
              <a:rPr lang="de-DE" altLang="de-DE" smtClean="0"/>
              <a:t>	Menschen und Beziehungen in deinem Leben – </a:t>
            </a:r>
            <a:r>
              <a:rPr lang="de-DE" altLang="de-DE" b="1" u="sng" smtClean="0"/>
              <a:t>siehe Extrafolie</a:t>
            </a:r>
          </a:p>
          <a:p>
            <a:pPr eaLnBrk="1" hangingPunct="1">
              <a:spcBef>
                <a:spcPct val="0"/>
              </a:spcBef>
            </a:pPr>
            <a:endParaRPr lang="de-DE" altLang="de-DE" smtClean="0"/>
          </a:p>
          <a:p>
            <a:pPr eaLnBrk="1" hangingPunct="1">
              <a:spcBef>
                <a:spcPct val="0"/>
              </a:spcBef>
            </a:pPr>
            <a:r>
              <a:rPr lang="de-DE" altLang="de-DE" smtClean="0"/>
              <a:t>Dieser </a:t>
            </a:r>
            <a:r>
              <a:rPr lang="de-DE" altLang="de-DE" b="1" smtClean="0"/>
              <a:t>Zustand der Gleichgültigkeit </a:t>
            </a:r>
            <a:r>
              <a:rPr lang="de-DE" altLang="de-DE" smtClean="0"/>
              <a:t>des Volkes Gott gegenüber war mittlerweile </a:t>
            </a:r>
            <a:r>
              <a:rPr lang="de-DE" altLang="de-DE" b="1" smtClean="0"/>
              <a:t>so fortgeschritten, dass sie sich ihrer Sündhaftigkeit nicht mal bewusst waren</a:t>
            </a:r>
            <a:r>
              <a:rPr lang="de-DE" altLang="de-DE" smtClean="0"/>
              <a:t>.   </a:t>
            </a:r>
          </a:p>
          <a:p>
            <a:pPr eaLnBrk="1" hangingPunct="1">
              <a:spcBef>
                <a:spcPct val="0"/>
              </a:spcBef>
            </a:pPr>
            <a:r>
              <a:rPr lang="de-DE" altLang="de-DE" smtClean="0"/>
              <a:t>Wie Ahnungslose reagieren sie auf die Konfrontation des Propheten:  Wie bitte? Was.   </a:t>
            </a:r>
            <a:r>
              <a:rPr lang="de-DE" altLang="de-DE" b="1" smtClean="0"/>
              <a:t>EXTRAFOLIE: DIE 8 Fragen des Volkes</a:t>
            </a:r>
            <a:r>
              <a:rPr lang="de-DE" altLang="de-DE" smtClean="0"/>
              <a:t>!</a:t>
            </a:r>
          </a:p>
          <a:p>
            <a:pPr eaLnBrk="1" hangingPunct="1">
              <a:spcBef>
                <a:spcPct val="0"/>
              </a:spcBef>
            </a:pPr>
            <a:endParaRPr lang="de-DE" altLang="de-DE" smtClean="0"/>
          </a:p>
          <a:p>
            <a:pPr eaLnBrk="1" hangingPunct="1">
              <a:spcBef>
                <a:spcPct val="0"/>
              </a:spcBef>
            </a:pPr>
            <a:r>
              <a:rPr lang="de-DE" altLang="de-DE" smtClean="0"/>
              <a:t>Das ist auch etwas besonderes an dem Buch Maleachi. Es ist z.T. wie ein Gespräch aufgebaut. Frage und Antwort… wir sind eine Art Zuhörer des Gespräches zwischen Gott und seinem Volk und merken sehr bald, dass es in unserem Leben vielleicht ähnliche Baustellen gibt.</a:t>
            </a:r>
          </a:p>
          <a:p>
            <a:pPr eaLnBrk="1" hangingPunct="1">
              <a:spcBef>
                <a:spcPct val="0"/>
              </a:spcBef>
            </a:pPr>
            <a:endParaRPr lang="de-DE" altLang="de-DE" smtClean="0"/>
          </a:p>
          <a:p>
            <a:pPr eaLnBrk="1" hangingPunct="1">
              <a:spcBef>
                <a:spcPct val="0"/>
              </a:spcBef>
            </a:pPr>
            <a:r>
              <a:rPr lang="de-DE" altLang="de-DE" smtClean="0"/>
              <a:t>Gottes Anliegen durch Maleachi ist: Sie aus dieser geistlichen Stagnation und Gleichgültigkeit herauszurufen, um wieder den vollen Segen Gottes zu erleben.</a:t>
            </a:r>
          </a:p>
          <a:p>
            <a:pPr eaLnBrk="1" hangingPunct="1">
              <a:spcBef>
                <a:spcPct val="0"/>
              </a:spcBef>
            </a:pPr>
            <a:endParaRPr lang="de-DE" altLang="de-DE" smtClean="0"/>
          </a:p>
          <a:p>
            <a:pPr eaLnBrk="1" hangingPunct="1">
              <a:spcBef>
                <a:spcPct val="0"/>
              </a:spcBef>
            </a:pPr>
            <a:r>
              <a:rPr lang="de-DE" altLang="de-DE" smtClean="0"/>
              <a:t>Maleachi betont die Größe und Souveränität Gottes und zeigt auf, dass es sich lohnt diesem Gott zu gehorchen: 3: 18  Da gibt es einen Unterschied…</a:t>
            </a:r>
          </a:p>
          <a:p>
            <a:pPr eaLnBrk="1" hangingPunct="1">
              <a:spcBef>
                <a:spcPct val="0"/>
              </a:spcBef>
            </a:pPr>
            <a:r>
              <a:rPr lang="de-DE" altLang="de-DE" smtClean="0"/>
              <a:t>Es wird einen Tag geben, an dem sich sichtbar zeigen wird, was es für einen Unterschied macht für und mit Gott gelebt zu haben oder nach eigenen Vorstellungen, ohne auf Gottes Anliegen zu hören.</a:t>
            </a:r>
          </a:p>
          <a:p>
            <a:pPr eaLnBrk="1" hangingPunct="1">
              <a:spcBef>
                <a:spcPct val="0"/>
              </a:spcBef>
            </a:pPr>
            <a:endParaRPr lang="de-DE" altLang="de-DE" smtClean="0"/>
          </a:p>
          <a:p>
            <a:pPr eaLnBrk="1" hangingPunct="1">
              <a:spcBef>
                <a:spcPct val="0"/>
              </a:spcBef>
            </a:pPr>
            <a:r>
              <a:rPr lang="de-DE" altLang="de-DE" b="1" i="1" u="sng" smtClean="0"/>
              <a:t>Daher unser Arbeitstitel: Leben für die Sache Gottes!</a:t>
            </a:r>
          </a:p>
        </p:txBody>
      </p:sp>
      <p:sp>
        <p:nvSpPr>
          <p:cNvPr id="532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09AA63-31CC-45D2-8619-081D73F1B684}" type="slidenum">
              <a:rPr lang="de-DE" altLang="de-DE" smtClean="0">
                <a:latin typeface="Arial" charset="0"/>
              </a:rPr>
              <a:pPr eaLnBrk="1" hangingPunct="1">
                <a:spcBef>
                  <a:spcPct val="0"/>
                </a:spcBef>
              </a:pPr>
              <a:t>2</a:t>
            </a:fld>
            <a:endParaRPr lang="de-DE" altLang="de-DE"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542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7C1101-812B-4119-AE57-C54770FBEF3F}" type="slidenum">
              <a:rPr lang="de-DE" altLang="de-DE" smtClean="0">
                <a:latin typeface="Arial" charset="0"/>
              </a:rPr>
              <a:pPr eaLnBrk="1" hangingPunct="1">
                <a:spcBef>
                  <a:spcPct val="0"/>
                </a:spcBef>
              </a:pPr>
              <a:t>3</a:t>
            </a:fld>
            <a:endParaRPr lang="de-DE" altLang="de-DE"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53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173B887-2609-4378-8CC7-090C82648BD3}" type="slidenum">
              <a:rPr lang="de-DE" altLang="de-DE" smtClean="0">
                <a:latin typeface="Arial" charset="0"/>
              </a:rPr>
              <a:pPr eaLnBrk="1" hangingPunct="1">
                <a:spcBef>
                  <a:spcPct val="0"/>
                </a:spcBef>
              </a:pPr>
              <a:t>4</a:t>
            </a:fld>
            <a:endParaRPr lang="de-DE" altLang="de-DE"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mtClean="0"/>
              <a:t>722 v. Chr. Nordreich in die assyrische Gefangenschaft</a:t>
            </a:r>
          </a:p>
          <a:p>
            <a:pPr eaLnBrk="1" hangingPunct="1">
              <a:spcBef>
                <a:spcPct val="0"/>
              </a:spcBef>
            </a:pPr>
            <a:r>
              <a:rPr lang="de-DE" altLang="de-DE" smtClean="0"/>
              <a:t>586 v. Chr. Das Südreich in die babylonische Gefangenschaft  (Daniel und seine Freunde)</a:t>
            </a:r>
          </a:p>
          <a:p>
            <a:pPr eaLnBrk="1" hangingPunct="1">
              <a:spcBef>
                <a:spcPct val="0"/>
              </a:spcBef>
            </a:pPr>
            <a:endParaRPr lang="de-DE" altLang="de-DE" smtClean="0"/>
          </a:p>
          <a:p>
            <a:pPr eaLnBrk="1" hangingPunct="1">
              <a:spcBef>
                <a:spcPct val="0"/>
              </a:spcBef>
            </a:pPr>
            <a:r>
              <a:rPr lang="de-DE" altLang="de-DE" smtClean="0"/>
              <a:t>Kyrus, der persische König besiegt Babylon und ein Teil kehrt unter Serrubabel  (Stadthalter und  Nackomme Davids) zurück nach Israel und speziell Jerusalem</a:t>
            </a:r>
          </a:p>
          <a:p>
            <a:pPr eaLnBrk="1" hangingPunct="1">
              <a:spcBef>
                <a:spcPct val="0"/>
              </a:spcBef>
            </a:pPr>
            <a:r>
              <a:rPr lang="de-DE" altLang="de-DE" smtClean="0"/>
              <a:t>Unter Esra wird der Tempel wieder aufgebaut, unter Nehemia die Mauern in Jerusalem (innerhalb von 52 Tagen)</a:t>
            </a:r>
          </a:p>
          <a:p>
            <a:pPr eaLnBrk="1" hangingPunct="1">
              <a:spcBef>
                <a:spcPct val="0"/>
              </a:spcBef>
            </a:pPr>
            <a:r>
              <a:rPr lang="de-DE" altLang="de-DE" smtClean="0"/>
              <a:t>Im Zuge dieser Erneuerung ist auch ein geistlicher Aufbruch zu spüren.   Neh 8. Folge: Sie feiern ein Fest, weil sie Gottes Botschaft verstanden hatten.</a:t>
            </a:r>
          </a:p>
          <a:p>
            <a:pPr eaLnBrk="1" hangingPunct="1">
              <a:spcBef>
                <a:spcPct val="0"/>
              </a:spcBef>
            </a:pPr>
            <a:endParaRPr lang="de-DE" altLang="de-DE" smtClean="0"/>
          </a:p>
          <a:p>
            <a:pPr eaLnBrk="1" hangingPunct="1">
              <a:spcBef>
                <a:spcPct val="0"/>
              </a:spcBef>
            </a:pPr>
            <a:r>
              <a:rPr lang="de-DE" altLang="de-DE" smtClean="0"/>
              <a:t>Auch der priesterliche Dienst beginnt wieder.  Zunächst unglaublich, was sie für Opfer bringen und Buße tun, sich Gott neu weihen und Ihr Gehorsamsversprechen erneuern …aber schon bald lässt das nach.  Ab Nehemia 9 nachzulesen</a:t>
            </a:r>
          </a:p>
          <a:p>
            <a:pPr eaLnBrk="1" hangingPunct="1">
              <a:spcBef>
                <a:spcPct val="0"/>
              </a:spcBef>
            </a:pPr>
            <a:endParaRPr lang="de-DE" altLang="de-DE" smtClean="0"/>
          </a:p>
          <a:p>
            <a:pPr eaLnBrk="1" hangingPunct="1">
              <a:spcBef>
                <a:spcPct val="0"/>
              </a:spcBef>
            </a:pPr>
            <a:r>
              <a:rPr lang="de-DE" altLang="de-DE" smtClean="0"/>
              <a:t>Maleachi ist ein Aufruf zur Buße von lauer und leerer Religion und ein Wegweiser zurück zu echtem ausdauerndem Glauben, an den Gott, der sich nicht ändert. Der Dinge klar anspricht und Gelegenheit gibt, wieder in die richtige Spur zu kommen.</a:t>
            </a:r>
          </a:p>
        </p:txBody>
      </p:sp>
      <p:sp>
        <p:nvSpPr>
          <p:cNvPr id="563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E637AC5-D761-4FEF-AC84-646A12505F94}" type="slidenum">
              <a:rPr lang="de-DE" altLang="de-DE" smtClean="0">
                <a:latin typeface="Arial" charset="0"/>
              </a:rPr>
              <a:pPr eaLnBrk="1" hangingPunct="1">
                <a:spcBef>
                  <a:spcPct val="0"/>
                </a:spcBef>
              </a:pPr>
              <a:t>5</a:t>
            </a:fld>
            <a:endParaRPr lang="de-DE" altLang="de-DE"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3025BF-95E8-4823-A08F-E437CA495658}" type="slidenum">
              <a:rPr lang="de-DE" altLang="de-DE" smtClean="0">
                <a:latin typeface="Arial" charset="0"/>
              </a:rPr>
              <a:pPr eaLnBrk="1" hangingPunct="1">
                <a:spcBef>
                  <a:spcPct val="0"/>
                </a:spcBef>
              </a:pPr>
              <a:t>6</a:t>
            </a:fld>
            <a:endParaRPr lang="de-DE" altLang="de-DE"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5B4818-E045-4189-9BB2-2443D5E8B02E}" type="slidenum">
              <a:rPr lang="de-DE" altLang="de-DE" smtClean="0">
                <a:latin typeface="Arial" charset="0"/>
              </a:rPr>
              <a:pPr eaLnBrk="1" hangingPunct="1">
                <a:spcBef>
                  <a:spcPct val="0"/>
                </a:spcBef>
              </a:pPr>
              <a:t>7</a:t>
            </a:fld>
            <a:endParaRPr lang="de-DE" altLang="de-DE"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mtClean="0"/>
              <a:t>Noch mal das Anliegen Gottes: Dem Volk die Dinge aufzuzeigen und sie zurückgewinnen.</a:t>
            </a:r>
          </a:p>
          <a:p>
            <a:pPr eaLnBrk="1" hangingPunct="1">
              <a:spcBef>
                <a:spcPct val="0"/>
              </a:spcBef>
            </a:pPr>
            <a:r>
              <a:rPr lang="de-DE" altLang="de-DE" smtClean="0"/>
              <a:t>Dazu spricht er konkret die Problemfelder an. Macht nicht so weiter….</a:t>
            </a:r>
          </a:p>
          <a:p>
            <a:pPr eaLnBrk="1" hangingPunct="1">
              <a:spcBef>
                <a:spcPct val="0"/>
              </a:spcBef>
            </a:pPr>
            <a:endParaRPr lang="de-DE" altLang="de-DE" smtClean="0"/>
          </a:p>
          <a:p>
            <a:pPr eaLnBrk="1" hangingPunct="1">
              <a:spcBef>
                <a:spcPct val="0"/>
              </a:spcBef>
            </a:pPr>
            <a:endParaRPr lang="de-DE" altLang="de-DE" smtClean="0"/>
          </a:p>
          <a:p>
            <a:pPr eaLnBrk="1" hangingPunct="1">
              <a:spcBef>
                <a:spcPct val="0"/>
              </a:spcBef>
            </a:pPr>
            <a:r>
              <a:rPr lang="de-DE" altLang="de-DE" smtClean="0"/>
              <a:t>Segen/Fluch</a:t>
            </a:r>
          </a:p>
          <a:p>
            <a:pPr eaLnBrk="1" hangingPunct="1">
              <a:spcBef>
                <a:spcPct val="0"/>
              </a:spcBef>
            </a:pPr>
            <a:r>
              <a:rPr lang="de-DE" altLang="de-DE" smtClean="0"/>
              <a:t>Sie erleben den persönlichen Niedergang aber bringen ihn nicht in Bezug zu ihrer Untreue Gott gegenüber.</a:t>
            </a:r>
          </a:p>
          <a:p>
            <a:pPr eaLnBrk="1" hangingPunct="1">
              <a:spcBef>
                <a:spcPct val="0"/>
              </a:spcBef>
            </a:pPr>
            <a:endParaRPr lang="de-DE" altLang="de-DE" smtClean="0"/>
          </a:p>
          <a:p>
            <a:pPr eaLnBrk="1" hangingPunct="1">
              <a:spcBef>
                <a:spcPct val="0"/>
              </a:spcBef>
            </a:pPr>
            <a:endParaRPr lang="de-DE" altLang="de-DE" smtClean="0"/>
          </a:p>
          <a:p>
            <a:pPr eaLnBrk="1" hangingPunct="1">
              <a:spcBef>
                <a:spcPct val="0"/>
              </a:spcBef>
            </a:pPr>
            <a:r>
              <a:rPr lang="de-DE" altLang="de-DE" smtClean="0"/>
              <a:t>Zitat: Rabbi Bunam  (Losungen 17.02.2014)</a:t>
            </a:r>
          </a:p>
          <a:p>
            <a:pPr eaLnBrk="1" hangingPunct="1">
              <a:spcBef>
                <a:spcPct val="0"/>
              </a:spcBef>
            </a:pPr>
            <a:r>
              <a:rPr lang="de-DE" altLang="de-DE" smtClean="0"/>
              <a:t>Die größte Schuld des Menschen sind nicht seine Sünden, die er begeht- die Versuchung ist mächtig und seine Kraft gering!</a:t>
            </a:r>
          </a:p>
          <a:p>
            <a:pPr eaLnBrk="1" hangingPunct="1">
              <a:spcBef>
                <a:spcPct val="0"/>
              </a:spcBef>
            </a:pPr>
            <a:r>
              <a:rPr lang="de-DE" altLang="de-DE" smtClean="0"/>
              <a:t>Die große Schuld des Menschen ist, dass er in jedem Augenblick die Umkehr tun kann und nicht tut. </a:t>
            </a: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C01450-DE1E-4EB0-9555-23CE88474BC4}" type="slidenum">
              <a:rPr lang="de-DE" altLang="de-DE" smtClean="0">
                <a:latin typeface="Arial" charset="0"/>
              </a:rPr>
              <a:pPr eaLnBrk="1" hangingPunct="1">
                <a:spcBef>
                  <a:spcPct val="0"/>
                </a:spcBef>
              </a:pPr>
              <a:t>8</a:t>
            </a:fld>
            <a:endParaRPr lang="de-DE" altLang="de-DE"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04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7088BF-8BF2-46CC-8A2C-FEB3632BC4ED}" type="slidenum">
              <a:rPr lang="de-DE" altLang="de-DE" smtClean="0">
                <a:latin typeface="Arial" charset="0"/>
              </a:rPr>
              <a:pPr eaLnBrk="1" hangingPunct="1">
                <a:spcBef>
                  <a:spcPct val="0"/>
                </a:spcBef>
              </a:pPr>
              <a:t>13</a:t>
            </a:fld>
            <a:endParaRPr lang="de-DE" altLang="de-DE"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de-DE" smtClean="0"/>
              <a:t>Titelmasterformat durch Klicken bearbeiten</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8FD5C3A9-4AF1-4401-848B-F0E1B9890F8F}" type="slidenum">
              <a:rPr lang="de-DE" altLang="en-US"/>
              <a:pPr>
                <a:defRPr/>
              </a:pPr>
              <a:t>‹Nr.›</a:t>
            </a:fld>
            <a:endParaRPr lang="de-DE" altLang="en-US"/>
          </a:p>
        </p:txBody>
      </p:sp>
    </p:spTree>
    <p:extLst>
      <p:ext uri="{BB962C8B-B14F-4D97-AF65-F5344CB8AC3E}">
        <p14:creationId xmlns:p14="http://schemas.microsoft.com/office/powerpoint/2010/main" val="256184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046094D2-E0B9-42BA-A08E-670294EB0875}" type="slidenum">
              <a:rPr lang="de-DE" altLang="en-US"/>
              <a:pPr>
                <a:defRPr/>
              </a:pPr>
              <a:t>‹Nr.›</a:t>
            </a:fld>
            <a:endParaRPr lang="de-DE" altLang="en-US"/>
          </a:p>
        </p:txBody>
      </p:sp>
    </p:spTree>
    <p:extLst>
      <p:ext uri="{BB962C8B-B14F-4D97-AF65-F5344CB8AC3E}">
        <p14:creationId xmlns:p14="http://schemas.microsoft.com/office/powerpoint/2010/main" val="335754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D839364D-C85C-4E88-A81F-C9E4B8D45CC7}" type="slidenum">
              <a:rPr lang="de-DE" altLang="en-US"/>
              <a:pPr>
                <a:defRPr/>
              </a:pPr>
              <a:t>‹Nr.›</a:t>
            </a:fld>
            <a:endParaRPr lang="de-DE" altLang="en-US"/>
          </a:p>
        </p:txBody>
      </p:sp>
    </p:spTree>
    <p:extLst>
      <p:ext uri="{BB962C8B-B14F-4D97-AF65-F5344CB8AC3E}">
        <p14:creationId xmlns:p14="http://schemas.microsoft.com/office/powerpoint/2010/main" val="396578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de-DE" smtClean="0"/>
              <a:t>Titelmasterformat durch Klicken bearbeiten</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4"/>
          </p:nvPr>
        </p:nvSpPr>
        <p:spPr/>
        <p:txBody>
          <a:bodyPr/>
          <a:lstStyle>
            <a:lvl1pPr>
              <a:defRPr/>
            </a:lvl1pPr>
          </a:lstStyle>
          <a:p>
            <a:pPr>
              <a:defRPr/>
            </a:pPr>
            <a:endParaRPr lang="de-DE" altLang="en-US"/>
          </a:p>
        </p:txBody>
      </p:sp>
      <p:sp>
        <p:nvSpPr>
          <p:cNvPr id="5" name="Footer Placeholder 4"/>
          <p:cNvSpPr>
            <a:spLocks noGrp="1"/>
          </p:cNvSpPr>
          <p:nvPr>
            <p:ph type="ftr" sz="quarter" idx="15"/>
          </p:nvPr>
        </p:nvSpPr>
        <p:spPr/>
        <p:txBody>
          <a:bodyPr/>
          <a:lstStyle>
            <a:lvl1pPr>
              <a:defRPr/>
            </a:lvl1pPr>
          </a:lstStyle>
          <a:p>
            <a:pPr>
              <a:defRPr/>
            </a:pPr>
            <a:endParaRPr lang="de-DE" altLang="en-US"/>
          </a:p>
        </p:txBody>
      </p:sp>
      <p:sp>
        <p:nvSpPr>
          <p:cNvPr id="6" name="Slide Number Placeholder 5"/>
          <p:cNvSpPr>
            <a:spLocks noGrp="1"/>
          </p:cNvSpPr>
          <p:nvPr>
            <p:ph type="sldNum" sz="quarter" idx="16"/>
          </p:nvPr>
        </p:nvSpPr>
        <p:spPr/>
        <p:txBody>
          <a:bodyPr/>
          <a:lstStyle>
            <a:lvl1pPr>
              <a:defRPr/>
            </a:lvl1pPr>
          </a:lstStyle>
          <a:p>
            <a:pPr>
              <a:defRPr/>
            </a:pPr>
            <a:fld id="{B43DF5A9-EEDB-4998-90CC-128782D26FF0}" type="slidenum">
              <a:rPr lang="de-DE" altLang="en-US"/>
              <a:pPr>
                <a:defRPr/>
              </a:pPr>
              <a:t>‹Nr.›</a:t>
            </a:fld>
            <a:endParaRPr lang="de-DE" altLang="en-US"/>
          </a:p>
        </p:txBody>
      </p:sp>
    </p:spTree>
    <p:extLst>
      <p:ext uri="{BB962C8B-B14F-4D97-AF65-F5344CB8AC3E}">
        <p14:creationId xmlns:p14="http://schemas.microsoft.com/office/powerpoint/2010/main" val="347849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B9C1790D-9433-4B13-8154-CC3697BD3420}" type="slidenum">
              <a:rPr lang="de-DE" altLang="en-US"/>
              <a:pPr>
                <a:defRPr/>
              </a:pPr>
              <a:t>‹Nr.›</a:t>
            </a:fld>
            <a:endParaRPr lang="de-DE" altLang="en-US"/>
          </a:p>
        </p:txBody>
      </p:sp>
    </p:spTree>
    <p:extLst>
      <p:ext uri="{BB962C8B-B14F-4D97-AF65-F5344CB8AC3E}">
        <p14:creationId xmlns:p14="http://schemas.microsoft.com/office/powerpoint/2010/main" val="96846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2" name="Title 1"/>
          <p:cNvSpPr>
            <a:spLocks noGrp="1"/>
          </p:cNvSpPr>
          <p:nvPr>
            <p:ph type="title"/>
          </p:nvPr>
        </p:nvSpPr>
        <p:spPr>
          <a:xfrm>
            <a:off x="609600" y="274638"/>
            <a:ext cx="7924800" cy="1143000"/>
          </a:xfrm>
        </p:spPr>
        <p:txBody>
          <a:bodyPr/>
          <a:lstStyle/>
          <a:p>
            <a:r>
              <a:rPr lang="de-DE" smtClean="0"/>
              <a:t>Titelmasterformat durch Klicken bearbeiten</a:t>
            </a:r>
            <a:endParaRPr lang="en-US" dirty="0"/>
          </a:p>
        </p:txBody>
      </p:sp>
      <p:sp>
        <p:nvSpPr>
          <p:cNvPr id="5" name="Date Placeholder 3"/>
          <p:cNvSpPr>
            <a:spLocks noGrp="1"/>
          </p:cNvSpPr>
          <p:nvPr>
            <p:ph type="dt" sz="half" idx="15"/>
          </p:nvPr>
        </p:nvSpPr>
        <p:spPr/>
        <p:txBody>
          <a:bodyPr/>
          <a:lstStyle>
            <a:lvl1pPr>
              <a:defRPr/>
            </a:lvl1pPr>
          </a:lstStyle>
          <a:p>
            <a:pPr>
              <a:defRPr/>
            </a:pPr>
            <a:endParaRPr lang="de-DE" altLang="en-US"/>
          </a:p>
        </p:txBody>
      </p:sp>
      <p:sp>
        <p:nvSpPr>
          <p:cNvPr id="6" name="Footer Placeholder 4"/>
          <p:cNvSpPr>
            <a:spLocks noGrp="1"/>
          </p:cNvSpPr>
          <p:nvPr>
            <p:ph type="ftr" sz="quarter" idx="16"/>
          </p:nvPr>
        </p:nvSpPr>
        <p:spPr/>
        <p:txBody>
          <a:bodyPr/>
          <a:lstStyle>
            <a:lvl1pPr>
              <a:defRPr/>
            </a:lvl1pPr>
          </a:lstStyle>
          <a:p>
            <a:pPr>
              <a:defRPr/>
            </a:pPr>
            <a:endParaRPr lang="de-DE" altLang="en-US"/>
          </a:p>
        </p:txBody>
      </p:sp>
      <p:sp>
        <p:nvSpPr>
          <p:cNvPr id="7" name="Slide Number Placeholder 5"/>
          <p:cNvSpPr>
            <a:spLocks noGrp="1"/>
          </p:cNvSpPr>
          <p:nvPr>
            <p:ph type="sldNum" sz="quarter" idx="17"/>
          </p:nvPr>
        </p:nvSpPr>
        <p:spPr/>
        <p:txBody>
          <a:bodyPr/>
          <a:lstStyle>
            <a:lvl1pPr>
              <a:defRPr/>
            </a:lvl1pPr>
          </a:lstStyle>
          <a:p>
            <a:pPr>
              <a:defRPr/>
            </a:pPr>
            <a:fld id="{91080D6C-93F1-45A2-A217-B47B4778863D}" type="slidenum">
              <a:rPr lang="de-DE" altLang="en-US"/>
              <a:pPr>
                <a:defRPr/>
              </a:pPr>
              <a:t>‹Nr.›</a:t>
            </a:fld>
            <a:endParaRPr lang="de-DE" altLang="en-US"/>
          </a:p>
        </p:txBody>
      </p:sp>
    </p:spTree>
    <p:extLst>
      <p:ext uri="{BB962C8B-B14F-4D97-AF65-F5344CB8AC3E}">
        <p14:creationId xmlns:p14="http://schemas.microsoft.com/office/powerpoint/2010/main" val="36379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3"/>
          <p:cNvSpPr>
            <a:spLocks noGrp="1"/>
          </p:cNvSpPr>
          <p:nvPr>
            <p:ph type="dt" sz="half" idx="15"/>
          </p:nvPr>
        </p:nvSpPr>
        <p:spPr/>
        <p:txBody>
          <a:bodyPr/>
          <a:lstStyle>
            <a:lvl1pPr>
              <a:defRPr/>
            </a:lvl1pPr>
          </a:lstStyle>
          <a:p>
            <a:pPr>
              <a:defRPr/>
            </a:pPr>
            <a:endParaRPr lang="de-DE" altLang="en-US"/>
          </a:p>
        </p:txBody>
      </p:sp>
      <p:sp>
        <p:nvSpPr>
          <p:cNvPr id="8" name="Footer Placeholder 4"/>
          <p:cNvSpPr>
            <a:spLocks noGrp="1"/>
          </p:cNvSpPr>
          <p:nvPr>
            <p:ph type="ftr" sz="quarter" idx="16"/>
          </p:nvPr>
        </p:nvSpPr>
        <p:spPr/>
        <p:txBody>
          <a:bodyPr/>
          <a:lstStyle>
            <a:lvl1pPr>
              <a:defRPr/>
            </a:lvl1pPr>
          </a:lstStyle>
          <a:p>
            <a:pPr>
              <a:defRPr/>
            </a:pPr>
            <a:endParaRPr lang="de-DE" altLang="en-US"/>
          </a:p>
        </p:txBody>
      </p:sp>
      <p:sp>
        <p:nvSpPr>
          <p:cNvPr id="9" name="Slide Number Placeholder 5"/>
          <p:cNvSpPr>
            <a:spLocks noGrp="1"/>
          </p:cNvSpPr>
          <p:nvPr>
            <p:ph type="sldNum" sz="quarter" idx="17"/>
          </p:nvPr>
        </p:nvSpPr>
        <p:spPr/>
        <p:txBody>
          <a:bodyPr/>
          <a:lstStyle>
            <a:lvl1pPr>
              <a:defRPr/>
            </a:lvl1pPr>
          </a:lstStyle>
          <a:p>
            <a:pPr>
              <a:defRPr/>
            </a:pPr>
            <a:fld id="{5509B4A1-18DA-454E-B490-ACA3C9393A54}" type="slidenum">
              <a:rPr lang="de-DE" altLang="en-US"/>
              <a:pPr>
                <a:defRPr/>
              </a:pPr>
              <a:t>‹Nr.›</a:t>
            </a:fld>
            <a:endParaRPr lang="de-DE" altLang="en-US"/>
          </a:p>
        </p:txBody>
      </p:sp>
    </p:spTree>
    <p:extLst>
      <p:ext uri="{BB962C8B-B14F-4D97-AF65-F5344CB8AC3E}">
        <p14:creationId xmlns:p14="http://schemas.microsoft.com/office/powerpoint/2010/main" val="236598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de-DE" smtClean="0"/>
              <a:t>Titelmasterformat durch Klicken bearbeiten</a:t>
            </a:r>
            <a:endParaRPr lang="en-US" dirty="0"/>
          </a:p>
        </p:txBody>
      </p:sp>
      <p:sp>
        <p:nvSpPr>
          <p:cNvPr id="3" name="Date Placeholder 3"/>
          <p:cNvSpPr>
            <a:spLocks noGrp="1"/>
          </p:cNvSpPr>
          <p:nvPr>
            <p:ph type="dt" sz="half" idx="10"/>
          </p:nvPr>
        </p:nvSpPr>
        <p:spPr/>
        <p:txBody>
          <a:bodyPr/>
          <a:lstStyle>
            <a:lvl1pPr>
              <a:defRPr/>
            </a:lvl1pPr>
          </a:lstStyle>
          <a:p>
            <a:pPr>
              <a:defRPr/>
            </a:pPr>
            <a:endParaRPr lang="de-DE" altLang="en-US"/>
          </a:p>
        </p:txBody>
      </p:sp>
      <p:sp>
        <p:nvSpPr>
          <p:cNvPr id="4" name="Footer Placeholder 4"/>
          <p:cNvSpPr>
            <a:spLocks noGrp="1"/>
          </p:cNvSpPr>
          <p:nvPr>
            <p:ph type="ftr" sz="quarter" idx="11"/>
          </p:nvPr>
        </p:nvSpPr>
        <p:spPr/>
        <p:txBody>
          <a:bodyPr/>
          <a:lstStyle>
            <a:lvl1pPr>
              <a:defRPr/>
            </a:lvl1pPr>
          </a:lstStyle>
          <a:p>
            <a:pPr>
              <a:defRPr/>
            </a:pPr>
            <a:endParaRPr lang="de-DE" altLang="en-US"/>
          </a:p>
        </p:txBody>
      </p:sp>
      <p:sp>
        <p:nvSpPr>
          <p:cNvPr id="5" name="Slide Number Placeholder 5"/>
          <p:cNvSpPr>
            <a:spLocks noGrp="1"/>
          </p:cNvSpPr>
          <p:nvPr>
            <p:ph type="sldNum" sz="quarter" idx="12"/>
          </p:nvPr>
        </p:nvSpPr>
        <p:spPr/>
        <p:txBody>
          <a:bodyPr/>
          <a:lstStyle>
            <a:lvl1pPr>
              <a:defRPr/>
            </a:lvl1pPr>
          </a:lstStyle>
          <a:p>
            <a:pPr>
              <a:defRPr/>
            </a:pPr>
            <a:fld id="{1516BE3D-9162-48DE-9916-2456ACF915D9}" type="slidenum">
              <a:rPr lang="de-DE" altLang="en-US"/>
              <a:pPr>
                <a:defRPr/>
              </a:pPr>
              <a:t>‹Nr.›</a:t>
            </a:fld>
            <a:endParaRPr lang="de-DE" altLang="en-US"/>
          </a:p>
        </p:txBody>
      </p:sp>
    </p:spTree>
    <p:extLst>
      <p:ext uri="{BB962C8B-B14F-4D97-AF65-F5344CB8AC3E}">
        <p14:creationId xmlns:p14="http://schemas.microsoft.com/office/powerpoint/2010/main" val="342352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DE" altLang="en-US"/>
          </a:p>
        </p:txBody>
      </p:sp>
      <p:sp>
        <p:nvSpPr>
          <p:cNvPr id="3" name="Footer Placeholder 4"/>
          <p:cNvSpPr>
            <a:spLocks noGrp="1"/>
          </p:cNvSpPr>
          <p:nvPr>
            <p:ph type="ftr" sz="quarter" idx="11"/>
          </p:nvPr>
        </p:nvSpPr>
        <p:spPr/>
        <p:txBody>
          <a:bodyPr/>
          <a:lstStyle>
            <a:lvl1pPr>
              <a:defRPr/>
            </a:lvl1pPr>
          </a:lstStyle>
          <a:p>
            <a:pPr>
              <a:defRPr/>
            </a:pPr>
            <a:endParaRPr lang="de-DE" altLang="en-US"/>
          </a:p>
        </p:txBody>
      </p:sp>
      <p:sp>
        <p:nvSpPr>
          <p:cNvPr id="4" name="Slide Number Placeholder 5"/>
          <p:cNvSpPr>
            <a:spLocks noGrp="1"/>
          </p:cNvSpPr>
          <p:nvPr>
            <p:ph type="sldNum" sz="quarter" idx="12"/>
          </p:nvPr>
        </p:nvSpPr>
        <p:spPr/>
        <p:txBody>
          <a:bodyPr/>
          <a:lstStyle>
            <a:lvl1pPr>
              <a:defRPr/>
            </a:lvl1pPr>
          </a:lstStyle>
          <a:p>
            <a:pPr>
              <a:defRPr/>
            </a:pPr>
            <a:fld id="{A242CB7A-893A-4657-8D66-26ACF3157CE4}" type="slidenum">
              <a:rPr lang="de-DE" altLang="en-US"/>
              <a:pPr>
                <a:defRPr/>
              </a:pPr>
              <a:t>‹Nr.›</a:t>
            </a:fld>
            <a:endParaRPr lang="de-DE" altLang="en-US"/>
          </a:p>
        </p:txBody>
      </p:sp>
    </p:spTree>
    <p:extLst>
      <p:ext uri="{BB962C8B-B14F-4D97-AF65-F5344CB8AC3E}">
        <p14:creationId xmlns:p14="http://schemas.microsoft.com/office/powerpoint/2010/main" val="232580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3"/>
          <p:cNvSpPr>
            <a:spLocks noGrp="1"/>
          </p:cNvSpPr>
          <p:nvPr>
            <p:ph type="dt" sz="half" idx="14"/>
          </p:nvPr>
        </p:nvSpPr>
        <p:spPr/>
        <p:txBody>
          <a:bodyPr/>
          <a:lstStyle>
            <a:lvl1pPr>
              <a:defRPr/>
            </a:lvl1pPr>
          </a:lstStyle>
          <a:p>
            <a:pPr>
              <a:defRPr/>
            </a:pPr>
            <a:endParaRPr lang="de-DE" altLang="en-US"/>
          </a:p>
        </p:txBody>
      </p:sp>
      <p:sp>
        <p:nvSpPr>
          <p:cNvPr id="6" name="Footer Placeholder 4"/>
          <p:cNvSpPr>
            <a:spLocks noGrp="1"/>
          </p:cNvSpPr>
          <p:nvPr>
            <p:ph type="ftr" sz="quarter" idx="15"/>
          </p:nvPr>
        </p:nvSpPr>
        <p:spPr/>
        <p:txBody>
          <a:bodyPr/>
          <a:lstStyle>
            <a:lvl1pPr>
              <a:defRPr/>
            </a:lvl1pPr>
          </a:lstStyle>
          <a:p>
            <a:pPr>
              <a:defRPr/>
            </a:pPr>
            <a:endParaRPr lang="de-DE" altLang="en-US"/>
          </a:p>
        </p:txBody>
      </p:sp>
      <p:sp>
        <p:nvSpPr>
          <p:cNvPr id="7" name="Slide Number Placeholder 5"/>
          <p:cNvSpPr>
            <a:spLocks noGrp="1"/>
          </p:cNvSpPr>
          <p:nvPr>
            <p:ph type="sldNum" sz="quarter" idx="16"/>
          </p:nvPr>
        </p:nvSpPr>
        <p:spPr/>
        <p:txBody>
          <a:bodyPr/>
          <a:lstStyle>
            <a:lvl1pPr>
              <a:defRPr/>
            </a:lvl1pPr>
          </a:lstStyle>
          <a:p>
            <a:pPr>
              <a:defRPr/>
            </a:pPr>
            <a:fld id="{1D9A8C06-A585-49A2-9A30-22AC588E873C}" type="slidenum">
              <a:rPr lang="de-DE" altLang="en-US"/>
              <a:pPr>
                <a:defRPr/>
              </a:pPr>
              <a:t>‹Nr.›</a:t>
            </a:fld>
            <a:endParaRPr lang="de-DE" altLang="en-US"/>
          </a:p>
        </p:txBody>
      </p:sp>
    </p:spTree>
    <p:extLst>
      <p:ext uri="{BB962C8B-B14F-4D97-AF65-F5344CB8AC3E}">
        <p14:creationId xmlns:p14="http://schemas.microsoft.com/office/powerpoint/2010/main" val="167296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Date Placeholder 4"/>
          <p:cNvSpPr>
            <a:spLocks noGrp="1"/>
          </p:cNvSpPr>
          <p:nvPr>
            <p:ph type="dt" sz="half" idx="10"/>
          </p:nvPr>
        </p:nvSpPr>
        <p:spPr/>
        <p:txBody>
          <a:bodyPr/>
          <a:lstStyle>
            <a:lvl1pPr>
              <a:defRPr/>
            </a:lvl1pPr>
          </a:lstStyle>
          <a:p>
            <a:pPr>
              <a:defRPr/>
            </a:pPr>
            <a:endParaRPr lang="de-DE" altLang="en-US"/>
          </a:p>
        </p:txBody>
      </p:sp>
      <p:sp>
        <p:nvSpPr>
          <p:cNvPr id="7" name="Footer Placeholder 5"/>
          <p:cNvSpPr>
            <a:spLocks noGrp="1"/>
          </p:cNvSpPr>
          <p:nvPr>
            <p:ph type="ftr" sz="quarter" idx="11"/>
          </p:nvPr>
        </p:nvSpPr>
        <p:spPr/>
        <p:txBody>
          <a:bodyPr/>
          <a:lstStyle>
            <a:lvl1pPr>
              <a:defRPr/>
            </a:lvl1pPr>
          </a:lstStyle>
          <a:p>
            <a:pPr>
              <a:defRPr/>
            </a:pPr>
            <a:endParaRPr lang="de-DE" altLang="en-US"/>
          </a:p>
        </p:txBody>
      </p:sp>
      <p:sp>
        <p:nvSpPr>
          <p:cNvPr id="8" name="Slide Number Placeholder 6"/>
          <p:cNvSpPr>
            <a:spLocks noGrp="1"/>
          </p:cNvSpPr>
          <p:nvPr>
            <p:ph type="sldNum" sz="quarter" idx="12"/>
          </p:nvPr>
        </p:nvSpPr>
        <p:spPr/>
        <p:txBody>
          <a:bodyPr/>
          <a:lstStyle>
            <a:lvl1pPr>
              <a:defRPr/>
            </a:lvl1pPr>
          </a:lstStyle>
          <a:p>
            <a:pPr>
              <a:defRPr/>
            </a:pPr>
            <a:fld id="{7A21F3D7-D226-468F-839A-803358BB81FD}" type="slidenum">
              <a:rPr lang="de-DE" altLang="en-US"/>
              <a:pPr>
                <a:defRPr/>
              </a:pPr>
              <a:t>‹Nr.›</a:t>
            </a:fld>
            <a:endParaRPr lang="de-DE" altLang="en-US"/>
          </a:p>
        </p:txBody>
      </p:sp>
    </p:spTree>
    <p:extLst>
      <p:ext uri="{BB962C8B-B14F-4D97-AF65-F5344CB8AC3E}">
        <p14:creationId xmlns:p14="http://schemas.microsoft.com/office/powerpoint/2010/main" val="324074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latin typeface="Arial" charset="0"/>
              </a:defRPr>
            </a:lvl1pPr>
          </a:lstStyle>
          <a:p>
            <a:pPr>
              <a:defRPr/>
            </a:pPr>
            <a:endParaRPr lang="de-DE"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latin typeface="Arial" charset="0"/>
              </a:defRPr>
            </a:lvl1pPr>
          </a:lstStyle>
          <a:p>
            <a:pPr>
              <a:defRPr/>
            </a:pPr>
            <a:endParaRPr lang="de-DE"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latin typeface="Arial" charset="0"/>
              </a:defRPr>
            </a:lvl1pPr>
          </a:lstStyle>
          <a:p>
            <a:pPr>
              <a:defRPr/>
            </a:pPr>
            <a:fld id="{203A669B-F3F0-4DA5-9D2C-031581902280}" type="slidenum">
              <a:rPr lang="de-DE" altLang="en-US"/>
              <a:pPr>
                <a:defRPr/>
              </a:pPr>
              <a:t>‹Nr.›</a:t>
            </a:fld>
            <a:endParaRPr lang="de-DE" altLang="en-US"/>
          </a:p>
        </p:txBody>
      </p:sp>
    </p:spTree>
  </p:cSld>
  <p:clrMap bg1="dk1" tx1="lt1" bg2="dk2" tx2="lt2" accent1="accent1" accent2="accent2" accent3="accent3" accent4="accent4" accent5="accent5" accent6="accent6" hlink="hlink" folHlink="folHlink"/>
  <p:sldLayoutIdLst>
    <p:sldLayoutId id="2147484004" r:id="rId1"/>
    <p:sldLayoutId id="2147483996" r:id="rId2"/>
    <p:sldLayoutId id="2147484005" r:id="rId3"/>
    <p:sldLayoutId id="2147483997" r:id="rId4"/>
    <p:sldLayoutId id="2147483998" r:id="rId5"/>
    <p:sldLayoutId id="2147483999" r:id="rId6"/>
    <p:sldLayoutId id="2147484000" r:id="rId7"/>
    <p:sldLayoutId id="2147484001" r:id="rId8"/>
    <p:sldLayoutId id="2147484006" r:id="rId9"/>
    <p:sldLayoutId id="2147484002" r:id="rId10"/>
    <p:sldLayoutId id="2147484003" r:id="rId11"/>
  </p:sldLayoutIdLst>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e.wikipedia.org/wiki/Liebe" TargetMode="External"/><Relationship Id="rId2" Type="http://schemas.openxmlformats.org/officeDocument/2006/relationships/hyperlink" Target="http://de.wikipedia.org/wiki/Emotion" TargetMode="External"/><Relationship Id="rId1" Type="http://schemas.openxmlformats.org/officeDocument/2006/relationships/slideLayout" Target="../slideLayouts/slideLayout2.xml"/><Relationship Id="rId5" Type="http://schemas.openxmlformats.org/officeDocument/2006/relationships/hyperlink" Target="http://de.wikipedia.org/wiki/Enthusiasmus" TargetMode="External"/><Relationship Id="rId4" Type="http://schemas.openxmlformats.org/officeDocument/2006/relationships/hyperlink" Target="http://de.wikipedia.org/wiki/Has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116013" y="3835400"/>
            <a:ext cx="6400801" cy="3097213"/>
          </a:xfrm>
        </p:spPr>
        <p:txBody>
          <a:bodyPr/>
          <a:lstStyle/>
          <a:p>
            <a:pPr eaLnBrk="1" fontAlgn="auto" hangingPunct="1">
              <a:spcAft>
                <a:spcPts val="0"/>
              </a:spcAft>
              <a:buClr>
                <a:schemeClr val="accent5"/>
              </a:buClr>
              <a:buFont typeface="Arial" pitchFamily="34" charset="0"/>
              <a:buNone/>
              <a:defRPr/>
            </a:pPr>
            <a:endParaRPr lang="de-DE" altLang="de-DE" sz="3600" dirty="0" smtClean="0"/>
          </a:p>
          <a:p>
            <a:pPr eaLnBrk="1" fontAlgn="auto" hangingPunct="1">
              <a:spcAft>
                <a:spcPts val="0"/>
              </a:spcAft>
              <a:buClr>
                <a:schemeClr val="accent5"/>
              </a:buClr>
              <a:buFont typeface="Arial" pitchFamily="34" charset="0"/>
              <a:buNone/>
              <a:defRPr/>
            </a:pPr>
            <a:endParaRPr lang="de-DE" altLang="de-DE" sz="3600" dirty="0" smtClean="0"/>
          </a:p>
        </p:txBody>
      </p:sp>
      <p:sp>
        <p:nvSpPr>
          <p:cNvPr id="3074" name="Rectangle 2"/>
          <p:cNvSpPr>
            <a:spLocks noGrp="1" noChangeArrowheads="1"/>
          </p:cNvSpPr>
          <p:nvPr>
            <p:ph type="ctrTitle"/>
          </p:nvPr>
        </p:nvSpPr>
        <p:spPr>
          <a:xfrm>
            <a:off x="611188" y="188913"/>
            <a:ext cx="7772400" cy="1470025"/>
          </a:xfrm>
          <a:extLst/>
        </p:spPr>
        <p:txBody>
          <a:bodyPr/>
          <a:lstStyle/>
          <a:p>
            <a:pPr eaLnBrk="1" fontAlgn="auto" hangingPunct="1">
              <a:spcAft>
                <a:spcPts val="0"/>
              </a:spcAft>
              <a:defRPr/>
            </a:pPr>
            <a:r>
              <a:rPr lang="de-DE" altLang="de-DE" sz="4400" dirty="0"/>
              <a:t>Der (kleine) Prophet </a:t>
            </a:r>
            <a:r>
              <a:rPr lang="de-DE" altLang="de-DE" sz="4400" dirty="0" err="1"/>
              <a:t>Maleachi</a:t>
            </a:r>
            <a:endParaRPr lang="de-DE" altLang="de-DE" sz="4400" dirty="0"/>
          </a:p>
        </p:txBody>
      </p:sp>
      <p:pic>
        <p:nvPicPr>
          <p:cNvPr id="5124" name="Picture 4" descr="SA4002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3" y="2222500"/>
            <a:ext cx="46799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pPr eaLnBrk="1" hangingPunct="1">
              <a:defRPr/>
            </a:pPr>
            <a:r>
              <a:rPr lang="de-DE" altLang="de-DE" smtClean="0">
                <a:solidFill>
                  <a:srgbClr val="7B9899"/>
                </a:solidFill>
              </a:rPr>
              <a:t>Im Glauben wachsen</a:t>
            </a:r>
          </a:p>
        </p:txBody>
      </p:sp>
      <p:pic>
        <p:nvPicPr>
          <p:cNvPr id="14339"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7353300" cy="2674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extfeld 3"/>
          <p:cNvSpPr txBox="1">
            <a:spLocks noChangeArrowheads="1"/>
          </p:cNvSpPr>
          <p:nvPr/>
        </p:nvSpPr>
        <p:spPr bwMode="auto">
          <a:xfrm>
            <a:off x="1042988" y="4868863"/>
            <a:ext cx="727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r>
              <a:rPr lang="de-DE" altLang="de-DE" sz="1800">
                <a:latin typeface="Tahoma" pitchFamily="34" charset="0"/>
              </a:rPr>
              <a:t>Das Evangelium verändert unser Herz und Denken ebenso wie unsere Herangehensweise in unserem Alltag.</a:t>
            </a:r>
          </a:p>
          <a:p>
            <a:pPr eaLnBrk="1" hangingPunct="1">
              <a:spcBef>
                <a:spcPct val="0"/>
              </a:spcBef>
              <a:spcAft>
                <a:spcPct val="0"/>
              </a:spcAft>
              <a:buClrTx/>
              <a:buFontTx/>
              <a:buNone/>
            </a:pPr>
            <a:r>
              <a:rPr lang="de-DE" altLang="de-DE" sz="1800">
                <a:latin typeface="Tahoma" pitchFamily="34" charset="0"/>
              </a:rPr>
              <a:t>Das Evangelium der Gnade muss die Mitte unseres Lebens bleiben.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107950" y="188913"/>
            <a:ext cx="8424863" cy="5180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 name="Ellipse 4"/>
          <p:cNvSpPr/>
          <p:nvPr/>
        </p:nvSpPr>
        <p:spPr>
          <a:xfrm>
            <a:off x="117475" y="1217613"/>
            <a:ext cx="6038850" cy="295275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4" name="Ellipse 3"/>
          <p:cNvSpPr/>
          <p:nvPr/>
        </p:nvSpPr>
        <p:spPr>
          <a:xfrm>
            <a:off x="112713" y="1844675"/>
            <a:ext cx="2082800" cy="1744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de-DE" dirty="0"/>
              <a:t>Das Evangelium selbst</a:t>
            </a:r>
            <a:endParaRPr lang="de-DE" dirty="0"/>
          </a:p>
        </p:txBody>
      </p:sp>
      <p:sp>
        <p:nvSpPr>
          <p:cNvPr id="15365" name="Textfeld 6"/>
          <p:cNvSpPr txBox="1">
            <a:spLocks noChangeArrowheads="1"/>
          </p:cNvSpPr>
          <p:nvPr/>
        </p:nvSpPr>
        <p:spPr bwMode="auto">
          <a:xfrm>
            <a:off x="1547813" y="1484313"/>
            <a:ext cx="343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Wahrheiten des Evangeliums</a:t>
            </a:r>
          </a:p>
        </p:txBody>
      </p:sp>
      <p:sp>
        <p:nvSpPr>
          <p:cNvPr id="15366" name="Textfeld 7"/>
          <p:cNvSpPr txBox="1">
            <a:spLocks noChangeArrowheads="1"/>
          </p:cNvSpPr>
          <p:nvPr/>
        </p:nvSpPr>
        <p:spPr bwMode="auto">
          <a:xfrm>
            <a:off x="1258888" y="3563938"/>
            <a:ext cx="4608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i="1"/>
              <a:t>Zur Erneuerung unseres Denkens</a:t>
            </a:r>
          </a:p>
        </p:txBody>
      </p:sp>
      <p:sp>
        <p:nvSpPr>
          <p:cNvPr id="15367" name="Textfeld 8"/>
          <p:cNvSpPr txBox="1">
            <a:spLocks noChangeArrowheads="1"/>
          </p:cNvSpPr>
          <p:nvPr/>
        </p:nvSpPr>
        <p:spPr bwMode="auto">
          <a:xfrm>
            <a:off x="2268538" y="620713"/>
            <a:ext cx="410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Phil 1: 27  würdig des Evangeliums leben</a:t>
            </a:r>
          </a:p>
        </p:txBody>
      </p:sp>
      <p:sp>
        <p:nvSpPr>
          <p:cNvPr id="15368" name="Textfeld 9"/>
          <p:cNvSpPr txBox="1">
            <a:spLocks noChangeArrowheads="1"/>
          </p:cNvSpPr>
          <p:nvPr/>
        </p:nvSpPr>
        <p:spPr bwMode="auto">
          <a:xfrm>
            <a:off x="2339975" y="4572000"/>
            <a:ext cx="360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i="1"/>
              <a:t>Durchdringt unser Verhalten</a:t>
            </a:r>
          </a:p>
        </p:txBody>
      </p:sp>
      <p:sp>
        <p:nvSpPr>
          <p:cNvPr id="15369" name="Textfeld 10"/>
          <p:cNvSpPr txBox="1">
            <a:spLocks noChangeArrowheads="1"/>
          </p:cNvSpPr>
          <p:nvPr/>
        </p:nvSpPr>
        <p:spPr bwMode="auto">
          <a:xfrm>
            <a:off x="6516688" y="175895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a:t>Eph 4: 32</a:t>
            </a:r>
          </a:p>
        </p:txBody>
      </p:sp>
      <p:sp>
        <p:nvSpPr>
          <p:cNvPr id="12" name="Textfeld 11"/>
          <p:cNvSpPr txBox="1"/>
          <p:nvPr/>
        </p:nvSpPr>
        <p:spPr>
          <a:xfrm>
            <a:off x="2363788" y="1819275"/>
            <a:ext cx="3648075" cy="1754188"/>
          </a:xfrm>
          <a:prstGeom prst="rect">
            <a:avLst/>
          </a:prstGeom>
          <a:noFill/>
        </p:spPr>
        <p:txBody>
          <a:bodyPr>
            <a:spAutoFit/>
          </a:bodyPr>
          <a:lstStyle/>
          <a:p>
            <a:pPr>
              <a:defRPr/>
            </a:pPr>
            <a:r>
              <a:rPr lang="de-DE" sz="1200" dirty="0" err="1"/>
              <a:t>Röm</a:t>
            </a:r>
            <a:r>
              <a:rPr lang="de-DE" sz="1200" dirty="0"/>
              <a:t> 5: 1</a:t>
            </a:r>
          </a:p>
          <a:p>
            <a:pPr>
              <a:defRPr/>
            </a:pPr>
            <a:r>
              <a:rPr lang="de-DE" sz="1200" dirty="0"/>
              <a:t>- Frieden mit Gott</a:t>
            </a:r>
          </a:p>
          <a:p>
            <a:pPr>
              <a:defRPr/>
            </a:pPr>
            <a:r>
              <a:rPr lang="de-DE" sz="1200" dirty="0" err="1"/>
              <a:t>Röm</a:t>
            </a:r>
            <a:r>
              <a:rPr lang="de-DE" sz="1200" dirty="0"/>
              <a:t> 8: 1</a:t>
            </a:r>
          </a:p>
          <a:p>
            <a:pPr>
              <a:defRPr/>
            </a:pPr>
            <a:r>
              <a:rPr lang="de-DE" sz="1200" dirty="0"/>
              <a:t>- Keine Verdammnis</a:t>
            </a:r>
          </a:p>
          <a:p>
            <a:pPr>
              <a:defRPr/>
            </a:pPr>
            <a:r>
              <a:rPr lang="de-DE" sz="1200" dirty="0" err="1"/>
              <a:t>Röm</a:t>
            </a:r>
            <a:r>
              <a:rPr lang="de-DE" sz="1200" dirty="0"/>
              <a:t> 8: 32</a:t>
            </a:r>
          </a:p>
          <a:p>
            <a:pPr marL="285750" indent="-285750">
              <a:buFontTx/>
              <a:buChar char="-"/>
              <a:defRPr/>
            </a:pPr>
            <a:r>
              <a:rPr lang="de-DE" sz="1200" dirty="0"/>
              <a:t>Bereitstellung von allem,</a:t>
            </a:r>
          </a:p>
          <a:p>
            <a:pPr>
              <a:defRPr/>
            </a:pPr>
            <a:r>
              <a:rPr lang="de-DE" sz="1200" dirty="0"/>
              <a:t> </a:t>
            </a:r>
            <a:r>
              <a:rPr lang="de-DE" sz="1200" dirty="0"/>
              <a:t>    was wir zur Heiligung brauchen</a:t>
            </a:r>
          </a:p>
          <a:p>
            <a:pPr>
              <a:defRPr/>
            </a:pPr>
            <a:r>
              <a:rPr lang="de-DE" sz="1200" dirty="0"/>
              <a:t>* tägliches Vertrauen</a:t>
            </a:r>
          </a:p>
          <a:p>
            <a:pPr>
              <a:defRPr/>
            </a:pPr>
            <a:r>
              <a:rPr lang="de-DE" sz="1200" dirty="0"/>
              <a:t>* Gottes Fürsorge</a:t>
            </a:r>
            <a:endParaRPr lang="de-DE" sz="1200" dirty="0"/>
          </a:p>
        </p:txBody>
      </p:sp>
      <p:sp>
        <p:nvSpPr>
          <p:cNvPr id="14" name="Pfeil nach rechts 13"/>
          <p:cNvSpPr/>
          <p:nvPr/>
        </p:nvSpPr>
        <p:spPr>
          <a:xfrm>
            <a:off x="1547813" y="3213100"/>
            <a:ext cx="696912" cy="28733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Pfeil nach rechts 14"/>
          <p:cNvSpPr/>
          <p:nvPr/>
        </p:nvSpPr>
        <p:spPr>
          <a:xfrm>
            <a:off x="5651500" y="3213100"/>
            <a:ext cx="696913" cy="28733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Rechteck 16"/>
          <p:cNvSpPr/>
          <p:nvPr/>
        </p:nvSpPr>
        <p:spPr>
          <a:xfrm>
            <a:off x="300038" y="5691188"/>
            <a:ext cx="7775575" cy="914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dirty="0"/>
              <a:t>Vom EVANGELIUM der GNADE  leben.</a:t>
            </a:r>
            <a:endParaRPr lang="de-DE" sz="3200" dirty="0"/>
          </a:p>
        </p:txBody>
      </p:sp>
      <p:sp>
        <p:nvSpPr>
          <p:cNvPr id="2" name="Rechteck 1"/>
          <p:cNvSpPr/>
          <p:nvPr/>
        </p:nvSpPr>
        <p:spPr>
          <a:xfrm>
            <a:off x="4511675" y="2378075"/>
            <a:ext cx="1428750" cy="401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err="1"/>
              <a:t>Eph</a:t>
            </a:r>
            <a:r>
              <a:rPr lang="de-DE" dirty="0"/>
              <a:t> 4:23</a:t>
            </a: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e-DE" dirty="0" smtClean="0"/>
              <a:t>Unterschied: Gesetz und Gnade</a:t>
            </a:r>
            <a:endParaRPr lang="de-DE" dirty="0"/>
          </a:p>
        </p:txBody>
      </p:sp>
      <p:graphicFrame>
        <p:nvGraphicFramePr>
          <p:cNvPr id="4" name="Inhaltsplatzhalter 3"/>
          <p:cNvGraphicFramePr>
            <a:graphicFrameLocks noGrp="1"/>
          </p:cNvGraphicFramePr>
          <p:nvPr>
            <p:ph idx="4294967295"/>
          </p:nvPr>
        </p:nvGraphicFramePr>
        <p:xfrm>
          <a:off x="468313" y="1484313"/>
          <a:ext cx="8289924" cy="5040312"/>
        </p:xfrm>
        <a:graphic>
          <a:graphicData uri="http://schemas.openxmlformats.org/drawingml/2006/table">
            <a:tbl>
              <a:tblPr firstRow="1" bandRow="1">
                <a:tableStyleId>{5C22544A-7EE6-4342-B048-85BDC9FD1C3A}</a:tableStyleId>
              </a:tblPr>
              <a:tblGrid>
                <a:gridCol w="2763308"/>
                <a:gridCol w="2763308"/>
                <a:gridCol w="2763308"/>
              </a:tblGrid>
              <a:tr h="462239">
                <a:tc>
                  <a:txBody>
                    <a:bodyPr/>
                    <a:lstStyle/>
                    <a:p>
                      <a:endParaRPr lang="de-DE" sz="1800" dirty="0"/>
                    </a:p>
                  </a:txBody>
                  <a:tcPr marL="91425" marR="91425" marT="45718" marB="45718"/>
                </a:tc>
                <a:tc>
                  <a:txBody>
                    <a:bodyPr/>
                    <a:lstStyle/>
                    <a:p>
                      <a:r>
                        <a:rPr lang="de-DE" sz="1800" dirty="0" smtClean="0"/>
                        <a:t>GESETZ</a:t>
                      </a:r>
                      <a:endParaRPr lang="de-DE" sz="1800" dirty="0"/>
                    </a:p>
                  </a:txBody>
                  <a:tcPr marL="91425" marR="91425" marT="45718" marB="45718"/>
                </a:tc>
                <a:tc>
                  <a:txBody>
                    <a:bodyPr/>
                    <a:lstStyle/>
                    <a:p>
                      <a:r>
                        <a:rPr lang="de-DE" sz="1800" dirty="0" smtClean="0"/>
                        <a:t>GNADE</a:t>
                      </a:r>
                      <a:endParaRPr lang="de-DE" sz="1800" dirty="0"/>
                    </a:p>
                  </a:txBody>
                  <a:tcPr marL="91425" marR="91425" marT="45718" marB="45718"/>
                </a:tc>
              </a:tr>
              <a:tr h="462239">
                <a:tc>
                  <a:txBody>
                    <a:bodyPr/>
                    <a:lstStyle/>
                    <a:p>
                      <a:r>
                        <a:rPr lang="de-DE" sz="1800" b="1" i="1" dirty="0" smtClean="0"/>
                        <a:t>Veränderung</a:t>
                      </a:r>
                      <a:endParaRPr lang="de-DE" sz="1800" b="1" i="1" dirty="0"/>
                    </a:p>
                  </a:txBody>
                  <a:tcPr marL="91425" marR="91425" marT="45718" marB="45718"/>
                </a:tc>
                <a:tc>
                  <a:txBody>
                    <a:bodyPr/>
                    <a:lstStyle/>
                    <a:p>
                      <a:r>
                        <a:rPr lang="de-DE" sz="1800" dirty="0" smtClean="0"/>
                        <a:t>Durch Verhalten</a:t>
                      </a:r>
                      <a:endParaRPr lang="de-DE" sz="1800" dirty="0"/>
                    </a:p>
                  </a:txBody>
                  <a:tcPr marL="91425" marR="91425" marT="45718" marB="45718"/>
                </a:tc>
                <a:tc>
                  <a:txBody>
                    <a:bodyPr/>
                    <a:lstStyle/>
                    <a:p>
                      <a:r>
                        <a:rPr lang="de-DE" sz="1800" dirty="0" smtClean="0"/>
                        <a:t>Durch die Kraft Gottes</a:t>
                      </a:r>
                      <a:endParaRPr lang="de-DE" sz="1800" dirty="0"/>
                    </a:p>
                  </a:txBody>
                  <a:tcPr marL="91425" marR="91425" marT="45718" marB="45718"/>
                </a:tc>
              </a:tr>
              <a:tr h="797839">
                <a:tc>
                  <a:txBody>
                    <a:bodyPr/>
                    <a:lstStyle/>
                    <a:p>
                      <a:r>
                        <a:rPr lang="de-DE" sz="1800" b="1" i="1" dirty="0" smtClean="0"/>
                        <a:t>Sünde</a:t>
                      </a:r>
                      <a:endParaRPr lang="de-DE" sz="1800" b="1" i="1" dirty="0"/>
                    </a:p>
                  </a:txBody>
                  <a:tcPr marL="91425" marR="91425" marT="45718" marB="45718"/>
                </a:tc>
                <a:tc>
                  <a:txBody>
                    <a:bodyPr/>
                    <a:lstStyle/>
                    <a:p>
                      <a:r>
                        <a:rPr lang="de-DE" sz="1800" dirty="0" smtClean="0"/>
                        <a:t>Fokus auf Versagen- führt</a:t>
                      </a:r>
                      <a:r>
                        <a:rPr lang="de-DE" sz="1800" baseline="0" dirty="0" smtClean="0"/>
                        <a:t> zur Versklavung</a:t>
                      </a:r>
                      <a:endParaRPr lang="de-DE" sz="1800" dirty="0"/>
                    </a:p>
                  </a:txBody>
                  <a:tcPr marL="91425" marR="91425" marT="45718" marB="45718"/>
                </a:tc>
                <a:tc>
                  <a:txBody>
                    <a:bodyPr/>
                    <a:lstStyle/>
                    <a:p>
                      <a:r>
                        <a:rPr lang="de-DE" sz="1800" dirty="0" smtClean="0"/>
                        <a:t>Fokus auf Christus-</a:t>
                      </a:r>
                      <a:r>
                        <a:rPr lang="de-DE" sz="1800" baseline="0" dirty="0" smtClean="0"/>
                        <a:t> zeigt die eigene Unfähigkeit</a:t>
                      </a:r>
                      <a:endParaRPr lang="de-DE" sz="1800" dirty="0"/>
                    </a:p>
                  </a:txBody>
                  <a:tcPr marL="91425" marR="91425" marT="45718" marB="45718"/>
                </a:tc>
              </a:tr>
              <a:tr h="797839">
                <a:tc>
                  <a:txBody>
                    <a:bodyPr/>
                    <a:lstStyle/>
                    <a:p>
                      <a:r>
                        <a:rPr lang="de-DE" sz="1800" b="1" i="1" dirty="0" smtClean="0"/>
                        <a:t>Gebote</a:t>
                      </a:r>
                      <a:endParaRPr lang="de-DE" sz="1800" b="1" i="1" dirty="0"/>
                    </a:p>
                  </a:txBody>
                  <a:tcPr marL="91425" marR="91425" marT="45718" marB="45718"/>
                </a:tc>
                <a:tc>
                  <a:txBody>
                    <a:bodyPr/>
                    <a:lstStyle/>
                    <a:p>
                      <a:r>
                        <a:rPr lang="de-DE" sz="1800" dirty="0" smtClean="0"/>
                        <a:t>Handlungsanweisungen, leistungsorientiert</a:t>
                      </a:r>
                      <a:endParaRPr lang="de-DE" sz="1800" dirty="0"/>
                    </a:p>
                  </a:txBody>
                  <a:tcPr marL="91425" marR="91425" marT="45718" marB="45718"/>
                </a:tc>
                <a:tc>
                  <a:txBody>
                    <a:bodyPr/>
                    <a:lstStyle/>
                    <a:p>
                      <a:r>
                        <a:rPr lang="de-DE" sz="1800" dirty="0" smtClean="0"/>
                        <a:t>Prinzipien,</a:t>
                      </a:r>
                      <a:r>
                        <a:rPr lang="de-DE" sz="1800" baseline="0" dirty="0" smtClean="0"/>
                        <a:t> die unser Denken auf JC richten</a:t>
                      </a:r>
                      <a:endParaRPr lang="de-DE" sz="1800" dirty="0"/>
                    </a:p>
                  </a:txBody>
                  <a:tcPr marL="91425" marR="91425" marT="45718" marB="45718"/>
                </a:tc>
              </a:tr>
              <a:tr h="797839">
                <a:tc>
                  <a:txBody>
                    <a:bodyPr/>
                    <a:lstStyle/>
                    <a:p>
                      <a:r>
                        <a:rPr lang="de-DE" sz="1800" b="1" i="1" dirty="0" smtClean="0"/>
                        <a:t>Subjekt</a:t>
                      </a:r>
                      <a:r>
                        <a:rPr lang="de-DE" sz="1800" b="1" i="1" baseline="0" dirty="0" smtClean="0"/>
                        <a:t> der Frömmigkeit</a:t>
                      </a:r>
                      <a:endParaRPr lang="de-DE" sz="1800" b="1" i="1" dirty="0"/>
                    </a:p>
                  </a:txBody>
                  <a:tcPr marL="91425" marR="91425" marT="45718" marB="45718"/>
                </a:tc>
                <a:tc>
                  <a:txBody>
                    <a:bodyPr/>
                    <a:lstStyle/>
                    <a:p>
                      <a:r>
                        <a:rPr lang="de-DE" sz="1800" dirty="0" smtClean="0"/>
                        <a:t>ICH und mein</a:t>
                      </a:r>
                      <a:r>
                        <a:rPr lang="de-DE" sz="1800" baseline="0" dirty="0" smtClean="0"/>
                        <a:t> Handeln</a:t>
                      </a:r>
                      <a:endParaRPr lang="de-DE" sz="1800" dirty="0"/>
                    </a:p>
                  </a:txBody>
                  <a:tcPr marL="91425" marR="91425" marT="45718" marB="45718"/>
                </a:tc>
                <a:tc>
                  <a:txBody>
                    <a:bodyPr/>
                    <a:lstStyle/>
                    <a:p>
                      <a:r>
                        <a:rPr lang="de-DE" sz="1800" dirty="0" smtClean="0"/>
                        <a:t>Jesu</a:t>
                      </a:r>
                      <a:r>
                        <a:rPr lang="de-DE" sz="1800" baseline="0" dirty="0" smtClean="0"/>
                        <a:t> Werk in mir</a:t>
                      </a:r>
                      <a:endParaRPr lang="de-DE" sz="1800" dirty="0"/>
                    </a:p>
                  </a:txBody>
                  <a:tcPr marL="91425" marR="91425" marT="45718" marB="45718"/>
                </a:tc>
              </a:tr>
              <a:tr h="462239">
                <a:tc>
                  <a:txBody>
                    <a:bodyPr/>
                    <a:lstStyle/>
                    <a:p>
                      <a:r>
                        <a:rPr lang="de-DE" sz="1800" b="1" i="1" dirty="0" smtClean="0"/>
                        <a:t>Motiv</a:t>
                      </a:r>
                      <a:endParaRPr lang="de-DE" sz="1800" b="1" i="1" dirty="0"/>
                    </a:p>
                  </a:txBody>
                  <a:tcPr marL="91425" marR="91425" marT="45718" marB="45718"/>
                </a:tc>
                <a:tc>
                  <a:txBody>
                    <a:bodyPr/>
                    <a:lstStyle/>
                    <a:p>
                      <a:r>
                        <a:rPr lang="de-DE" sz="1800" dirty="0" smtClean="0"/>
                        <a:t>Liebe erarbeiten</a:t>
                      </a:r>
                      <a:endParaRPr lang="de-DE" sz="1800" dirty="0"/>
                    </a:p>
                  </a:txBody>
                  <a:tcPr marL="91425" marR="91425" marT="45718" marB="45718"/>
                </a:tc>
                <a:tc>
                  <a:txBody>
                    <a:bodyPr/>
                    <a:lstStyle/>
                    <a:p>
                      <a:r>
                        <a:rPr lang="de-DE" sz="1800" dirty="0" smtClean="0"/>
                        <a:t>Als Geliebte leben</a:t>
                      </a:r>
                      <a:endParaRPr lang="de-DE" sz="1800" dirty="0"/>
                    </a:p>
                  </a:txBody>
                  <a:tcPr marL="91425" marR="91425" marT="45718" marB="45718"/>
                </a:tc>
              </a:tr>
              <a:tr h="462239">
                <a:tc>
                  <a:txBody>
                    <a:bodyPr/>
                    <a:lstStyle/>
                    <a:p>
                      <a:r>
                        <a:rPr lang="de-DE" sz="1800" b="1" i="1" dirty="0" smtClean="0"/>
                        <a:t>Lebensstil</a:t>
                      </a:r>
                      <a:endParaRPr lang="de-DE" sz="1800" b="1" i="1" dirty="0"/>
                    </a:p>
                  </a:txBody>
                  <a:tcPr marL="91425" marR="91425" marT="45718" marB="45718"/>
                </a:tc>
                <a:tc>
                  <a:txBody>
                    <a:bodyPr/>
                    <a:lstStyle/>
                    <a:p>
                      <a:r>
                        <a:rPr lang="de-DE" sz="1800" dirty="0" smtClean="0"/>
                        <a:t>Unruhe, getrieben sein</a:t>
                      </a:r>
                      <a:endParaRPr lang="de-DE" sz="1800" dirty="0"/>
                    </a:p>
                  </a:txBody>
                  <a:tcPr marL="91425" marR="91425" marT="45718" marB="45718"/>
                </a:tc>
                <a:tc>
                  <a:txBody>
                    <a:bodyPr/>
                    <a:lstStyle/>
                    <a:p>
                      <a:r>
                        <a:rPr lang="de-DE" sz="1800" dirty="0" smtClean="0"/>
                        <a:t>Ruhe, berufen</a:t>
                      </a:r>
                      <a:r>
                        <a:rPr lang="de-DE" sz="1800" baseline="0" dirty="0" smtClean="0"/>
                        <a:t> sein</a:t>
                      </a:r>
                      <a:endParaRPr lang="de-DE" sz="1800" dirty="0"/>
                    </a:p>
                  </a:txBody>
                  <a:tcPr marL="91425" marR="91425" marT="45718" marB="45718"/>
                </a:tc>
              </a:tr>
              <a:tr h="797839">
                <a:tc>
                  <a:txBody>
                    <a:bodyPr/>
                    <a:lstStyle/>
                    <a:p>
                      <a:r>
                        <a:rPr lang="de-DE" sz="1800" b="1" i="1" dirty="0" smtClean="0"/>
                        <a:t>Verhalten</a:t>
                      </a:r>
                      <a:endParaRPr lang="de-DE" sz="1800" b="1" i="1" dirty="0"/>
                    </a:p>
                  </a:txBody>
                  <a:tcPr marL="91425" marR="91425" marT="45718" marB="45718"/>
                </a:tc>
                <a:tc>
                  <a:txBody>
                    <a:bodyPr/>
                    <a:lstStyle/>
                    <a:p>
                      <a:r>
                        <a:rPr lang="de-DE" sz="1800" dirty="0" smtClean="0"/>
                        <a:t>Wahrheit ohne Gnade</a:t>
                      </a:r>
                      <a:endParaRPr lang="de-DE" sz="1800" dirty="0"/>
                    </a:p>
                  </a:txBody>
                  <a:tcPr marL="91425" marR="91425" marT="45718" marB="45718"/>
                </a:tc>
                <a:tc>
                  <a:txBody>
                    <a:bodyPr/>
                    <a:lstStyle/>
                    <a:p>
                      <a:r>
                        <a:rPr lang="de-DE" sz="1800" dirty="0" smtClean="0"/>
                        <a:t>Voller Gnade und voller Wahrheit</a:t>
                      </a:r>
                      <a:endParaRPr lang="de-DE" sz="1800" dirty="0"/>
                    </a:p>
                  </a:txBody>
                  <a:tcPr marL="91425" marR="91425" marT="45718" marB="45718"/>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52425" y="-26988"/>
            <a:ext cx="7680325" cy="1066801"/>
          </a:xfrm>
        </p:spPr>
        <p:txBody>
          <a:bodyPr/>
          <a:lstStyle/>
          <a:p>
            <a:pPr eaLnBrk="1" fontAlgn="auto" hangingPunct="1">
              <a:spcAft>
                <a:spcPts val="0"/>
              </a:spcAft>
              <a:defRPr/>
            </a:pPr>
            <a:r>
              <a:rPr lang="de-DE" altLang="de-DE" smtClean="0">
                <a:cs typeface="Tunga" pitchFamily="34" charset="0"/>
              </a:rPr>
              <a:t>Gliederung / Inhalte</a:t>
            </a:r>
          </a:p>
        </p:txBody>
      </p:sp>
      <p:sp>
        <p:nvSpPr>
          <p:cNvPr id="15363" name="Rectangle 3"/>
          <p:cNvSpPr>
            <a:spLocks noGrp="1" noChangeArrowheads="1"/>
          </p:cNvSpPr>
          <p:nvPr>
            <p:ph sz="quarter" idx="13"/>
          </p:nvPr>
        </p:nvSpPr>
        <p:spPr>
          <a:xfrm>
            <a:off x="457200" y="1268413"/>
            <a:ext cx="8686800" cy="4495800"/>
          </a:xfrm>
        </p:spPr>
        <p:txBody>
          <a:bodyPr>
            <a:normAutofit fontScale="92500" lnSpcReduction="10000"/>
          </a:bodyPr>
          <a:lstStyle/>
          <a:p>
            <a:pPr eaLnBrk="1" fontAlgn="auto" hangingPunct="1">
              <a:lnSpc>
                <a:spcPct val="80000"/>
              </a:lnSpc>
              <a:spcAft>
                <a:spcPts val="0"/>
              </a:spcAft>
              <a:buClr>
                <a:schemeClr val="accent5"/>
              </a:buClr>
              <a:buFont typeface="Arial" pitchFamily="34" charset="0"/>
              <a:buNone/>
              <a:defRPr/>
            </a:pPr>
            <a:r>
              <a:rPr lang="de-DE" altLang="de-DE" sz="2600" b="1" dirty="0" smtClean="0"/>
              <a:t>Gottes Liebe zu seinem Volk	</a:t>
            </a:r>
            <a:r>
              <a:rPr lang="de-DE" altLang="de-DE" sz="2600" dirty="0" smtClean="0"/>
              <a:t>		Kap 1:1-5</a:t>
            </a:r>
          </a:p>
          <a:p>
            <a:pPr lvl="1" eaLnBrk="1" fontAlgn="auto" hangingPunct="1">
              <a:lnSpc>
                <a:spcPct val="80000"/>
              </a:lnSpc>
              <a:spcAft>
                <a:spcPts val="0"/>
              </a:spcAft>
              <a:buFont typeface="Arial" pitchFamily="34" charset="0"/>
              <a:buChar char="•"/>
              <a:defRPr/>
            </a:pPr>
            <a:r>
              <a:rPr lang="de-DE" altLang="de-DE" sz="2200" dirty="0" smtClean="0"/>
              <a:t>Wir haben Beweise von Gottes Liebe,	                                                                         die es damals noch nicht gab.					            Daher haben wir noch mehr Grund,				                  uns an seiner Liebe zu freuen.</a:t>
            </a:r>
          </a:p>
          <a:p>
            <a:pPr lvl="1" eaLnBrk="1" fontAlgn="auto" hangingPunct="1">
              <a:lnSpc>
                <a:spcPct val="80000"/>
              </a:lnSpc>
              <a:spcAft>
                <a:spcPts val="0"/>
              </a:spcAft>
              <a:buFont typeface="Arial" pitchFamily="34" charset="0"/>
              <a:buChar char="•"/>
              <a:defRPr/>
            </a:pPr>
            <a:endParaRPr lang="de-DE" altLang="de-DE" sz="2200" dirty="0" smtClean="0"/>
          </a:p>
          <a:p>
            <a:pPr eaLnBrk="1" fontAlgn="auto" hangingPunct="1">
              <a:lnSpc>
                <a:spcPct val="80000"/>
              </a:lnSpc>
              <a:spcAft>
                <a:spcPts val="0"/>
              </a:spcAft>
              <a:buClr>
                <a:schemeClr val="accent5"/>
              </a:buClr>
              <a:buFont typeface="Arial" pitchFamily="34" charset="0"/>
              <a:buNone/>
              <a:defRPr/>
            </a:pPr>
            <a:r>
              <a:rPr lang="de-DE" altLang="de-DE" sz="2600" b="1" dirty="0" smtClean="0"/>
              <a:t>Gottes Tadel an sein Volk</a:t>
            </a:r>
            <a:r>
              <a:rPr lang="de-DE" altLang="de-DE" sz="2600" dirty="0" smtClean="0"/>
              <a:t>	    		Kap 1:6-2:16</a:t>
            </a:r>
          </a:p>
          <a:p>
            <a:pPr lvl="1" eaLnBrk="1" fontAlgn="auto" hangingPunct="1">
              <a:lnSpc>
                <a:spcPct val="80000"/>
              </a:lnSpc>
              <a:spcAft>
                <a:spcPts val="0"/>
              </a:spcAft>
              <a:buFont typeface="Arial" pitchFamily="34" charset="0"/>
              <a:buChar char="•"/>
              <a:defRPr/>
            </a:pPr>
            <a:r>
              <a:rPr lang="de-DE" altLang="de-DE" sz="2200" dirty="0" smtClean="0"/>
              <a:t>Unheilige Opfer 1: 6-14</a:t>
            </a:r>
          </a:p>
          <a:p>
            <a:pPr lvl="1" eaLnBrk="1" fontAlgn="auto" hangingPunct="1">
              <a:lnSpc>
                <a:spcPct val="80000"/>
              </a:lnSpc>
              <a:spcAft>
                <a:spcPts val="0"/>
              </a:spcAft>
              <a:buFont typeface="Arial" pitchFamily="34" charset="0"/>
              <a:buChar char="•"/>
              <a:defRPr/>
            </a:pPr>
            <a:r>
              <a:rPr lang="de-DE" altLang="de-DE" sz="2200" dirty="0" smtClean="0"/>
              <a:t>Unheiliges Verhalten der Priester 2: 1-9</a:t>
            </a:r>
          </a:p>
          <a:p>
            <a:pPr lvl="1" eaLnBrk="1" fontAlgn="auto" hangingPunct="1">
              <a:lnSpc>
                <a:spcPct val="80000"/>
              </a:lnSpc>
              <a:spcAft>
                <a:spcPts val="0"/>
              </a:spcAft>
              <a:buFont typeface="Arial" pitchFamily="34" charset="0"/>
              <a:buChar char="•"/>
              <a:defRPr/>
            </a:pPr>
            <a:r>
              <a:rPr lang="de-DE" altLang="de-DE" sz="2200" dirty="0" smtClean="0"/>
              <a:t>Unheiliges Verhalten des Volkes  2: 10-16</a:t>
            </a:r>
          </a:p>
          <a:p>
            <a:pPr lvl="1" eaLnBrk="1" fontAlgn="auto" hangingPunct="1">
              <a:lnSpc>
                <a:spcPct val="80000"/>
              </a:lnSpc>
              <a:spcAft>
                <a:spcPts val="0"/>
              </a:spcAft>
              <a:buFont typeface="Arial" pitchFamily="34" charset="0"/>
              <a:buChar char="•"/>
              <a:defRPr/>
            </a:pPr>
            <a:endParaRPr lang="de-DE" altLang="de-DE" sz="2200" dirty="0" smtClean="0"/>
          </a:p>
          <a:p>
            <a:pPr eaLnBrk="1" fontAlgn="auto" hangingPunct="1">
              <a:lnSpc>
                <a:spcPct val="80000"/>
              </a:lnSpc>
              <a:spcAft>
                <a:spcPts val="0"/>
              </a:spcAft>
              <a:buClr>
                <a:schemeClr val="accent5"/>
              </a:buClr>
              <a:buFont typeface="Arial" pitchFamily="34" charset="0"/>
              <a:buNone/>
              <a:defRPr/>
            </a:pPr>
            <a:r>
              <a:rPr lang="de-DE" altLang="de-DE" sz="2600" b="1" dirty="0" smtClean="0"/>
              <a:t>Gottes Ermahnung </a:t>
            </a:r>
            <a:r>
              <a:rPr lang="de-DE" altLang="de-DE" sz="2600" dirty="0" smtClean="0"/>
              <a:t>		    		Kap 2:17 - 3:24</a:t>
            </a:r>
          </a:p>
          <a:p>
            <a:pPr lvl="1" eaLnBrk="1" fontAlgn="auto" hangingPunct="1">
              <a:lnSpc>
                <a:spcPct val="80000"/>
              </a:lnSpc>
              <a:spcAft>
                <a:spcPts val="0"/>
              </a:spcAft>
              <a:buFont typeface="Arial" pitchFamily="34" charset="0"/>
              <a:buChar char="•"/>
              <a:defRPr/>
            </a:pPr>
            <a:r>
              <a:rPr lang="de-DE" altLang="de-DE" sz="2200" dirty="0" smtClean="0"/>
              <a:t>Das kommende Gericht  2: 17 - 3:6</a:t>
            </a:r>
          </a:p>
          <a:p>
            <a:pPr lvl="1" eaLnBrk="1" fontAlgn="auto" hangingPunct="1">
              <a:lnSpc>
                <a:spcPct val="80000"/>
              </a:lnSpc>
              <a:spcAft>
                <a:spcPts val="0"/>
              </a:spcAft>
              <a:buFont typeface="Arial" pitchFamily="34" charset="0"/>
              <a:buChar char="•"/>
              <a:defRPr/>
            </a:pPr>
            <a:r>
              <a:rPr lang="de-DE" altLang="de-DE" sz="2200" dirty="0" smtClean="0"/>
              <a:t>Der Ruf zur Buße  3: 7-15</a:t>
            </a:r>
          </a:p>
          <a:p>
            <a:pPr lvl="1" eaLnBrk="1" fontAlgn="auto" hangingPunct="1">
              <a:lnSpc>
                <a:spcPct val="80000"/>
              </a:lnSpc>
              <a:spcAft>
                <a:spcPts val="0"/>
              </a:spcAft>
              <a:buFont typeface="Arial" pitchFamily="34" charset="0"/>
              <a:buChar char="•"/>
              <a:defRPr/>
            </a:pPr>
            <a:r>
              <a:rPr lang="de-DE" altLang="de-DE" sz="2200" dirty="0" smtClean="0"/>
              <a:t>Der Tag des Herrn 3: 16-24</a:t>
            </a:r>
          </a:p>
        </p:txBody>
      </p:sp>
      <p:sp>
        <p:nvSpPr>
          <p:cNvPr id="17412" name="Textfeld 1"/>
          <p:cNvSpPr txBox="1">
            <a:spLocks noChangeArrowheads="1"/>
          </p:cNvSpPr>
          <p:nvPr/>
        </p:nvSpPr>
        <p:spPr bwMode="auto">
          <a:xfrm>
            <a:off x="755650" y="6156325"/>
            <a:ext cx="835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r>
              <a:rPr lang="de-DE" altLang="de-DE" sz="1800">
                <a:latin typeface="Arial" charset="0"/>
              </a:rPr>
              <a:t>400 Jahre schweigt Gott, bis der erwähnte Prophet  (Joh. d. Täufer) auftritt.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el 1"/>
          <p:cNvSpPr>
            <a:spLocks noGrp="1"/>
          </p:cNvSpPr>
          <p:nvPr>
            <p:ph type="title"/>
          </p:nvPr>
        </p:nvSpPr>
        <p:spPr>
          <a:xfrm>
            <a:off x="457200" y="-387350"/>
            <a:ext cx="7543800" cy="1295400"/>
          </a:xfrm>
        </p:spPr>
        <p:txBody>
          <a:bodyPr/>
          <a:lstStyle/>
          <a:p>
            <a:pPr eaLnBrk="1" fontAlgn="auto" hangingPunct="1">
              <a:spcAft>
                <a:spcPts val="0"/>
              </a:spcAft>
              <a:defRPr/>
            </a:pPr>
            <a:r>
              <a:rPr lang="de-DE" altLang="de-DE" smtClean="0">
                <a:cs typeface="Tunga" pitchFamily="34" charset="0"/>
              </a:rPr>
              <a:t>Kapitel 1</a:t>
            </a:r>
          </a:p>
        </p:txBody>
      </p:sp>
      <p:sp>
        <p:nvSpPr>
          <p:cNvPr id="6147" name="Inhaltsplatzhalter 2"/>
          <p:cNvSpPr>
            <a:spLocks noGrp="1"/>
          </p:cNvSpPr>
          <p:nvPr>
            <p:ph sz="quarter" idx="13"/>
          </p:nvPr>
        </p:nvSpPr>
        <p:spPr>
          <a:xfrm>
            <a:off x="468313" y="1125538"/>
            <a:ext cx="8229600" cy="4410075"/>
          </a:xfrm>
        </p:spPr>
        <p:txBody>
          <a:bodyPr>
            <a:normAutofit fontScale="92500" lnSpcReduction="10000"/>
          </a:bodyPr>
          <a:lstStyle/>
          <a:p>
            <a:pPr eaLnBrk="1" fontAlgn="auto" hangingPunct="1">
              <a:spcAft>
                <a:spcPts val="0"/>
              </a:spcAft>
              <a:buClr>
                <a:schemeClr val="accent5"/>
              </a:buClr>
              <a:buFont typeface="Arial" pitchFamily="34" charset="0"/>
              <a:buNone/>
              <a:defRPr/>
            </a:pPr>
            <a:r>
              <a:rPr lang="de-DE" altLang="de-DE" dirty="0" smtClean="0"/>
              <a:t> </a:t>
            </a:r>
            <a:r>
              <a:rPr lang="de-DE" altLang="de-DE" sz="2800" dirty="0" smtClean="0"/>
              <a:t>Die Last Gottes  </a:t>
            </a:r>
            <a:r>
              <a:rPr lang="de-DE" altLang="de-DE" dirty="0" smtClean="0"/>
              <a:t>			</a:t>
            </a:r>
            <a:r>
              <a:rPr lang="de-DE" altLang="de-DE" sz="2800" dirty="0" smtClean="0"/>
              <a:t>	</a:t>
            </a:r>
            <a:r>
              <a:rPr lang="de-DE" altLang="de-DE" sz="2800" b="1" dirty="0" smtClean="0"/>
              <a:t>1:1</a:t>
            </a:r>
          </a:p>
          <a:p>
            <a:pPr lvl="1" eaLnBrk="1" fontAlgn="auto" hangingPunct="1">
              <a:spcAft>
                <a:spcPts val="0"/>
              </a:spcAft>
              <a:buFont typeface="Arial" pitchFamily="34" charset="0"/>
              <a:buChar char="•"/>
              <a:defRPr/>
            </a:pPr>
            <a:r>
              <a:rPr lang="de-DE" altLang="de-DE" sz="2400" i="1" dirty="0" smtClean="0"/>
              <a:t>Was ist deine Last für das Reich Gottes?</a:t>
            </a:r>
          </a:p>
          <a:p>
            <a:pPr eaLnBrk="1" fontAlgn="auto" hangingPunct="1">
              <a:spcAft>
                <a:spcPts val="0"/>
              </a:spcAft>
              <a:buClr>
                <a:schemeClr val="accent5"/>
              </a:buClr>
              <a:buFont typeface="Arial" pitchFamily="34" charset="0"/>
              <a:buNone/>
              <a:defRPr/>
            </a:pPr>
            <a:r>
              <a:rPr lang="de-DE" altLang="de-DE" sz="2800" dirty="0" smtClean="0"/>
              <a:t> Gottes Liebe und Erwählung</a:t>
            </a:r>
            <a:r>
              <a:rPr lang="de-DE" altLang="de-DE" dirty="0" smtClean="0"/>
              <a:t>			</a:t>
            </a:r>
            <a:r>
              <a:rPr lang="de-DE" altLang="de-DE" sz="2800" b="1" dirty="0" smtClean="0"/>
              <a:t>1: 2-5</a:t>
            </a:r>
          </a:p>
          <a:p>
            <a:pPr eaLnBrk="1" fontAlgn="auto" hangingPunct="1">
              <a:spcAft>
                <a:spcPts val="0"/>
              </a:spcAft>
              <a:buClr>
                <a:schemeClr val="accent5"/>
              </a:buClr>
              <a:buFont typeface="Arial" pitchFamily="34" charset="0"/>
              <a:buNone/>
              <a:defRPr/>
            </a:pPr>
            <a:r>
              <a:rPr lang="de-DE" altLang="de-DE" dirty="0" smtClean="0"/>
              <a:t> </a:t>
            </a:r>
            <a:r>
              <a:rPr lang="de-DE" altLang="de-DE" sz="2800" dirty="0" smtClean="0"/>
              <a:t>Botschaft Gottes gegenüber den 		</a:t>
            </a:r>
            <a:r>
              <a:rPr lang="de-DE" altLang="de-DE" sz="2800" b="1" dirty="0" smtClean="0"/>
              <a:t>1: 6-9</a:t>
            </a:r>
            <a:r>
              <a:rPr lang="de-DE" altLang="de-DE" sz="2800" dirty="0" smtClean="0"/>
              <a:t>	          geistlich Verantwortlichen</a:t>
            </a:r>
          </a:p>
          <a:p>
            <a:pPr lvl="1" eaLnBrk="1" fontAlgn="auto" hangingPunct="1">
              <a:spcAft>
                <a:spcPts val="0"/>
              </a:spcAft>
              <a:buFont typeface="Arial" pitchFamily="34" charset="0"/>
              <a:buChar char="•"/>
              <a:defRPr/>
            </a:pPr>
            <a:r>
              <a:rPr lang="de-DE" altLang="de-DE" sz="2400" dirty="0" smtClean="0"/>
              <a:t>Feststellung des Problems: </a:t>
            </a:r>
          </a:p>
          <a:p>
            <a:pPr lvl="2" eaLnBrk="1" fontAlgn="auto" hangingPunct="1">
              <a:spcAft>
                <a:spcPts val="0"/>
              </a:spcAft>
              <a:buFont typeface="Arial" pitchFamily="34" charset="0"/>
              <a:buChar char="•"/>
              <a:defRPr/>
            </a:pPr>
            <a:r>
              <a:rPr lang="de-DE" altLang="de-DE" sz="2400" dirty="0" smtClean="0"/>
              <a:t>Missachtung/Geringschätzung                                                                         von Gottes Anweisungen</a:t>
            </a:r>
          </a:p>
          <a:p>
            <a:pPr eaLnBrk="1" fontAlgn="auto" hangingPunct="1">
              <a:spcAft>
                <a:spcPts val="0"/>
              </a:spcAft>
              <a:buClr>
                <a:schemeClr val="accent5"/>
              </a:buClr>
              <a:buFont typeface="Arial" pitchFamily="34" charset="0"/>
              <a:buNone/>
              <a:defRPr/>
            </a:pPr>
            <a:r>
              <a:rPr lang="de-DE" altLang="de-DE" dirty="0" smtClean="0"/>
              <a:t> </a:t>
            </a:r>
            <a:r>
              <a:rPr lang="de-DE" altLang="de-DE" sz="2800" dirty="0" smtClean="0"/>
              <a:t>Konsequenz des falschen Verhaltens	</a:t>
            </a:r>
            <a:r>
              <a:rPr lang="de-DE" altLang="de-DE" dirty="0" smtClean="0"/>
              <a:t> </a:t>
            </a:r>
            <a:r>
              <a:rPr lang="de-DE" altLang="de-DE" sz="2800" b="1" dirty="0" smtClean="0"/>
              <a:t>1: 10-14</a:t>
            </a:r>
          </a:p>
          <a:p>
            <a:pPr lvl="1" eaLnBrk="1" fontAlgn="auto" hangingPunct="1">
              <a:spcAft>
                <a:spcPts val="0"/>
              </a:spcAft>
              <a:buFont typeface="Arial" pitchFamily="34" charset="0"/>
              <a:buChar char="•"/>
              <a:defRPr/>
            </a:pPr>
            <a:r>
              <a:rPr lang="de-DE" altLang="de-DE" sz="2400" dirty="0" smtClean="0"/>
              <a:t>Besser gar NICHT als SO (wie jetzt)</a:t>
            </a:r>
          </a:p>
          <a:p>
            <a:pPr lvl="1" eaLnBrk="1" fontAlgn="auto" hangingPunct="1">
              <a:spcAft>
                <a:spcPts val="0"/>
              </a:spcAft>
              <a:buFont typeface="Arial" pitchFamily="34" charset="0"/>
              <a:buChar char="•"/>
              <a:defRPr/>
            </a:pPr>
            <a:r>
              <a:rPr lang="de-DE" altLang="de-DE" sz="2400" dirty="0" smtClean="0"/>
              <a:t>Versprechen halten….</a:t>
            </a:r>
          </a:p>
        </p:txBody>
      </p:sp>
      <p:pic>
        <p:nvPicPr>
          <p:cNvPr id="18436" name="Picture 4" descr="C:\Temporäre Internetdateien\Content.IE5\YDZGI3IM\MC9002219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350" y="333375"/>
            <a:ext cx="2968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el 1"/>
          <p:cNvSpPr>
            <a:spLocks noGrp="1"/>
          </p:cNvSpPr>
          <p:nvPr>
            <p:ph type="title"/>
          </p:nvPr>
        </p:nvSpPr>
        <p:spPr>
          <a:xfrm>
            <a:off x="457200" y="-26988"/>
            <a:ext cx="7543800" cy="1295401"/>
          </a:xfrm>
        </p:spPr>
        <p:txBody>
          <a:bodyPr/>
          <a:lstStyle/>
          <a:p>
            <a:pPr eaLnBrk="1" fontAlgn="auto" hangingPunct="1">
              <a:spcAft>
                <a:spcPts val="0"/>
              </a:spcAft>
              <a:defRPr/>
            </a:pPr>
            <a:r>
              <a:rPr lang="de-DE" altLang="de-DE" smtClean="0">
                <a:cs typeface="Tunga" pitchFamily="34" charset="0"/>
              </a:rPr>
              <a:t>Die „Last“ des Herrn</a:t>
            </a:r>
          </a:p>
        </p:txBody>
      </p:sp>
      <p:sp>
        <p:nvSpPr>
          <p:cNvPr id="10243" name="Inhaltsplatzhalter 2"/>
          <p:cNvSpPr>
            <a:spLocks noGrp="1"/>
          </p:cNvSpPr>
          <p:nvPr>
            <p:ph sz="quarter" idx="13"/>
          </p:nvPr>
        </p:nvSpPr>
        <p:spPr>
          <a:xfrm>
            <a:off x="457200" y="1484313"/>
            <a:ext cx="8229600" cy="4411662"/>
          </a:xfrm>
        </p:spPr>
        <p:txBody>
          <a:bodyPr>
            <a:normAutofit fontScale="92500" lnSpcReduction="10000"/>
          </a:bodyPr>
          <a:lstStyle/>
          <a:p>
            <a:pPr eaLnBrk="1" fontAlgn="auto" hangingPunct="1">
              <a:spcAft>
                <a:spcPts val="0"/>
              </a:spcAft>
              <a:buClr>
                <a:schemeClr val="accent5"/>
              </a:buClr>
              <a:buFont typeface="Arial" pitchFamily="34" charset="0"/>
              <a:buNone/>
              <a:defRPr/>
            </a:pPr>
            <a:r>
              <a:rPr lang="de-DE" altLang="de-DE" sz="2800" dirty="0" smtClean="0"/>
              <a:t>Allgemein gebräuchliches Wort für eine prophetische Botschaft Gottes an sein Volk.</a:t>
            </a:r>
          </a:p>
          <a:p>
            <a:pPr eaLnBrk="1" fontAlgn="auto" hangingPunct="1">
              <a:spcAft>
                <a:spcPts val="0"/>
              </a:spcAft>
              <a:buClr>
                <a:schemeClr val="accent5"/>
              </a:buClr>
              <a:buFont typeface="Arial" pitchFamily="34" charset="0"/>
              <a:buNone/>
              <a:defRPr/>
            </a:pPr>
            <a:r>
              <a:rPr lang="de-DE" altLang="de-DE" sz="2800" dirty="0" smtClean="0"/>
              <a:t>Bedeutungsvielfalt des </a:t>
            </a:r>
            <a:r>
              <a:rPr lang="de-DE" altLang="de-DE" sz="2800" i="1" dirty="0" smtClean="0"/>
              <a:t>Begriffs:</a:t>
            </a:r>
            <a:r>
              <a:rPr lang="de-DE" altLang="de-DE" sz="2800" dirty="0" smtClean="0"/>
              <a:t> </a:t>
            </a:r>
            <a:r>
              <a:rPr lang="de-DE" altLang="de-DE" sz="2800" b="1" i="1" dirty="0" smtClean="0"/>
              <a:t>„Last“</a:t>
            </a:r>
          </a:p>
          <a:p>
            <a:pPr lvl="1" eaLnBrk="1" fontAlgn="auto" hangingPunct="1">
              <a:spcAft>
                <a:spcPts val="0"/>
              </a:spcAft>
              <a:buFont typeface="Arial" pitchFamily="34" charset="0"/>
              <a:buChar char="•"/>
              <a:defRPr/>
            </a:pPr>
            <a:r>
              <a:rPr lang="de-DE" altLang="de-DE" sz="2400" dirty="0" smtClean="0"/>
              <a:t>Last, die ein Esel trägt  2 Mo 23: 5</a:t>
            </a:r>
          </a:p>
          <a:p>
            <a:pPr lvl="1" eaLnBrk="1" fontAlgn="auto" hangingPunct="1">
              <a:spcAft>
                <a:spcPts val="0"/>
              </a:spcAft>
              <a:buFont typeface="Arial" pitchFamily="34" charset="0"/>
              <a:buChar char="•"/>
              <a:defRPr/>
            </a:pPr>
            <a:r>
              <a:rPr lang="de-DE" altLang="de-DE" sz="2400" dirty="0" smtClean="0"/>
              <a:t>Was den Körper oder Geist be</a:t>
            </a:r>
            <a:r>
              <a:rPr lang="de-DE" altLang="de-DE" sz="2400" b="1" dirty="0" smtClean="0"/>
              <a:t>lastet</a:t>
            </a:r>
            <a:r>
              <a:rPr lang="de-DE" altLang="de-DE" sz="2400" dirty="0" smtClean="0"/>
              <a:t> Zef 3: 18</a:t>
            </a:r>
          </a:p>
          <a:p>
            <a:pPr lvl="1" eaLnBrk="1" fontAlgn="auto" hangingPunct="1">
              <a:spcAft>
                <a:spcPts val="0"/>
              </a:spcAft>
              <a:buFont typeface="Arial" pitchFamily="34" charset="0"/>
              <a:buChar char="•"/>
              <a:defRPr/>
            </a:pPr>
            <a:r>
              <a:rPr lang="de-DE" altLang="de-DE" sz="2400" dirty="0" smtClean="0"/>
              <a:t>Last der Verantwortung  4 Mo 11: 17</a:t>
            </a:r>
          </a:p>
          <a:p>
            <a:pPr lvl="1" eaLnBrk="1" fontAlgn="auto" hangingPunct="1">
              <a:spcAft>
                <a:spcPts val="0"/>
              </a:spcAft>
              <a:buFont typeface="Arial" pitchFamily="34" charset="0"/>
              <a:buChar char="•"/>
              <a:defRPr/>
            </a:pPr>
            <a:r>
              <a:rPr lang="de-DE" altLang="de-DE" sz="2400" dirty="0" smtClean="0"/>
              <a:t>Für Gottes (schweres) Gericht </a:t>
            </a:r>
            <a:r>
              <a:rPr lang="de-DE" altLang="de-DE" sz="2400" dirty="0" err="1" smtClean="0"/>
              <a:t>Jes</a:t>
            </a:r>
            <a:r>
              <a:rPr lang="de-DE" altLang="de-DE" sz="2400" dirty="0" smtClean="0"/>
              <a:t> 1: 14</a:t>
            </a:r>
          </a:p>
          <a:p>
            <a:pPr lvl="1" eaLnBrk="1" fontAlgn="auto" hangingPunct="1">
              <a:spcAft>
                <a:spcPts val="0"/>
              </a:spcAft>
              <a:buFont typeface="Arial" pitchFamily="34" charset="0"/>
              <a:buChar char="•"/>
              <a:defRPr/>
            </a:pPr>
            <a:r>
              <a:rPr lang="de-DE" altLang="de-DE" sz="2400" dirty="0" smtClean="0"/>
              <a:t>Für Leid und Gebundenheit </a:t>
            </a:r>
            <a:r>
              <a:rPr lang="de-DE" altLang="de-DE" sz="2400" dirty="0" err="1" smtClean="0"/>
              <a:t>Ps</a:t>
            </a:r>
            <a:r>
              <a:rPr lang="de-DE" altLang="de-DE" sz="2400" dirty="0" smtClean="0"/>
              <a:t> 81: 7 / 55: 23</a:t>
            </a:r>
          </a:p>
          <a:p>
            <a:pPr lvl="1" eaLnBrk="1" fontAlgn="auto" hangingPunct="1">
              <a:spcAft>
                <a:spcPts val="0"/>
              </a:spcAft>
              <a:buFont typeface="Arial" pitchFamily="34" charset="0"/>
              <a:buChar char="•"/>
              <a:defRPr/>
            </a:pPr>
            <a:r>
              <a:rPr lang="de-DE" altLang="de-DE" sz="2400" dirty="0" smtClean="0"/>
              <a:t>Für das Gesetz Christi   </a:t>
            </a:r>
            <a:r>
              <a:rPr lang="de-DE" altLang="de-DE" sz="2400" dirty="0" err="1" smtClean="0"/>
              <a:t>Mt</a:t>
            </a:r>
            <a:r>
              <a:rPr lang="de-DE" altLang="de-DE" sz="2400" dirty="0" smtClean="0"/>
              <a:t> 11:30 / </a:t>
            </a:r>
            <a:r>
              <a:rPr lang="de-DE" altLang="de-DE" sz="2400" dirty="0" err="1" smtClean="0"/>
              <a:t>Lk</a:t>
            </a:r>
            <a:r>
              <a:rPr lang="de-DE" altLang="de-DE" sz="2400" dirty="0" smtClean="0"/>
              <a:t> 11: 46</a:t>
            </a:r>
          </a:p>
          <a:p>
            <a:pPr lvl="1" eaLnBrk="1" fontAlgn="auto" hangingPunct="1">
              <a:spcAft>
                <a:spcPts val="0"/>
              </a:spcAft>
              <a:buFont typeface="Arial" pitchFamily="34" charset="0"/>
              <a:buChar char="•"/>
              <a:defRPr/>
            </a:pPr>
            <a:r>
              <a:rPr lang="de-DE" altLang="de-DE" sz="2400" dirty="0" smtClean="0"/>
              <a:t>Für die Not der Menschen allgemein  Gal 6: 2</a:t>
            </a:r>
          </a:p>
          <a:p>
            <a:pPr lvl="1" eaLnBrk="1" fontAlgn="auto" hangingPunct="1">
              <a:spcAft>
                <a:spcPts val="0"/>
              </a:spcAft>
              <a:buFont typeface="Arial" pitchFamily="34" charset="0"/>
              <a:buChar char="•"/>
              <a:defRPr/>
            </a:pPr>
            <a:r>
              <a:rPr lang="de-DE" altLang="de-DE" sz="2400" dirty="0" smtClean="0"/>
              <a:t>Unterdrückung durch die Besatzungsmacht </a:t>
            </a:r>
            <a:r>
              <a:rPr lang="de-DE" altLang="de-DE" sz="2400" dirty="0" err="1" smtClean="0"/>
              <a:t>Jes</a:t>
            </a:r>
            <a:r>
              <a:rPr lang="de-DE" altLang="de-DE" sz="2400" dirty="0" smtClean="0"/>
              <a:t> 10: 27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t>Augustin- der Kirchenvater</a:t>
            </a:r>
            <a:endParaRPr lang="de-DE" dirty="0"/>
          </a:p>
        </p:txBody>
      </p:sp>
      <p:sp>
        <p:nvSpPr>
          <p:cNvPr id="4099" name="Inhaltsplatzhalter 2"/>
          <p:cNvSpPr>
            <a:spLocks noGrp="1"/>
          </p:cNvSpPr>
          <p:nvPr>
            <p:ph idx="4294967295"/>
          </p:nvPr>
        </p:nvSpPr>
        <p:spPr>
          <a:xfrm>
            <a:off x="457200" y="1600200"/>
            <a:ext cx="7620000" cy="4800600"/>
          </a:xfrm>
        </p:spPr>
        <p:txBody>
          <a:bodyPr/>
          <a:lstStyle/>
          <a:p>
            <a:pPr eaLnBrk="1" hangingPunct="1">
              <a:defRPr/>
            </a:pPr>
            <a:r>
              <a:rPr lang="de-DE" altLang="de-DE" sz="4400" smtClean="0"/>
              <a:t>„In dir muss brennen, worin du andere entzünden willst.“</a:t>
            </a:r>
          </a:p>
        </p:txBody>
      </p:sp>
      <p:pic>
        <p:nvPicPr>
          <p:cNvPr id="20484" name="Picture 5" descr="C:\Temporäre Internetdateien\Content.IE5\FT8WZP9J\4356138368_0d04082de1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228975"/>
            <a:ext cx="4351337"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de-DE" altLang="de-DE" dirty="0" smtClean="0"/>
              <a:t>Definition</a:t>
            </a:r>
          </a:p>
        </p:txBody>
      </p:sp>
      <p:sp>
        <p:nvSpPr>
          <p:cNvPr id="5123" name="Rectangle 3"/>
          <p:cNvSpPr>
            <a:spLocks noGrp="1" noChangeArrowheads="1"/>
          </p:cNvSpPr>
          <p:nvPr>
            <p:ph idx="4294967295"/>
          </p:nvPr>
        </p:nvSpPr>
        <p:spPr>
          <a:xfrm>
            <a:off x="457200" y="1600200"/>
            <a:ext cx="7620000" cy="4800600"/>
          </a:xfrm>
        </p:spPr>
        <p:txBody>
          <a:bodyPr>
            <a:normAutofit fontScale="92500" lnSpcReduction="10000"/>
          </a:bodyPr>
          <a:lstStyle/>
          <a:p>
            <a:pPr marL="114300" indent="0" eaLnBrk="1" fontAlgn="auto" hangingPunct="1">
              <a:lnSpc>
                <a:spcPct val="90000"/>
              </a:lnSpc>
              <a:spcAft>
                <a:spcPts val="0"/>
              </a:spcAft>
              <a:buFont typeface="Arial" pitchFamily="34" charset="0"/>
              <a:buNone/>
              <a:defRPr/>
            </a:pPr>
            <a:endParaRPr lang="de-DE" altLang="de-DE" dirty="0" smtClean="0"/>
          </a:p>
          <a:p>
            <a:pPr eaLnBrk="1" fontAlgn="auto" hangingPunct="1">
              <a:lnSpc>
                <a:spcPct val="90000"/>
              </a:lnSpc>
              <a:spcAft>
                <a:spcPts val="0"/>
              </a:spcAft>
              <a:buFont typeface="Arial" pitchFamily="34" charset="0"/>
              <a:buChar char="•"/>
              <a:defRPr/>
            </a:pPr>
            <a:r>
              <a:rPr lang="de-DE" altLang="de-DE" sz="2800" dirty="0" smtClean="0"/>
              <a:t>Leidenschaft  /(Wikipedia)</a:t>
            </a:r>
          </a:p>
          <a:p>
            <a:pPr marL="640080" lvl="1" eaLnBrk="1" fontAlgn="auto" hangingPunct="1">
              <a:lnSpc>
                <a:spcPct val="90000"/>
              </a:lnSpc>
              <a:spcAft>
                <a:spcPts val="0"/>
              </a:spcAft>
              <a:buFont typeface="Arial" pitchFamily="34" charset="0"/>
              <a:buChar char="•"/>
              <a:defRPr/>
            </a:pPr>
            <a:r>
              <a:rPr lang="de-DE" altLang="de-DE" sz="2800" b="1" dirty="0" smtClean="0"/>
              <a:t>Leidenschaft</a:t>
            </a:r>
            <a:r>
              <a:rPr lang="de-DE" altLang="de-DE" sz="2800" dirty="0" smtClean="0"/>
              <a:t> (gesteigert, aber als Begriff abkommend: </a:t>
            </a:r>
            <a:r>
              <a:rPr lang="de-DE" altLang="de-DE" sz="2800" b="1" dirty="0" smtClean="0"/>
              <a:t>Inbrunst</a:t>
            </a:r>
            <a:r>
              <a:rPr lang="de-DE" altLang="de-DE" sz="2800" dirty="0" smtClean="0"/>
              <a:t>) ist eine das Gemüt völlig ergreifende </a:t>
            </a:r>
            <a:r>
              <a:rPr lang="de-DE" altLang="de-DE" sz="2800" dirty="0" smtClean="0">
                <a:hlinkClick r:id="rId2" tooltip="Emotion"/>
              </a:rPr>
              <a:t>Emotion</a:t>
            </a:r>
            <a:r>
              <a:rPr lang="de-DE" altLang="de-DE" sz="2800" dirty="0" smtClean="0"/>
              <a:t>. Sie umfasst Formen der </a:t>
            </a:r>
            <a:r>
              <a:rPr lang="de-DE" altLang="de-DE" sz="2800" dirty="0" smtClean="0">
                <a:hlinkClick r:id="rId3" tooltip="Liebe"/>
              </a:rPr>
              <a:t>Liebe</a:t>
            </a:r>
            <a:r>
              <a:rPr lang="de-DE" altLang="de-DE" sz="2800" dirty="0" smtClean="0"/>
              <a:t> und des </a:t>
            </a:r>
            <a:r>
              <a:rPr lang="de-DE" altLang="de-DE" sz="2800" dirty="0" smtClean="0">
                <a:hlinkClick r:id="rId4" tooltip="Hass"/>
              </a:rPr>
              <a:t>Hasses</a:t>
            </a:r>
            <a:r>
              <a:rPr lang="de-DE" altLang="de-DE" sz="2800" dirty="0" smtClean="0"/>
              <a:t>, wird aber auch für religiösen, moralischen oder politischen </a:t>
            </a:r>
            <a:r>
              <a:rPr lang="de-DE" altLang="de-DE" sz="2800" dirty="0" smtClean="0">
                <a:hlinkClick r:id="rId5" tooltip="Enthusiasmus"/>
              </a:rPr>
              <a:t>Enthusiasmus</a:t>
            </a:r>
            <a:r>
              <a:rPr lang="de-DE" altLang="de-DE" sz="2800" dirty="0" smtClean="0"/>
              <a:t> benutzt und beschreibt die intensive Verfolgung von Zielen von beispielsweise Kunstliebhabern, Sammlern oder von Tierfreunden.</a:t>
            </a:r>
          </a:p>
          <a:p>
            <a:pPr marL="640080" lvl="1" eaLnBrk="1" fontAlgn="auto" hangingPunct="1">
              <a:lnSpc>
                <a:spcPct val="90000"/>
              </a:lnSpc>
              <a:spcAft>
                <a:spcPts val="0"/>
              </a:spcAft>
              <a:buFont typeface="Arial" pitchFamily="34" charset="0"/>
              <a:buChar char="•"/>
              <a:defRPr/>
            </a:pPr>
            <a:endParaRPr lang="de-DE" altLang="de-DE" sz="2800" dirty="0" smtClean="0"/>
          </a:p>
          <a:p>
            <a:pPr marL="640080" lvl="1" eaLnBrk="1" fontAlgn="auto" hangingPunct="1">
              <a:lnSpc>
                <a:spcPct val="90000"/>
              </a:lnSpc>
              <a:spcAft>
                <a:spcPts val="0"/>
              </a:spcAft>
              <a:buFont typeface="Arial" pitchFamily="34" charset="0"/>
              <a:buChar char="•"/>
              <a:defRPr/>
            </a:pPr>
            <a:r>
              <a:rPr lang="de-DE" altLang="de-DE" sz="2800" dirty="0" smtClean="0"/>
              <a:t>Synonyme: Begeisterung, Enthusiasmus, starkes Interesse, „Feuer“, Passion, Hingabe, sehnliches Wünschen…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de-DE" altLang="de-DE" smtClean="0"/>
              <a:t>Unter der Oberfläche</a:t>
            </a:r>
          </a:p>
        </p:txBody>
      </p:sp>
      <p:sp>
        <p:nvSpPr>
          <p:cNvPr id="7171" name="Rectangle 3"/>
          <p:cNvSpPr>
            <a:spLocks noGrp="1" noChangeArrowheads="1"/>
          </p:cNvSpPr>
          <p:nvPr>
            <p:ph idx="4294967295"/>
          </p:nvPr>
        </p:nvSpPr>
        <p:spPr>
          <a:xfrm>
            <a:off x="457200" y="1600200"/>
            <a:ext cx="7620000" cy="4800600"/>
          </a:xfrm>
        </p:spPr>
        <p:txBody>
          <a:bodyPr/>
          <a:lstStyle/>
          <a:p>
            <a:pPr eaLnBrk="1" hangingPunct="1">
              <a:defRPr/>
            </a:pPr>
            <a:r>
              <a:rPr lang="de-DE" altLang="de-DE" sz="2800" dirty="0" smtClean="0"/>
              <a:t>Um das Herz und den Verstand eines anderen Menschen zu verstehen, schaue nicht darauf, was er erreicht hat, sondern wonach er sich sehnt.</a:t>
            </a:r>
          </a:p>
          <a:p>
            <a:pPr lvl="2" eaLnBrk="1" hangingPunct="1">
              <a:defRPr/>
            </a:pPr>
            <a:r>
              <a:rPr lang="de-DE" altLang="de-DE" sz="2800" dirty="0" smtClean="0"/>
              <a:t>Khalil Gibran (arabischer Schriftsteller)</a:t>
            </a:r>
          </a:p>
          <a:p>
            <a:pPr lvl="2" eaLnBrk="1" hangingPunct="1">
              <a:defRPr/>
            </a:pPr>
            <a:endParaRPr lang="de-DE" altLang="de-DE" sz="2800" dirty="0" smtClean="0"/>
          </a:p>
          <a:p>
            <a:pPr lvl="2" eaLnBrk="1" hangingPunct="1">
              <a:defRPr/>
            </a:pPr>
            <a:endParaRPr lang="de-DE" altLang="de-DE" dirty="0" smtClean="0"/>
          </a:p>
          <a:p>
            <a:pPr lvl="2" eaLnBrk="1" hangingPunct="1">
              <a:defRPr/>
            </a:pPr>
            <a:endParaRPr lang="de-DE" altLang="de-DE" dirty="0" smtClean="0"/>
          </a:p>
          <a:p>
            <a:pPr lvl="2" eaLnBrk="1" hangingPunct="1">
              <a:defRPr/>
            </a:pPr>
            <a:endParaRPr lang="de-DE" altLang="de-DE" dirty="0" smtClean="0"/>
          </a:p>
          <a:p>
            <a:pPr lvl="2" eaLnBrk="1" hangingPunct="1">
              <a:defRPr/>
            </a:pPr>
            <a:endParaRPr lang="de-DE" altLang="de-DE" dirty="0"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644900"/>
            <a:ext cx="15240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de-DE" altLang="de-DE" smtClean="0"/>
              <a:t>Sehnsucht kommunizieren</a:t>
            </a:r>
          </a:p>
        </p:txBody>
      </p:sp>
      <p:sp>
        <p:nvSpPr>
          <p:cNvPr id="8195" name="Rectangle 3"/>
          <p:cNvSpPr>
            <a:spLocks noGrp="1" noChangeArrowheads="1"/>
          </p:cNvSpPr>
          <p:nvPr>
            <p:ph idx="4294967295"/>
          </p:nvPr>
        </p:nvSpPr>
        <p:spPr>
          <a:xfrm>
            <a:off x="457200" y="1600200"/>
            <a:ext cx="7620000" cy="4800600"/>
          </a:xfrm>
        </p:spPr>
        <p:txBody>
          <a:bodyPr/>
          <a:lstStyle/>
          <a:p>
            <a:pPr eaLnBrk="1" hangingPunct="1">
              <a:defRPr/>
            </a:pPr>
            <a:r>
              <a:rPr lang="de-DE" altLang="de-DE" sz="2800" dirty="0" smtClean="0"/>
              <a:t>„Wenn du ein Schiff bauen willst, so trommle nicht Leute zusammen, um Holz zu beschaffen, Werkzeuge vorzubereiten, Aufgaben zu vergeben und die Arbeit einzuteilen, sondern lehre sie die Sehnsucht nach dem weiten endlosen Meer.“</a:t>
            </a:r>
          </a:p>
          <a:p>
            <a:pPr lvl="2" eaLnBrk="1" hangingPunct="1">
              <a:defRPr/>
            </a:pPr>
            <a:r>
              <a:rPr lang="de-DE" altLang="de-DE" sz="2800" dirty="0" smtClean="0"/>
              <a:t>Antoine Saint </a:t>
            </a:r>
            <a:r>
              <a:rPr lang="de-DE" altLang="de-DE" sz="2800" dirty="0" err="1" smtClean="0"/>
              <a:t>Exupéry</a:t>
            </a:r>
            <a:endParaRPr lang="de-DE" altLang="de-DE" sz="2800" dirty="0" smtClean="0"/>
          </a:p>
          <a:p>
            <a:pPr eaLnBrk="1" hangingPunct="1">
              <a:defRPr/>
            </a:pPr>
            <a:endParaRPr lang="de-DE" altLang="de-DE" dirty="0" smtClean="0"/>
          </a:p>
          <a:p>
            <a:pPr eaLnBrk="1" hangingPunct="1">
              <a:defRPr/>
            </a:pPr>
            <a:endParaRPr lang="de-DE" altLang="de-DE" dirty="0"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4076700"/>
            <a:ext cx="1095375" cy="151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fontAlgn="auto" hangingPunct="1">
              <a:spcAft>
                <a:spcPts val="0"/>
              </a:spcAft>
              <a:defRPr/>
            </a:pPr>
            <a:r>
              <a:rPr lang="de-DE" altLang="de-DE" smtClean="0">
                <a:cs typeface="Tunga" pitchFamily="34" charset="0"/>
              </a:rPr>
              <a:t>Überblick</a:t>
            </a:r>
          </a:p>
        </p:txBody>
      </p:sp>
      <p:sp>
        <p:nvSpPr>
          <p:cNvPr id="4099" name="Rectangle 3"/>
          <p:cNvSpPr>
            <a:spLocks noGrp="1" noChangeArrowheads="1"/>
          </p:cNvSpPr>
          <p:nvPr>
            <p:ph sz="quarter" idx="13"/>
          </p:nvPr>
        </p:nvSpPr>
        <p:spPr/>
        <p:txBody>
          <a:bodyPr/>
          <a:lstStyle/>
          <a:p>
            <a:pPr eaLnBrk="1" fontAlgn="auto" hangingPunct="1">
              <a:spcAft>
                <a:spcPts val="0"/>
              </a:spcAft>
              <a:buClr>
                <a:schemeClr val="accent5"/>
              </a:buClr>
              <a:buFont typeface="Arial" pitchFamily="34" charset="0"/>
              <a:buNone/>
              <a:defRPr/>
            </a:pPr>
            <a:r>
              <a:rPr lang="de-DE" altLang="de-DE" sz="2400" dirty="0" smtClean="0"/>
              <a:t>Vorbemerkungen</a:t>
            </a:r>
          </a:p>
          <a:p>
            <a:pPr eaLnBrk="1" fontAlgn="auto" hangingPunct="1">
              <a:spcAft>
                <a:spcPts val="0"/>
              </a:spcAft>
              <a:buClr>
                <a:schemeClr val="accent5"/>
              </a:buClr>
              <a:buFont typeface="Arial" pitchFamily="34" charset="0"/>
              <a:buNone/>
              <a:defRPr/>
            </a:pPr>
            <a:r>
              <a:rPr lang="de-DE" altLang="de-DE" sz="2400" dirty="0" smtClean="0"/>
              <a:t>Zeitgeschichte</a:t>
            </a:r>
          </a:p>
          <a:p>
            <a:pPr eaLnBrk="1" fontAlgn="auto" hangingPunct="1">
              <a:spcAft>
                <a:spcPts val="0"/>
              </a:spcAft>
              <a:buClr>
                <a:schemeClr val="accent5"/>
              </a:buClr>
              <a:buFont typeface="Arial" pitchFamily="34" charset="0"/>
              <a:buNone/>
              <a:defRPr/>
            </a:pPr>
            <a:r>
              <a:rPr lang="de-DE" altLang="de-DE" sz="2400" dirty="0" smtClean="0"/>
              <a:t>Namensbedeutung</a:t>
            </a:r>
          </a:p>
          <a:p>
            <a:pPr eaLnBrk="1" fontAlgn="auto" hangingPunct="1">
              <a:spcAft>
                <a:spcPts val="0"/>
              </a:spcAft>
              <a:buClr>
                <a:schemeClr val="accent5"/>
              </a:buClr>
              <a:buFont typeface="Arial" pitchFamily="34" charset="0"/>
              <a:buNone/>
              <a:defRPr/>
            </a:pPr>
            <a:r>
              <a:rPr lang="de-DE" altLang="de-DE" sz="2400" dirty="0" smtClean="0"/>
              <a:t>Anlass und Zweck</a:t>
            </a:r>
          </a:p>
          <a:p>
            <a:pPr eaLnBrk="1" fontAlgn="auto" hangingPunct="1">
              <a:spcAft>
                <a:spcPts val="0"/>
              </a:spcAft>
              <a:buClr>
                <a:schemeClr val="accent5"/>
              </a:buClr>
              <a:buFont typeface="Arial" pitchFamily="34" charset="0"/>
              <a:buNone/>
              <a:defRPr/>
            </a:pPr>
            <a:r>
              <a:rPr lang="de-DE" altLang="de-DE" sz="2400" dirty="0" smtClean="0"/>
              <a:t>Gliederung/Inhalte</a:t>
            </a:r>
          </a:p>
          <a:p>
            <a:pPr eaLnBrk="1" fontAlgn="auto" hangingPunct="1">
              <a:spcAft>
                <a:spcPts val="0"/>
              </a:spcAft>
              <a:buClr>
                <a:schemeClr val="accent5"/>
              </a:buClr>
              <a:buFont typeface="Arial" pitchFamily="34" charset="0"/>
              <a:buNone/>
              <a:defRPr/>
            </a:pPr>
            <a:r>
              <a:rPr lang="de-DE" altLang="de-DE" sz="2400" dirty="0" smtClean="0"/>
              <a:t>Zentrale Wahrheiten</a:t>
            </a:r>
          </a:p>
          <a:p>
            <a:pPr eaLnBrk="1" fontAlgn="auto" hangingPunct="1">
              <a:spcAft>
                <a:spcPts val="0"/>
              </a:spcAft>
              <a:buClr>
                <a:schemeClr val="accent5"/>
              </a:buClr>
              <a:buFont typeface="Arial" pitchFamily="34" charset="0"/>
              <a:buNone/>
              <a:defRPr/>
            </a:pPr>
            <a:r>
              <a:rPr lang="de-DE" altLang="de-DE" sz="2400" dirty="0" smtClean="0"/>
              <a:t>Persönliche Herausforderung</a:t>
            </a:r>
          </a:p>
          <a:p>
            <a:pPr eaLnBrk="1" fontAlgn="auto" hangingPunct="1">
              <a:spcAft>
                <a:spcPts val="0"/>
              </a:spcAft>
              <a:buClr>
                <a:schemeClr val="accent5"/>
              </a:buClr>
              <a:buFont typeface="Arial" pitchFamily="34" charset="0"/>
              <a:buNone/>
              <a:defRPr/>
            </a:pPr>
            <a:r>
              <a:rPr lang="de-DE" altLang="de-DE" sz="2400" dirty="0" smtClean="0"/>
              <a:t>Anwendungen</a:t>
            </a:r>
          </a:p>
        </p:txBody>
      </p:sp>
      <p:pic>
        <p:nvPicPr>
          <p:cNvPr id="6148" name="Picture 5" descr="SA4002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798638"/>
            <a:ext cx="4284662"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de-DE" altLang="de-DE" smtClean="0"/>
              <a:t>Bedauernswert</a:t>
            </a:r>
          </a:p>
        </p:txBody>
      </p:sp>
      <p:sp>
        <p:nvSpPr>
          <p:cNvPr id="9219" name="Rectangle 3"/>
          <p:cNvSpPr>
            <a:spLocks noGrp="1" noChangeArrowheads="1"/>
          </p:cNvSpPr>
          <p:nvPr>
            <p:ph idx="4294967295"/>
          </p:nvPr>
        </p:nvSpPr>
        <p:spPr>
          <a:xfrm>
            <a:off x="457200" y="1600200"/>
            <a:ext cx="7620000" cy="4800600"/>
          </a:xfrm>
        </p:spPr>
        <p:txBody>
          <a:bodyPr/>
          <a:lstStyle/>
          <a:p>
            <a:pPr eaLnBrk="1" hangingPunct="1">
              <a:defRPr/>
            </a:pPr>
            <a:r>
              <a:rPr lang="de-DE" altLang="de-DE" sz="2800" dirty="0" smtClean="0"/>
              <a:t>„Nicht die sind zu bedauern, deren Sehnsüchte nicht in Erfüllung gehen, sondern diejenigen, die keine mehr haben.“</a:t>
            </a:r>
          </a:p>
          <a:p>
            <a:pPr lvl="2" eaLnBrk="1" hangingPunct="1">
              <a:defRPr/>
            </a:pPr>
            <a:r>
              <a:rPr lang="de-DE" altLang="de-DE" sz="2800" dirty="0" smtClean="0"/>
              <a:t>Marie von Ebner- Eschenbach    (österreichische Schriftstellerin)</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2997200"/>
            <a:ext cx="1825625" cy="233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de-DE" altLang="de-DE" smtClean="0"/>
              <a:t>Sehnsucht/Leidenschaft Gottes</a:t>
            </a:r>
          </a:p>
        </p:txBody>
      </p:sp>
      <p:sp>
        <p:nvSpPr>
          <p:cNvPr id="10243" name="Rectangle 3"/>
          <p:cNvSpPr>
            <a:spLocks noGrp="1" noChangeArrowheads="1"/>
          </p:cNvSpPr>
          <p:nvPr>
            <p:ph idx="4294967295"/>
          </p:nvPr>
        </p:nvSpPr>
        <p:spPr>
          <a:xfrm>
            <a:off x="457200" y="1600200"/>
            <a:ext cx="7620000" cy="4800600"/>
          </a:xfrm>
        </p:spPr>
        <p:txBody>
          <a:bodyPr/>
          <a:lstStyle/>
          <a:p>
            <a:pPr eaLnBrk="1" hangingPunct="1">
              <a:defRPr/>
            </a:pPr>
            <a:r>
              <a:rPr lang="de-DE" altLang="de-DE" sz="2400" dirty="0" err="1" smtClean="0"/>
              <a:t>Lk</a:t>
            </a:r>
            <a:r>
              <a:rPr lang="de-DE" altLang="de-DE" sz="2400" dirty="0" smtClean="0"/>
              <a:t> 22: 15</a:t>
            </a:r>
          </a:p>
          <a:p>
            <a:pPr lvl="1" eaLnBrk="1" hangingPunct="1">
              <a:defRPr/>
            </a:pPr>
            <a:r>
              <a:rPr lang="de-DE" altLang="de-DE" sz="2200" dirty="0" smtClean="0"/>
              <a:t>„Mich hat herzlich verlangt“</a:t>
            </a:r>
          </a:p>
          <a:p>
            <a:pPr lvl="1" eaLnBrk="1" hangingPunct="1">
              <a:defRPr/>
            </a:pPr>
            <a:r>
              <a:rPr lang="de-DE" altLang="de-DE" sz="2200" dirty="0" smtClean="0"/>
              <a:t>„mit Sehnsucht habe ich mich gesehnt“</a:t>
            </a:r>
          </a:p>
          <a:p>
            <a:pPr lvl="1" eaLnBrk="1" hangingPunct="1">
              <a:defRPr/>
            </a:pPr>
            <a:endParaRPr lang="de-DE" altLang="de-DE" sz="2200" dirty="0" smtClean="0"/>
          </a:p>
          <a:p>
            <a:pPr lvl="1" eaLnBrk="1" hangingPunct="1">
              <a:defRPr/>
            </a:pPr>
            <a:r>
              <a:rPr lang="de-DE" altLang="de-DE" sz="2200" dirty="0" smtClean="0"/>
              <a:t>„</a:t>
            </a:r>
            <a:r>
              <a:rPr lang="de-DE" altLang="de-DE" sz="2200" dirty="0" err="1" smtClean="0"/>
              <a:t>epithymeo</a:t>
            </a:r>
            <a:r>
              <a:rPr lang="de-DE" altLang="de-DE" sz="2200" dirty="0" smtClean="0"/>
              <a:t>“: sein Begehren auf etwas richten</a:t>
            </a:r>
          </a:p>
          <a:p>
            <a:pPr lvl="2" eaLnBrk="1" hangingPunct="1">
              <a:defRPr/>
            </a:pPr>
            <a:r>
              <a:rPr lang="de-DE" altLang="de-DE" sz="2100" dirty="0" smtClean="0"/>
              <a:t>Verlangen im positiven Sinn</a:t>
            </a:r>
          </a:p>
          <a:p>
            <a:pPr lvl="2" eaLnBrk="1" hangingPunct="1">
              <a:defRPr/>
            </a:pPr>
            <a:r>
              <a:rPr lang="de-DE" altLang="de-DE" sz="2100" dirty="0" smtClean="0"/>
              <a:t>Im Gegensatz zu Lust, Begierde 			             (</a:t>
            </a:r>
            <a:r>
              <a:rPr lang="de-DE" altLang="de-DE" sz="2100" dirty="0" err="1" smtClean="0"/>
              <a:t>Mt</a:t>
            </a:r>
            <a:r>
              <a:rPr lang="de-DE" altLang="de-DE" sz="2100" dirty="0" smtClean="0"/>
              <a:t> 5: 28/ Jak 4: 2/ </a:t>
            </a:r>
            <a:r>
              <a:rPr lang="de-DE" altLang="de-DE" sz="2100" dirty="0" err="1" smtClean="0"/>
              <a:t>Eph</a:t>
            </a:r>
            <a:r>
              <a:rPr lang="de-DE" altLang="de-DE" sz="2100" dirty="0" smtClean="0"/>
              <a:t> 4: 22)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71450"/>
            <a:ext cx="7924800" cy="1143000"/>
          </a:xfrm>
        </p:spPr>
        <p:txBody>
          <a:bodyPr/>
          <a:lstStyle/>
          <a:p>
            <a:pPr eaLnBrk="1" fontAlgn="auto" hangingPunct="1">
              <a:spcAft>
                <a:spcPts val="0"/>
              </a:spcAft>
              <a:defRPr/>
            </a:pPr>
            <a:r>
              <a:rPr lang="de-DE" dirty="0" smtClean="0"/>
              <a:t>Einige Bibelstellen</a:t>
            </a:r>
            <a:endParaRPr lang="de-DE" dirty="0"/>
          </a:p>
        </p:txBody>
      </p:sp>
      <p:sp>
        <p:nvSpPr>
          <p:cNvPr id="11267" name="Inhaltsplatzhalter 2"/>
          <p:cNvSpPr>
            <a:spLocks noGrp="1"/>
          </p:cNvSpPr>
          <p:nvPr>
            <p:ph idx="4294967295"/>
          </p:nvPr>
        </p:nvSpPr>
        <p:spPr>
          <a:xfrm>
            <a:off x="457200" y="1268413"/>
            <a:ext cx="7620000" cy="4800600"/>
          </a:xfrm>
        </p:spPr>
        <p:txBody>
          <a:bodyPr>
            <a:normAutofit lnSpcReduction="10000"/>
          </a:bodyPr>
          <a:lstStyle/>
          <a:p>
            <a:pPr eaLnBrk="1" hangingPunct="1">
              <a:defRPr/>
            </a:pPr>
            <a:r>
              <a:rPr lang="de-DE" altLang="de-DE" sz="2400" dirty="0" smtClean="0"/>
              <a:t>Psalm 145: 18 + 19	ER erfüllt das </a:t>
            </a:r>
            <a:r>
              <a:rPr lang="de-DE" altLang="de-DE" sz="2400" b="1" u="sng" dirty="0" smtClean="0"/>
              <a:t>Begehren…</a:t>
            </a:r>
          </a:p>
          <a:p>
            <a:pPr eaLnBrk="1" hangingPunct="1">
              <a:defRPr/>
            </a:pPr>
            <a:r>
              <a:rPr lang="de-DE" altLang="de-DE" sz="2400" dirty="0" smtClean="0"/>
              <a:t>Psalm 42: 		</a:t>
            </a:r>
            <a:r>
              <a:rPr lang="de-DE" altLang="de-DE" sz="2400" b="1" u="sng" dirty="0" smtClean="0"/>
              <a:t>lechzt </a:t>
            </a:r>
            <a:r>
              <a:rPr lang="de-DE" altLang="de-DE" sz="2400" dirty="0" smtClean="0"/>
              <a:t>meine Seele nach dir…</a:t>
            </a:r>
          </a:p>
          <a:p>
            <a:pPr eaLnBrk="1" hangingPunct="1">
              <a:defRPr/>
            </a:pPr>
            <a:r>
              <a:rPr lang="de-DE" altLang="de-DE" sz="2400" dirty="0" smtClean="0"/>
              <a:t>Psalm 119: 174	Ich habe </a:t>
            </a:r>
            <a:r>
              <a:rPr lang="de-DE" altLang="de-DE" sz="2400" b="1" u="sng" dirty="0" smtClean="0"/>
              <a:t>Verlangen</a:t>
            </a:r>
            <a:r>
              <a:rPr lang="de-DE" altLang="de-DE" sz="2400" dirty="0" smtClean="0"/>
              <a:t> nach deinem Heil…</a:t>
            </a:r>
          </a:p>
          <a:p>
            <a:pPr eaLnBrk="1" hangingPunct="1">
              <a:defRPr/>
            </a:pPr>
            <a:r>
              <a:rPr lang="de-DE" altLang="de-DE" sz="2400" dirty="0" err="1" smtClean="0"/>
              <a:t>Spr</a:t>
            </a:r>
            <a:r>
              <a:rPr lang="de-DE" altLang="de-DE" sz="2400" dirty="0" smtClean="0"/>
              <a:t> 10: 3		Das </a:t>
            </a:r>
            <a:r>
              <a:rPr lang="de-DE" altLang="de-DE" sz="2400" b="1" u="sng" dirty="0" smtClean="0"/>
              <a:t>Verlangen</a:t>
            </a:r>
            <a:r>
              <a:rPr lang="de-DE" altLang="de-DE" sz="2400" dirty="0" smtClean="0"/>
              <a:t> lässt der Herr nicht… </a:t>
            </a:r>
          </a:p>
          <a:p>
            <a:pPr eaLnBrk="1" hangingPunct="1">
              <a:defRPr/>
            </a:pPr>
            <a:r>
              <a:rPr lang="de-DE" altLang="de-DE" sz="2400" dirty="0" err="1" smtClean="0"/>
              <a:t>Jer</a:t>
            </a:r>
            <a:r>
              <a:rPr lang="de-DE" altLang="de-DE" sz="2400" dirty="0" smtClean="0"/>
              <a:t> 29: 13 		Ja, ihr werdet mich suchen und finden, 				wenn ihr </a:t>
            </a:r>
            <a:r>
              <a:rPr lang="de-DE" altLang="de-DE" sz="2400" b="1" u="sng" dirty="0" smtClean="0"/>
              <a:t>von ganzem Herzen </a:t>
            </a:r>
            <a:r>
              <a:rPr lang="de-DE" altLang="de-DE" sz="2400" dirty="0" smtClean="0"/>
              <a:t>nach mir 				</a:t>
            </a:r>
            <a:r>
              <a:rPr lang="de-DE" altLang="de-DE" sz="2400" b="1" u="sng" dirty="0" smtClean="0"/>
              <a:t>verlangen</a:t>
            </a:r>
            <a:r>
              <a:rPr lang="de-DE" altLang="de-DE" sz="2400" dirty="0" smtClean="0"/>
              <a:t> werdet…</a:t>
            </a:r>
          </a:p>
          <a:p>
            <a:pPr eaLnBrk="1" hangingPunct="1">
              <a:defRPr/>
            </a:pPr>
            <a:r>
              <a:rPr lang="de-DE" altLang="de-DE" sz="2400" dirty="0" err="1" smtClean="0"/>
              <a:t>Ps</a:t>
            </a:r>
            <a:r>
              <a:rPr lang="de-DE" altLang="de-DE" sz="2400" dirty="0" smtClean="0"/>
              <a:t> 37: 4		Habe deine </a:t>
            </a:r>
            <a:r>
              <a:rPr lang="de-DE" altLang="de-DE" sz="2400" b="1" u="sng" dirty="0" smtClean="0"/>
              <a:t>Lust </a:t>
            </a:r>
            <a:r>
              <a:rPr lang="de-DE" altLang="de-DE" sz="2400" dirty="0" smtClean="0"/>
              <a:t>am Herrn, so wird er dir 			geben, was dein Herz </a:t>
            </a:r>
            <a:r>
              <a:rPr lang="de-DE" altLang="de-DE" sz="2400" b="1" u="sng" dirty="0" smtClean="0"/>
              <a:t>begehrt…</a:t>
            </a:r>
          </a:p>
          <a:p>
            <a:pPr eaLnBrk="1" hangingPunct="1">
              <a:defRPr/>
            </a:pPr>
            <a:r>
              <a:rPr lang="de-DE" altLang="de-DE" sz="2400" dirty="0" err="1" smtClean="0"/>
              <a:t>Ps</a:t>
            </a:r>
            <a:r>
              <a:rPr lang="de-DE" altLang="de-DE" sz="2400" dirty="0" smtClean="0"/>
              <a:t> 143: 6		Meine Seele verlangt nach dir…</a:t>
            </a:r>
          </a:p>
          <a:p>
            <a:pPr eaLnBrk="1" hangingPunct="1">
              <a:defRPr/>
            </a:pPr>
            <a:r>
              <a:rPr lang="de-DE" altLang="de-DE" sz="2400" dirty="0" smtClean="0"/>
              <a:t>Phil 2: 26		(</a:t>
            </a:r>
            <a:r>
              <a:rPr lang="de-DE" altLang="de-DE" sz="2400" dirty="0" err="1" smtClean="0"/>
              <a:t>Epaphroditus</a:t>
            </a:r>
            <a:r>
              <a:rPr lang="de-DE" altLang="de-DE" sz="2400" dirty="0" smtClean="0"/>
              <a:t>) Verlangen nach euch..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de-DE" altLang="de-DE" smtClean="0"/>
              <a:t>Leidenschaft und Spiritulität</a:t>
            </a:r>
          </a:p>
        </p:txBody>
      </p:sp>
      <p:sp>
        <p:nvSpPr>
          <p:cNvPr id="12291" name="Rectangle 3"/>
          <p:cNvSpPr>
            <a:spLocks noGrp="1" noChangeArrowheads="1"/>
          </p:cNvSpPr>
          <p:nvPr>
            <p:ph idx="4294967295"/>
          </p:nvPr>
        </p:nvSpPr>
        <p:spPr>
          <a:xfrm>
            <a:off x="457200" y="1600200"/>
            <a:ext cx="7620000" cy="4800600"/>
          </a:xfrm>
        </p:spPr>
        <p:txBody>
          <a:bodyPr>
            <a:normAutofit lnSpcReduction="10000"/>
          </a:bodyPr>
          <a:lstStyle/>
          <a:p>
            <a:pPr eaLnBrk="1" hangingPunct="1">
              <a:defRPr/>
            </a:pPr>
            <a:r>
              <a:rPr lang="de-DE" altLang="de-DE" sz="2800" dirty="0" smtClean="0"/>
              <a:t>Geistliches Leben besteht doch auch darin, der Spur meiner eigenen Lebendigkeit zu folgen, </a:t>
            </a:r>
            <a:r>
              <a:rPr lang="de-DE" altLang="de-DE" sz="2800" b="1" u="sng" dirty="0" smtClean="0"/>
              <a:t>meiner Leidenschaft für das Reich Gottes zu trauen</a:t>
            </a:r>
            <a:r>
              <a:rPr lang="de-DE" altLang="de-DE" sz="2800" dirty="0" smtClean="0"/>
              <a:t>, ihr auf den Grund zu gehen und mich von ihr in die Weite und in die Freiheit, in die Liebe und in die Lebendigkeit führen zu lassen.</a:t>
            </a:r>
          </a:p>
          <a:p>
            <a:pPr eaLnBrk="1" hangingPunct="1">
              <a:defRPr/>
            </a:pPr>
            <a:endParaRPr lang="de-DE" altLang="de-DE" sz="2800" dirty="0" smtClean="0"/>
          </a:p>
          <a:p>
            <a:pPr eaLnBrk="1" hangingPunct="1">
              <a:defRPr/>
            </a:pPr>
            <a:r>
              <a:rPr lang="de-DE" altLang="de-DE" sz="2800" dirty="0" smtClean="0"/>
              <a:t>Gottes Geist wohnt doch in uns, dem es um die Verherrlichung Jesu geht. </a:t>
            </a:r>
          </a:p>
          <a:p>
            <a:pPr eaLnBrk="1" hangingPunct="1">
              <a:defRPr/>
            </a:pPr>
            <a:r>
              <a:rPr lang="de-DE" altLang="de-DE" sz="2800" dirty="0" smtClean="0"/>
              <a:t>IHM RAUM GEBEN!!!!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fontAlgn="auto" hangingPunct="1">
              <a:spcAft>
                <a:spcPts val="0"/>
              </a:spcAft>
              <a:defRPr/>
            </a:pPr>
            <a:r>
              <a:rPr lang="de-DE" altLang="de-DE" smtClean="0">
                <a:cs typeface="Tunga" pitchFamily="34" charset="0"/>
              </a:rPr>
              <a:t>Namensbedeutung</a:t>
            </a:r>
          </a:p>
        </p:txBody>
      </p:sp>
      <p:sp>
        <p:nvSpPr>
          <p:cNvPr id="9219" name="Rectangle 3"/>
          <p:cNvSpPr>
            <a:spLocks noGrp="1" noChangeArrowheads="1"/>
          </p:cNvSpPr>
          <p:nvPr>
            <p:ph sz="quarter" idx="13"/>
          </p:nvPr>
        </p:nvSpPr>
        <p:spPr/>
        <p:txBody>
          <a:bodyPr/>
          <a:lstStyle/>
          <a:p>
            <a:pPr eaLnBrk="1" fontAlgn="auto" hangingPunct="1">
              <a:spcAft>
                <a:spcPts val="0"/>
              </a:spcAft>
              <a:buClr>
                <a:schemeClr val="accent5"/>
              </a:buClr>
              <a:buFont typeface="Arial" pitchFamily="34" charset="0"/>
              <a:buNone/>
              <a:defRPr/>
            </a:pPr>
            <a:r>
              <a:rPr lang="de-DE" altLang="de-DE" sz="2800" dirty="0" err="1" smtClean="0"/>
              <a:t>Maleachi</a:t>
            </a:r>
            <a:r>
              <a:rPr lang="de-DE" altLang="de-DE" sz="2800" dirty="0" smtClean="0"/>
              <a:t> = „Mein Bote“ oder „Bote des Herrn“</a:t>
            </a:r>
          </a:p>
          <a:p>
            <a:pPr eaLnBrk="1" fontAlgn="auto" hangingPunct="1">
              <a:spcAft>
                <a:spcPts val="0"/>
              </a:spcAft>
              <a:buClr>
                <a:schemeClr val="accent5"/>
              </a:buClr>
              <a:buFont typeface="Arial" pitchFamily="34" charset="0"/>
              <a:buNone/>
              <a:defRPr/>
            </a:pPr>
            <a:r>
              <a:rPr lang="de-DE" altLang="de-DE" sz="2800" dirty="0" smtClean="0"/>
              <a:t>- Frühe jüdische Literatur: Pseudonym für Esra?</a:t>
            </a:r>
          </a:p>
          <a:p>
            <a:pPr eaLnBrk="1" fontAlgn="auto" hangingPunct="1">
              <a:spcAft>
                <a:spcPts val="0"/>
              </a:spcAft>
              <a:buClr>
                <a:schemeClr val="accent5"/>
              </a:buClr>
              <a:buFont typeface="Arial" pitchFamily="34" charset="0"/>
              <a:buNone/>
              <a:defRPr/>
            </a:pPr>
            <a:endParaRPr lang="de-DE" altLang="de-DE" sz="2800" dirty="0" smtClean="0"/>
          </a:p>
          <a:p>
            <a:pPr lvl="1" eaLnBrk="1" fontAlgn="auto" hangingPunct="1">
              <a:spcAft>
                <a:spcPts val="0"/>
              </a:spcAft>
              <a:buFont typeface="Arial" pitchFamily="34" charset="0"/>
              <a:buChar char="•"/>
              <a:defRPr/>
            </a:pPr>
            <a:r>
              <a:rPr lang="de-DE" altLang="de-DE" sz="2800" dirty="0" smtClean="0"/>
              <a:t>2 Kor 5: 20	Botschafter an Christi Statt </a:t>
            </a:r>
          </a:p>
          <a:p>
            <a:pPr lvl="1" eaLnBrk="1" fontAlgn="auto" hangingPunct="1">
              <a:spcAft>
                <a:spcPts val="0"/>
              </a:spcAft>
              <a:buFont typeface="Arial" pitchFamily="34" charset="0"/>
              <a:buChar char="•"/>
              <a:defRPr/>
            </a:pPr>
            <a:endParaRPr lang="de-DE" altLang="de-DE" sz="2800" dirty="0" smtClean="0"/>
          </a:p>
          <a:p>
            <a:pPr lvl="1" eaLnBrk="1" fontAlgn="auto" hangingPunct="1">
              <a:spcAft>
                <a:spcPts val="0"/>
              </a:spcAft>
              <a:buFont typeface="Arial" pitchFamily="34" charset="0"/>
              <a:buChar char="•"/>
              <a:defRPr/>
            </a:pPr>
            <a:r>
              <a:rPr lang="de-DE" altLang="de-DE" sz="2800" dirty="0" smtClean="0"/>
              <a:t>Aufgabe des Boten</a:t>
            </a:r>
          </a:p>
        </p:txBody>
      </p:sp>
      <p:pic>
        <p:nvPicPr>
          <p:cNvPr id="28676" name="Picture 5" descr="C:\Temporäre Internetdateien\Content.IE5\YDZGI3IM\MC90044212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860800"/>
            <a:ext cx="2800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sz="4400" dirty="0" smtClean="0"/>
              <a:t>Die Liebe Gottes</a:t>
            </a:r>
            <a:endParaRPr lang="de-DE" sz="4400" dirty="0"/>
          </a:p>
        </p:txBody>
      </p:sp>
      <p:sp>
        <p:nvSpPr>
          <p:cNvPr id="3" name="Inhaltsplatzhalter 2"/>
          <p:cNvSpPr>
            <a:spLocks noGrp="1"/>
          </p:cNvSpPr>
          <p:nvPr>
            <p:ph sz="quarter" idx="13"/>
          </p:nvPr>
        </p:nvSpPr>
        <p:spPr/>
        <p:txBody>
          <a:bodyPr/>
          <a:lstStyle/>
          <a:p>
            <a:pPr>
              <a:defRPr/>
            </a:pPr>
            <a:r>
              <a:rPr lang="de-DE" sz="4000" dirty="0" smtClean="0"/>
              <a:t>Ablehnung </a:t>
            </a:r>
          </a:p>
          <a:p>
            <a:pPr lvl="1">
              <a:defRPr/>
            </a:pPr>
            <a:r>
              <a:rPr lang="de-DE" sz="3200" dirty="0" smtClean="0"/>
              <a:t>Falsches Gottesbild</a:t>
            </a:r>
          </a:p>
          <a:p>
            <a:pPr lvl="1">
              <a:defRPr/>
            </a:pPr>
            <a:r>
              <a:rPr lang="de-DE" sz="3200" dirty="0" smtClean="0"/>
              <a:t>Negative Erfahrung</a:t>
            </a:r>
          </a:p>
          <a:p>
            <a:pPr lvl="1">
              <a:defRPr/>
            </a:pPr>
            <a:r>
              <a:rPr lang="de-DE" sz="3200" dirty="0" smtClean="0"/>
              <a:t>Falsches theologisches Verständnis</a:t>
            </a:r>
          </a:p>
          <a:p>
            <a:pPr lvl="1">
              <a:defRPr/>
            </a:pPr>
            <a:r>
              <a:rPr lang="de-DE" sz="3200" dirty="0" smtClean="0"/>
              <a:t>Begrenzte Sichtweise</a:t>
            </a:r>
          </a:p>
          <a:p>
            <a:pPr lvl="1">
              <a:defRPr/>
            </a:pPr>
            <a:r>
              <a:rPr lang="de-DE" sz="3200" dirty="0" smtClean="0"/>
              <a:t>Eigenes Versagen</a:t>
            </a:r>
            <a:endParaRPr lang="de-DE" sz="3200" dirty="0"/>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88913"/>
            <a:ext cx="2232025" cy="336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el 1"/>
          <p:cNvSpPr>
            <a:spLocks noGrp="1"/>
          </p:cNvSpPr>
          <p:nvPr>
            <p:ph type="title"/>
          </p:nvPr>
        </p:nvSpPr>
        <p:spPr/>
        <p:txBody>
          <a:bodyPr/>
          <a:lstStyle/>
          <a:p>
            <a:pPr eaLnBrk="1" fontAlgn="auto" hangingPunct="1">
              <a:spcAft>
                <a:spcPts val="0"/>
              </a:spcAft>
              <a:defRPr/>
            </a:pPr>
            <a:r>
              <a:rPr lang="de-DE" altLang="de-DE" smtClean="0">
                <a:cs typeface="Tunga" pitchFamily="34" charset="0"/>
              </a:rPr>
              <a:t>Kapitel 2</a:t>
            </a:r>
          </a:p>
        </p:txBody>
      </p:sp>
      <p:sp>
        <p:nvSpPr>
          <p:cNvPr id="5123" name="Inhaltsplatzhalter 2"/>
          <p:cNvSpPr>
            <a:spLocks noGrp="1"/>
          </p:cNvSpPr>
          <p:nvPr>
            <p:ph sz="quarter" idx="13"/>
          </p:nvPr>
        </p:nvSpPr>
        <p:spPr/>
        <p:txBody>
          <a:bodyPr>
            <a:normAutofit fontScale="92500" lnSpcReduction="20000"/>
          </a:bodyPr>
          <a:lstStyle/>
          <a:p>
            <a:pPr eaLnBrk="1" fontAlgn="auto" hangingPunct="1">
              <a:spcAft>
                <a:spcPts val="0"/>
              </a:spcAft>
              <a:buClr>
                <a:schemeClr val="accent5"/>
              </a:buClr>
              <a:buFont typeface="Arial" pitchFamily="34" charset="0"/>
              <a:buNone/>
              <a:defRPr/>
            </a:pPr>
            <a:r>
              <a:rPr lang="de-DE" altLang="de-DE" sz="2400" dirty="0" smtClean="0"/>
              <a:t>Anklage an die Priester</a:t>
            </a:r>
          </a:p>
          <a:p>
            <a:pPr eaLnBrk="1" fontAlgn="auto" hangingPunct="1">
              <a:spcAft>
                <a:spcPts val="0"/>
              </a:spcAft>
              <a:buClr>
                <a:schemeClr val="accent5"/>
              </a:buClr>
              <a:buFont typeface="Arial" pitchFamily="34" charset="0"/>
              <a:buNone/>
              <a:defRPr/>
            </a:pPr>
            <a:r>
              <a:rPr lang="de-DE" altLang="de-DE" sz="2400" dirty="0"/>
              <a:t>	</a:t>
            </a:r>
            <a:r>
              <a:rPr lang="de-DE" altLang="de-DE" sz="2400" dirty="0" smtClean="0"/>
              <a:t>„beratungsresistent“</a:t>
            </a:r>
          </a:p>
          <a:p>
            <a:pPr eaLnBrk="1" fontAlgn="auto" hangingPunct="1">
              <a:spcAft>
                <a:spcPts val="0"/>
              </a:spcAft>
              <a:buClr>
                <a:schemeClr val="accent5"/>
              </a:buClr>
              <a:buFont typeface="Arial" pitchFamily="34" charset="0"/>
              <a:buNone/>
              <a:defRPr/>
            </a:pPr>
            <a:r>
              <a:rPr lang="de-DE" altLang="de-DE" sz="2400" dirty="0"/>
              <a:t>	</a:t>
            </a:r>
            <a:r>
              <a:rPr lang="de-DE" altLang="de-DE" sz="2400" dirty="0" smtClean="0"/>
              <a:t>Folgen des Ungehorsams</a:t>
            </a:r>
          </a:p>
          <a:p>
            <a:pPr eaLnBrk="1" fontAlgn="auto" hangingPunct="1">
              <a:spcAft>
                <a:spcPts val="0"/>
              </a:spcAft>
              <a:buClr>
                <a:schemeClr val="accent5"/>
              </a:buClr>
              <a:buFont typeface="Arial" pitchFamily="34" charset="0"/>
              <a:buNone/>
              <a:defRPr/>
            </a:pPr>
            <a:r>
              <a:rPr lang="de-DE" altLang="de-DE" sz="2400" dirty="0"/>
              <a:t>	</a:t>
            </a:r>
            <a:r>
              <a:rPr lang="de-DE" altLang="de-DE" sz="2400" dirty="0" smtClean="0"/>
              <a:t>Aufgabe nicht erfüllt – „Game </a:t>
            </a:r>
            <a:r>
              <a:rPr lang="de-DE" altLang="de-DE" sz="2400" dirty="0" err="1" smtClean="0"/>
              <a:t>over</a:t>
            </a:r>
            <a:r>
              <a:rPr lang="de-DE" altLang="de-DE" sz="2400" dirty="0" smtClean="0"/>
              <a:t>?“</a:t>
            </a:r>
          </a:p>
          <a:p>
            <a:pPr eaLnBrk="1" fontAlgn="auto" hangingPunct="1">
              <a:spcAft>
                <a:spcPts val="0"/>
              </a:spcAft>
              <a:buClr>
                <a:schemeClr val="accent5"/>
              </a:buClr>
              <a:buFont typeface="Arial" pitchFamily="34" charset="0"/>
              <a:buNone/>
              <a:defRPr/>
            </a:pPr>
            <a:endParaRPr lang="de-DE" altLang="de-DE" sz="2400" dirty="0" smtClean="0"/>
          </a:p>
          <a:p>
            <a:pPr eaLnBrk="1" fontAlgn="auto" hangingPunct="1">
              <a:spcAft>
                <a:spcPts val="0"/>
              </a:spcAft>
              <a:buClr>
                <a:schemeClr val="accent5"/>
              </a:buClr>
              <a:buFont typeface="Arial" pitchFamily="34" charset="0"/>
              <a:buNone/>
              <a:defRPr/>
            </a:pPr>
            <a:r>
              <a:rPr lang="de-DE" altLang="de-DE" sz="2400" dirty="0" smtClean="0"/>
              <a:t>Anklage an das Volk</a:t>
            </a:r>
          </a:p>
          <a:p>
            <a:pPr eaLnBrk="1" fontAlgn="auto" hangingPunct="1">
              <a:spcAft>
                <a:spcPts val="0"/>
              </a:spcAft>
              <a:buClr>
                <a:schemeClr val="accent5"/>
              </a:buClr>
              <a:buFont typeface="Arial" pitchFamily="34" charset="0"/>
              <a:buNone/>
              <a:defRPr/>
            </a:pPr>
            <a:r>
              <a:rPr lang="de-DE" altLang="de-DE" sz="2400" dirty="0"/>
              <a:t>	</a:t>
            </a:r>
            <a:r>
              <a:rPr lang="de-DE" altLang="de-DE" sz="2400" dirty="0" smtClean="0"/>
              <a:t>Zusammengehörigkeit missachtet</a:t>
            </a:r>
          </a:p>
          <a:p>
            <a:pPr eaLnBrk="1" fontAlgn="auto" hangingPunct="1">
              <a:spcAft>
                <a:spcPts val="0"/>
              </a:spcAft>
              <a:buClr>
                <a:schemeClr val="accent5"/>
              </a:buClr>
              <a:buFont typeface="Arial" pitchFamily="34" charset="0"/>
              <a:buNone/>
              <a:defRPr/>
            </a:pPr>
            <a:r>
              <a:rPr lang="de-DE" altLang="de-DE" sz="2400" dirty="0"/>
              <a:t>	</a:t>
            </a:r>
            <a:r>
              <a:rPr lang="de-DE" altLang="de-DE" sz="2400" dirty="0" smtClean="0"/>
              <a:t>Treulosigkeit</a:t>
            </a:r>
          </a:p>
          <a:p>
            <a:pPr eaLnBrk="1" fontAlgn="auto" hangingPunct="1">
              <a:spcAft>
                <a:spcPts val="0"/>
              </a:spcAft>
              <a:buClr>
                <a:schemeClr val="accent5"/>
              </a:buClr>
              <a:buFont typeface="Arial" pitchFamily="34" charset="0"/>
              <a:buNone/>
              <a:defRPr/>
            </a:pPr>
            <a:r>
              <a:rPr lang="de-DE" altLang="de-DE" sz="2400" dirty="0"/>
              <a:t>	</a:t>
            </a:r>
            <a:r>
              <a:rPr lang="de-DE" altLang="de-DE" sz="2400" dirty="0" smtClean="0"/>
              <a:t>Folge: Gottesentfremdung</a:t>
            </a:r>
          </a:p>
          <a:p>
            <a:pPr eaLnBrk="1" fontAlgn="auto" hangingPunct="1">
              <a:spcAft>
                <a:spcPts val="0"/>
              </a:spcAft>
              <a:buClr>
                <a:schemeClr val="accent5"/>
              </a:buClr>
              <a:buFont typeface="Arial" pitchFamily="34" charset="0"/>
              <a:buNone/>
              <a:defRPr/>
            </a:pPr>
            <a:r>
              <a:rPr lang="de-DE" altLang="de-DE" sz="2400" dirty="0"/>
              <a:t>	</a:t>
            </a:r>
            <a:r>
              <a:rPr lang="de-DE" altLang="de-DE" sz="2400" dirty="0" smtClean="0"/>
              <a:t>unangemessenes Klagen</a:t>
            </a:r>
          </a:p>
          <a:p>
            <a:pPr eaLnBrk="1" fontAlgn="auto" hangingPunct="1">
              <a:spcAft>
                <a:spcPts val="0"/>
              </a:spcAft>
              <a:buClr>
                <a:schemeClr val="accent5"/>
              </a:buClr>
              <a:buFont typeface="Arial" pitchFamily="34" charset="0"/>
              <a:buNone/>
              <a:defRPr/>
            </a:pPr>
            <a:r>
              <a:rPr lang="de-DE" altLang="de-DE" sz="2400" dirty="0"/>
              <a:t>	</a:t>
            </a:r>
            <a:r>
              <a:rPr lang="de-DE" altLang="de-DE" sz="2400" dirty="0" smtClean="0"/>
              <a:t>verschobene Maßstäbe</a:t>
            </a:r>
          </a:p>
          <a:p>
            <a:pPr eaLnBrk="1" fontAlgn="auto" hangingPunct="1">
              <a:spcAft>
                <a:spcPts val="0"/>
              </a:spcAft>
              <a:buClr>
                <a:schemeClr val="accent5"/>
              </a:buClr>
              <a:buFont typeface="Arial" pitchFamily="34" charset="0"/>
              <a:buNone/>
              <a:defRPr/>
            </a:pPr>
            <a:r>
              <a:rPr lang="de-DE" altLang="de-DE" sz="2400" dirty="0"/>
              <a:t>	</a:t>
            </a:r>
            <a:r>
              <a:rPr lang="de-DE" altLang="de-DE" sz="2400" dirty="0" smtClean="0"/>
              <a:t>fehlende ER-kenntnis</a:t>
            </a:r>
          </a:p>
        </p:txBody>
      </p:sp>
      <p:pic>
        <p:nvPicPr>
          <p:cNvPr id="30724" name="Picture 4" descr="C:\Temporäre Internetdateien\Content.IE5\11JO2LI7\MC9002219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404813"/>
            <a:ext cx="6667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C:\Temporäre Internetdateien\Content.IE5\98TLPTT4\MC90029257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8138" y="2205038"/>
            <a:ext cx="320516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el 1"/>
          <p:cNvSpPr>
            <a:spLocks noGrp="1"/>
          </p:cNvSpPr>
          <p:nvPr>
            <p:ph type="title"/>
          </p:nvPr>
        </p:nvSpPr>
        <p:spPr/>
        <p:txBody>
          <a:bodyPr/>
          <a:lstStyle/>
          <a:p>
            <a:pPr eaLnBrk="1" fontAlgn="auto" hangingPunct="1">
              <a:spcAft>
                <a:spcPts val="0"/>
              </a:spcAft>
              <a:defRPr/>
            </a:pPr>
            <a:r>
              <a:rPr lang="de-DE" altLang="de-DE" smtClean="0">
                <a:cs typeface="Tunga" pitchFamily="34" charset="0"/>
              </a:rPr>
              <a:t>Kapitel 3</a:t>
            </a:r>
          </a:p>
        </p:txBody>
      </p:sp>
      <p:sp>
        <p:nvSpPr>
          <p:cNvPr id="3" name="Inhaltsplatzhalter 2"/>
          <p:cNvSpPr>
            <a:spLocks noGrp="1"/>
          </p:cNvSpPr>
          <p:nvPr>
            <p:ph sz="quarter" idx="13"/>
          </p:nvPr>
        </p:nvSpPr>
        <p:spPr>
          <a:xfrm>
            <a:off x="323850" y="1719263"/>
            <a:ext cx="8362950" cy="4411662"/>
          </a:xfrm>
        </p:spPr>
        <p:txBody>
          <a:bodyPr/>
          <a:lstStyle/>
          <a:p>
            <a:pPr eaLnBrk="1" fontAlgn="auto" hangingPunct="1">
              <a:spcAft>
                <a:spcPts val="0"/>
              </a:spcAft>
              <a:buClr>
                <a:schemeClr val="accent5"/>
              </a:buClr>
              <a:buFont typeface="Arial" pitchFamily="34" charset="0"/>
              <a:buNone/>
              <a:defRPr/>
            </a:pPr>
            <a:r>
              <a:rPr lang="de-DE" sz="2400" dirty="0" smtClean="0"/>
              <a:t>Gottes Programm steht</a:t>
            </a:r>
          </a:p>
          <a:p>
            <a:pPr lvl="1" eaLnBrk="1" fontAlgn="auto" hangingPunct="1">
              <a:spcAft>
                <a:spcPts val="0"/>
              </a:spcAft>
              <a:buFont typeface="Arial" pitchFamily="34" charset="0"/>
              <a:buChar char="•"/>
              <a:defRPr/>
            </a:pPr>
            <a:r>
              <a:rPr lang="de-DE" sz="2400" dirty="0" smtClean="0"/>
              <a:t>Sein Prophet und sein Gericht kommt.		V. 1-5</a:t>
            </a:r>
          </a:p>
          <a:p>
            <a:pPr lvl="1" eaLnBrk="1" fontAlgn="auto" hangingPunct="1">
              <a:spcAft>
                <a:spcPts val="0"/>
              </a:spcAft>
              <a:buFont typeface="Arial" pitchFamily="34" charset="0"/>
              <a:buChar char="•"/>
              <a:defRPr/>
            </a:pPr>
            <a:r>
              <a:rPr lang="de-DE" sz="2400" dirty="0" smtClean="0"/>
              <a:t>Nur wer sich seines Weges bewusst ist,                                 kann auch umkehren.				V. 6+7</a:t>
            </a:r>
          </a:p>
          <a:p>
            <a:pPr lvl="1" eaLnBrk="1" fontAlgn="auto" hangingPunct="1">
              <a:spcAft>
                <a:spcPts val="0"/>
              </a:spcAft>
              <a:buFont typeface="Arial" pitchFamily="34" charset="0"/>
              <a:buChar char="•"/>
              <a:defRPr/>
            </a:pPr>
            <a:r>
              <a:rPr lang="de-DE" sz="2400" dirty="0" smtClean="0"/>
              <a:t>Betrug und Beleidigung Gottes			V. 8- 18</a:t>
            </a:r>
          </a:p>
          <a:p>
            <a:pPr lvl="1" eaLnBrk="1" fontAlgn="auto" hangingPunct="1">
              <a:spcAft>
                <a:spcPts val="0"/>
              </a:spcAft>
              <a:buFont typeface="Arial" pitchFamily="34" charset="0"/>
              <a:buChar char="•"/>
              <a:defRPr/>
            </a:pPr>
            <a:r>
              <a:rPr lang="de-DE" sz="2400" dirty="0" smtClean="0"/>
              <a:t>Gericht (mit Kontrolle)				V. 19-23</a:t>
            </a:r>
          </a:p>
          <a:p>
            <a:pPr marL="398462" lvl="1" indent="0" eaLnBrk="1" fontAlgn="auto" hangingPunct="1">
              <a:spcAft>
                <a:spcPts val="0"/>
              </a:spcAft>
              <a:buFont typeface="Wingdings" pitchFamily="2" charset="2"/>
              <a:buNone/>
              <a:defRPr/>
            </a:pPr>
            <a:endParaRPr lang="de-DE" sz="2400" dirty="0"/>
          </a:p>
          <a:p>
            <a:pPr marL="398462" lvl="1" indent="0" eaLnBrk="1" fontAlgn="auto" hangingPunct="1">
              <a:spcAft>
                <a:spcPts val="0"/>
              </a:spcAft>
              <a:buFont typeface="Wingdings" pitchFamily="2" charset="2"/>
              <a:buNone/>
              <a:defRPr/>
            </a:pPr>
            <a:r>
              <a:rPr lang="de-DE" sz="2400" dirty="0" smtClean="0"/>
              <a:t>Eindringliche Warnung: Gericht oder Gnade?</a:t>
            </a:r>
            <a:endParaRPr lang="de-DE" sz="2400" dirty="0"/>
          </a:p>
        </p:txBody>
      </p:sp>
      <p:pic>
        <p:nvPicPr>
          <p:cNvPr id="31748" name="Picture 4" descr="C:\Temporäre Internetdateien\Content.IE5\98TLPTT4\MC9002219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333375"/>
            <a:ext cx="10287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t>Zitat </a:t>
            </a:r>
            <a:r>
              <a:rPr lang="de-DE" dirty="0" err="1" smtClean="0"/>
              <a:t>ThoMas</a:t>
            </a:r>
            <a:r>
              <a:rPr lang="de-DE" dirty="0" smtClean="0"/>
              <a:t> Watson </a:t>
            </a:r>
            <a:r>
              <a:rPr lang="de-DE" sz="2000" dirty="0" smtClean="0"/>
              <a:t>(1620 – 1686  </a:t>
            </a:r>
            <a:r>
              <a:rPr lang="de-DE" sz="2000" dirty="0" err="1" smtClean="0"/>
              <a:t>Engl.Theologe</a:t>
            </a:r>
            <a:r>
              <a:rPr lang="de-DE" sz="2000" dirty="0" smtClean="0"/>
              <a:t>)</a:t>
            </a:r>
            <a:endParaRPr lang="de-DE" sz="2000" dirty="0"/>
          </a:p>
        </p:txBody>
      </p:sp>
      <p:sp>
        <p:nvSpPr>
          <p:cNvPr id="3" name="Inhaltsplatzhalter 2"/>
          <p:cNvSpPr>
            <a:spLocks noGrp="1"/>
          </p:cNvSpPr>
          <p:nvPr>
            <p:ph sz="quarter" idx="13"/>
          </p:nvPr>
        </p:nvSpPr>
        <p:spPr/>
        <p:txBody>
          <a:bodyPr/>
          <a:lstStyle/>
          <a:p>
            <a:pPr>
              <a:defRPr/>
            </a:pPr>
            <a:r>
              <a:rPr lang="de-DE" sz="2800" dirty="0" smtClean="0"/>
              <a:t>„ Eine Frucht echter Liebe zu Gott ist das Nachsinnen über ihn selbst. Wer verliebt ist, dessen Gedanken sind stets beim Objekt seiner Liebe. Wer Gott wirklich liebt, wird von der Betrachtung Gottes hingerissen und fort getragen. Gott ist der Schatz und wo der Schatz ist, da ist das Herz. So können wir unser Liebe zu Gott prüfen. Worum drehen sich unsere </a:t>
            </a:r>
            <a:r>
              <a:rPr lang="de-DE" sz="2800" dirty="0"/>
              <a:t>G</a:t>
            </a:r>
            <a:r>
              <a:rPr lang="de-DE" sz="2800" dirty="0" smtClean="0"/>
              <a:t>edanken am häufigsten? Oh, wie weit sind die davon entfernt, Gott zu lieben, die kaum an ihn denken – egal, was sie sagen..“</a:t>
            </a:r>
            <a:endParaRPr lang="de-DE"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fontAlgn="auto" hangingPunct="1">
              <a:spcAft>
                <a:spcPts val="0"/>
              </a:spcAft>
              <a:defRPr/>
            </a:pPr>
            <a:r>
              <a:rPr lang="de-DE" altLang="de-DE" smtClean="0">
                <a:cs typeface="Tunga" pitchFamily="34" charset="0"/>
              </a:rPr>
              <a:t>Zentrale Wahrheiten</a:t>
            </a:r>
          </a:p>
        </p:txBody>
      </p:sp>
      <p:sp>
        <p:nvSpPr>
          <p:cNvPr id="16387" name="Rectangle 3"/>
          <p:cNvSpPr>
            <a:spLocks noGrp="1" noChangeArrowheads="1"/>
          </p:cNvSpPr>
          <p:nvPr>
            <p:ph sz="quarter" idx="13"/>
          </p:nvPr>
        </p:nvSpPr>
        <p:spPr/>
        <p:txBody>
          <a:bodyPr/>
          <a:lstStyle/>
          <a:p>
            <a:pPr eaLnBrk="1" fontAlgn="auto" hangingPunct="1">
              <a:spcAft>
                <a:spcPts val="0"/>
              </a:spcAft>
              <a:buClr>
                <a:schemeClr val="accent5"/>
              </a:buClr>
              <a:buFont typeface="Arial" pitchFamily="34" charset="0"/>
              <a:buNone/>
              <a:defRPr/>
            </a:pPr>
            <a:r>
              <a:rPr lang="de-DE" altLang="de-DE" sz="2400" dirty="0" smtClean="0"/>
              <a:t>Die Liebe Gottes zu dir</a:t>
            </a:r>
          </a:p>
          <a:p>
            <a:pPr eaLnBrk="1" fontAlgn="auto" hangingPunct="1">
              <a:spcAft>
                <a:spcPts val="0"/>
              </a:spcAft>
              <a:buClr>
                <a:schemeClr val="accent5"/>
              </a:buClr>
              <a:buFont typeface="Arial" pitchFamily="34" charset="0"/>
              <a:buNone/>
              <a:defRPr/>
            </a:pPr>
            <a:r>
              <a:rPr lang="de-DE" altLang="de-DE" sz="2400" dirty="0" smtClean="0"/>
              <a:t>Die Größe Gottes</a:t>
            </a:r>
          </a:p>
          <a:p>
            <a:pPr eaLnBrk="1" fontAlgn="auto" hangingPunct="1">
              <a:spcAft>
                <a:spcPts val="0"/>
              </a:spcAft>
              <a:buClr>
                <a:schemeClr val="accent5"/>
              </a:buClr>
              <a:buFont typeface="Arial" pitchFamily="34" charset="0"/>
              <a:buNone/>
              <a:defRPr/>
            </a:pPr>
            <a:r>
              <a:rPr lang="de-DE" altLang="de-DE" sz="2400" dirty="0" smtClean="0"/>
              <a:t>Gottes Handeln- er baut sein Reich und bedient sich derer, die wollen.</a:t>
            </a:r>
          </a:p>
          <a:p>
            <a:pPr eaLnBrk="1" fontAlgn="auto" hangingPunct="1">
              <a:spcAft>
                <a:spcPts val="0"/>
              </a:spcAft>
              <a:buClr>
                <a:schemeClr val="accent5"/>
              </a:buClr>
              <a:buFont typeface="Arial" pitchFamily="34" charset="0"/>
              <a:buNone/>
              <a:defRPr/>
            </a:pPr>
            <a:r>
              <a:rPr lang="de-DE" altLang="de-DE" sz="2400" dirty="0" smtClean="0"/>
              <a:t>Gehorsam hat Folgen, Ungehorsam auch</a:t>
            </a:r>
          </a:p>
          <a:p>
            <a:pPr eaLnBrk="1" fontAlgn="auto" hangingPunct="1">
              <a:spcAft>
                <a:spcPts val="0"/>
              </a:spcAft>
              <a:buClr>
                <a:schemeClr val="accent5"/>
              </a:buClr>
              <a:buFont typeface="Arial" pitchFamily="34" charset="0"/>
              <a:buNone/>
              <a:defRPr/>
            </a:pPr>
            <a:r>
              <a:rPr lang="de-DE" altLang="de-DE" sz="2400" dirty="0" smtClean="0"/>
              <a:t>Ein Leben mit  Ewigkeitsperspektive</a:t>
            </a:r>
          </a:p>
          <a:p>
            <a:pPr eaLnBrk="1" fontAlgn="auto" hangingPunct="1">
              <a:spcAft>
                <a:spcPts val="0"/>
              </a:spcAft>
              <a:buClr>
                <a:schemeClr val="accent5"/>
              </a:buClr>
              <a:buFont typeface="Arial" pitchFamily="34" charset="0"/>
              <a:buNone/>
              <a:defRPr/>
            </a:pPr>
            <a:endParaRPr lang="de-DE" altLang="de-DE" sz="2400" dirty="0" smtClean="0"/>
          </a:p>
          <a:p>
            <a:pPr eaLnBrk="1" fontAlgn="auto" hangingPunct="1">
              <a:spcAft>
                <a:spcPts val="0"/>
              </a:spcAft>
              <a:buClr>
                <a:schemeClr val="accent5"/>
              </a:buClr>
              <a:buFont typeface="Arial" pitchFamily="34" charset="0"/>
              <a:buNone/>
              <a:defRPr/>
            </a:pPr>
            <a:r>
              <a:rPr lang="de-DE" altLang="de-DE" sz="2400" dirty="0"/>
              <a:t>	</a:t>
            </a:r>
            <a:r>
              <a:rPr lang="de-DE" altLang="de-DE" sz="2400" dirty="0" smtClean="0"/>
              <a:t>	LEBEN FÜR DIE SACHE GOTTES</a:t>
            </a:r>
          </a:p>
        </p:txBody>
      </p:sp>
      <p:pic>
        <p:nvPicPr>
          <p:cNvPr id="33796" name="Picture 4" descr="C:\Temporäre Internetdateien\Content.IE5\YDZGI3IM\MC9004419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333375"/>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eaLnBrk="1" fontAlgn="auto" hangingPunct="1">
              <a:spcAft>
                <a:spcPts val="0"/>
              </a:spcAft>
              <a:defRPr/>
            </a:pPr>
            <a:r>
              <a:rPr lang="de-DE" dirty="0" smtClean="0"/>
              <a:t>Mein Umfeld: </a:t>
            </a:r>
            <a:endParaRPr lang="de-DE" dirty="0"/>
          </a:p>
        </p:txBody>
      </p:sp>
      <p:sp>
        <p:nvSpPr>
          <p:cNvPr id="2" name="Inhaltsplatzhalter 1"/>
          <p:cNvSpPr>
            <a:spLocks noGrp="1"/>
          </p:cNvSpPr>
          <p:nvPr>
            <p:ph sz="quarter" idx="13"/>
          </p:nvPr>
        </p:nvSpPr>
        <p:spPr>
          <a:xfrm>
            <a:off x="352425" y="1463675"/>
            <a:ext cx="7964488" cy="5060950"/>
          </a:xfrm>
        </p:spPr>
        <p:txBody>
          <a:bodyPr/>
          <a:lstStyle/>
          <a:p>
            <a:pPr eaLnBrk="1" fontAlgn="auto" hangingPunct="1">
              <a:buFont typeface="Arial" pitchFamily="34" charset="0"/>
              <a:buChar char="•"/>
              <a:defRPr/>
            </a:pPr>
            <a:r>
              <a:rPr lang="de-DE" sz="2400" dirty="0" smtClean="0"/>
              <a:t>„</a:t>
            </a:r>
            <a:r>
              <a:rPr lang="de-DE" sz="2400" b="1" i="1" dirty="0" smtClean="0"/>
              <a:t>Lebenskuns</a:t>
            </a:r>
            <a:r>
              <a:rPr lang="de-DE" sz="2400" dirty="0" smtClean="0"/>
              <a:t>t heißt, die Umgebung                                                                 zu suchen, von der man sich prägen                                                       lassen will.!“</a:t>
            </a:r>
          </a:p>
          <a:p>
            <a:pPr eaLnBrk="1" fontAlgn="auto" hangingPunct="1">
              <a:buFont typeface="Arial" pitchFamily="34" charset="0"/>
              <a:buChar char="•"/>
              <a:defRPr/>
            </a:pPr>
            <a:endParaRPr lang="de-DE" dirty="0"/>
          </a:p>
          <a:p>
            <a:pPr eaLnBrk="1" fontAlgn="auto" hangingPunct="1">
              <a:buFont typeface="Arial" pitchFamily="34" charset="0"/>
              <a:buChar char="•"/>
              <a:defRPr/>
            </a:pPr>
            <a:r>
              <a:rPr lang="de-DE" sz="2400" dirty="0" smtClean="0"/>
              <a:t> Die Notwendigkeit guter Beziehungen.</a:t>
            </a:r>
          </a:p>
          <a:p>
            <a:pPr eaLnBrk="1" fontAlgn="auto" hangingPunct="1">
              <a:buFont typeface="Arial" pitchFamily="34" charset="0"/>
              <a:buChar char="•"/>
              <a:defRPr/>
            </a:pPr>
            <a:r>
              <a:rPr lang="de-DE" sz="2400" dirty="0" smtClean="0"/>
              <a:t> Arbeitsblatt</a:t>
            </a:r>
          </a:p>
          <a:p>
            <a:pPr eaLnBrk="1" fontAlgn="auto" hangingPunct="1">
              <a:buFont typeface="Arial" pitchFamily="34" charset="0"/>
              <a:buChar char="•"/>
              <a:defRPr/>
            </a:pPr>
            <a:endParaRPr lang="de-DE" dirty="0"/>
          </a:p>
        </p:txBody>
      </p:sp>
      <p:sp>
        <p:nvSpPr>
          <p:cNvPr id="7172" name="Textfeld 3"/>
          <p:cNvSpPr txBox="1">
            <a:spLocks noChangeArrowheads="1"/>
          </p:cNvSpPr>
          <p:nvPr/>
        </p:nvSpPr>
        <p:spPr bwMode="auto">
          <a:xfrm>
            <a:off x="3851275" y="3933825"/>
            <a:ext cx="44656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r>
              <a:rPr lang="de-DE" altLang="de-DE" sz="1800">
                <a:latin typeface="Arial" charset="0"/>
              </a:rPr>
              <a:t>Welche deiner Beziehungen solltest du…</a:t>
            </a:r>
          </a:p>
          <a:p>
            <a:pPr eaLnBrk="1" hangingPunct="1">
              <a:spcBef>
                <a:spcPct val="0"/>
              </a:spcBef>
              <a:spcAft>
                <a:spcPct val="0"/>
              </a:spcAft>
              <a:buClrTx/>
              <a:buFontTx/>
              <a:buNone/>
            </a:pPr>
            <a:endParaRPr lang="de-DE" altLang="de-DE" sz="1800">
              <a:latin typeface="Arial" charset="0"/>
            </a:endParaRPr>
          </a:p>
          <a:p>
            <a:pPr eaLnBrk="1" hangingPunct="1">
              <a:spcBef>
                <a:spcPct val="0"/>
              </a:spcBef>
              <a:spcAft>
                <a:spcPct val="0"/>
              </a:spcAft>
              <a:buClrTx/>
              <a:buFontTx/>
              <a:buNone/>
            </a:pPr>
            <a:r>
              <a:rPr lang="de-DE" altLang="de-DE" sz="1800">
                <a:latin typeface="Arial" charset="0"/>
              </a:rPr>
              <a:t>	…beginnen?</a:t>
            </a:r>
          </a:p>
          <a:p>
            <a:pPr eaLnBrk="1" hangingPunct="1">
              <a:spcBef>
                <a:spcPct val="0"/>
              </a:spcBef>
              <a:spcAft>
                <a:spcPct val="0"/>
              </a:spcAft>
              <a:buClrTx/>
              <a:buFontTx/>
              <a:buNone/>
            </a:pPr>
            <a:r>
              <a:rPr lang="de-DE" altLang="de-DE" sz="1800">
                <a:latin typeface="Arial" charset="0"/>
              </a:rPr>
              <a:t>	…beleben?</a:t>
            </a:r>
          </a:p>
          <a:p>
            <a:pPr eaLnBrk="1" hangingPunct="1">
              <a:spcBef>
                <a:spcPct val="0"/>
              </a:spcBef>
              <a:spcAft>
                <a:spcPct val="0"/>
              </a:spcAft>
              <a:buClrTx/>
              <a:buFontTx/>
              <a:buNone/>
            </a:pPr>
            <a:r>
              <a:rPr lang="de-DE" altLang="de-DE" sz="1800">
                <a:latin typeface="Arial" charset="0"/>
              </a:rPr>
              <a:t>	…berichtigen?</a:t>
            </a:r>
          </a:p>
          <a:p>
            <a:pPr eaLnBrk="1" hangingPunct="1">
              <a:spcBef>
                <a:spcPct val="0"/>
              </a:spcBef>
              <a:spcAft>
                <a:spcPct val="0"/>
              </a:spcAft>
              <a:buClrTx/>
              <a:buFontTx/>
              <a:buNone/>
            </a:pPr>
            <a:r>
              <a:rPr lang="de-DE" altLang="de-DE" sz="1800">
                <a:latin typeface="Arial" charset="0"/>
              </a:rPr>
              <a:t>	…beenden?</a:t>
            </a:r>
          </a:p>
        </p:txBody>
      </p:sp>
      <p:pic>
        <p:nvPicPr>
          <p:cNvPr id="7173" name="Picture 6" descr="C:\Temporäre Internetdateien\Content.IE5\YDZGI3IM\MP9004309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04813"/>
            <a:ext cx="359092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23850" y="476250"/>
            <a:ext cx="7680325" cy="1066800"/>
          </a:xfrm>
        </p:spPr>
        <p:txBody>
          <a:bodyPr>
            <a:normAutofit/>
          </a:bodyPr>
          <a:lstStyle/>
          <a:p>
            <a:pPr eaLnBrk="1" fontAlgn="auto" hangingPunct="1">
              <a:spcAft>
                <a:spcPts val="0"/>
              </a:spcAft>
              <a:defRPr/>
            </a:pPr>
            <a:r>
              <a:rPr lang="de-DE" altLang="de-DE" b="1" dirty="0" smtClean="0">
                <a:cs typeface="Tunga" pitchFamily="34" charset="0"/>
              </a:rPr>
              <a:t>Anwendungen</a:t>
            </a:r>
            <a:r>
              <a:rPr lang="de-DE" altLang="de-DE" dirty="0" smtClean="0">
                <a:cs typeface="Tunga" pitchFamily="34" charset="0"/>
              </a:rPr>
              <a:t/>
            </a:r>
            <a:br>
              <a:rPr lang="de-DE" altLang="de-DE" dirty="0" smtClean="0">
                <a:cs typeface="Tunga" pitchFamily="34" charset="0"/>
              </a:rPr>
            </a:br>
            <a:r>
              <a:rPr lang="de-DE" altLang="de-DE" dirty="0" smtClean="0">
                <a:cs typeface="Tunga" pitchFamily="34" charset="0"/>
              </a:rPr>
              <a:t>Wie geht‘s weiter?</a:t>
            </a:r>
          </a:p>
        </p:txBody>
      </p:sp>
      <p:sp>
        <p:nvSpPr>
          <p:cNvPr id="18435" name="Rectangle 3"/>
          <p:cNvSpPr>
            <a:spLocks noGrp="1" noChangeArrowheads="1"/>
          </p:cNvSpPr>
          <p:nvPr>
            <p:ph sz="quarter" idx="13"/>
          </p:nvPr>
        </p:nvSpPr>
        <p:spPr>
          <a:xfrm>
            <a:off x="539750" y="1844675"/>
            <a:ext cx="8229600" cy="4411663"/>
          </a:xfrm>
        </p:spPr>
        <p:txBody>
          <a:bodyPr/>
          <a:lstStyle/>
          <a:p>
            <a:pPr eaLnBrk="1" fontAlgn="auto" hangingPunct="1">
              <a:spcAft>
                <a:spcPts val="0"/>
              </a:spcAft>
              <a:buClr>
                <a:schemeClr val="accent5"/>
              </a:buClr>
              <a:buFont typeface="Arial" pitchFamily="34" charset="0"/>
              <a:buNone/>
              <a:defRPr/>
            </a:pPr>
            <a:r>
              <a:rPr lang="de-DE" altLang="de-DE" sz="2400" dirty="0" smtClean="0"/>
              <a:t>Bote Gottes sein</a:t>
            </a:r>
          </a:p>
          <a:p>
            <a:pPr eaLnBrk="1" fontAlgn="auto" hangingPunct="1">
              <a:spcAft>
                <a:spcPts val="0"/>
              </a:spcAft>
              <a:buClr>
                <a:schemeClr val="accent5"/>
              </a:buClr>
              <a:buFont typeface="Arial" pitchFamily="34" charset="0"/>
              <a:buNone/>
              <a:defRPr/>
            </a:pPr>
            <a:r>
              <a:rPr lang="de-DE" altLang="de-DE" sz="2400" dirty="0"/>
              <a:t> </a:t>
            </a:r>
            <a:r>
              <a:rPr lang="de-DE" altLang="de-DE" sz="2400" dirty="0" smtClean="0"/>
              <a:t>2 Kor 5: 20 / </a:t>
            </a:r>
            <a:r>
              <a:rPr lang="de-DE" altLang="de-DE" sz="2400" dirty="0" err="1" smtClean="0"/>
              <a:t>Jes</a:t>
            </a:r>
            <a:r>
              <a:rPr lang="de-DE" altLang="de-DE" sz="2400" dirty="0" smtClean="0"/>
              <a:t> 6: 8</a:t>
            </a:r>
          </a:p>
          <a:p>
            <a:pPr eaLnBrk="1" fontAlgn="auto" hangingPunct="1">
              <a:spcAft>
                <a:spcPts val="0"/>
              </a:spcAft>
              <a:buClr>
                <a:schemeClr val="accent5"/>
              </a:buClr>
              <a:buFont typeface="Arial" pitchFamily="34" charset="0"/>
              <a:buNone/>
              <a:defRPr/>
            </a:pPr>
            <a:r>
              <a:rPr lang="de-DE" altLang="de-DE" sz="2400" dirty="0" smtClean="0"/>
              <a:t>Auf die rechte Herzenshaltung achten</a:t>
            </a:r>
          </a:p>
          <a:p>
            <a:pPr lvl="1" eaLnBrk="1" fontAlgn="auto" hangingPunct="1">
              <a:spcAft>
                <a:spcPts val="0"/>
              </a:spcAft>
              <a:buFont typeface="Arial" pitchFamily="34" charset="0"/>
              <a:buChar char="•"/>
              <a:defRPr/>
            </a:pPr>
            <a:r>
              <a:rPr lang="de-DE" altLang="de-DE" sz="2400" dirty="0" smtClean="0"/>
              <a:t>Lukas 6: 45 / </a:t>
            </a:r>
            <a:r>
              <a:rPr lang="de-DE" altLang="de-DE" sz="2400" dirty="0" err="1" smtClean="0"/>
              <a:t>Spr</a:t>
            </a:r>
            <a:r>
              <a:rPr lang="de-DE" altLang="de-DE" sz="2400" dirty="0" smtClean="0"/>
              <a:t> 4: 23</a:t>
            </a:r>
          </a:p>
          <a:p>
            <a:pPr eaLnBrk="1" fontAlgn="auto" hangingPunct="1">
              <a:spcAft>
                <a:spcPts val="0"/>
              </a:spcAft>
              <a:buClr>
                <a:schemeClr val="accent5"/>
              </a:buClr>
              <a:buFont typeface="Arial" pitchFamily="34" charset="0"/>
              <a:buNone/>
              <a:defRPr/>
            </a:pPr>
            <a:r>
              <a:rPr lang="de-DE" altLang="de-DE" sz="2400" dirty="0" smtClean="0"/>
              <a:t>Die richtigen Prioritäten setzen</a:t>
            </a:r>
          </a:p>
          <a:p>
            <a:pPr lvl="1" eaLnBrk="1" fontAlgn="auto" hangingPunct="1">
              <a:spcAft>
                <a:spcPts val="0"/>
              </a:spcAft>
              <a:buFont typeface="Arial" pitchFamily="34" charset="0"/>
              <a:buChar char="•"/>
              <a:defRPr/>
            </a:pPr>
            <a:r>
              <a:rPr lang="de-DE" altLang="de-DE" sz="2400" dirty="0" err="1" smtClean="0"/>
              <a:t>Mt</a:t>
            </a:r>
            <a:r>
              <a:rPr lang="de-DE" altLang="de-DE" sz="2400" dirty="0" smtClean="0"/>
              <a:t> 6: 33 /  Kol 1: 28+29</a:t>
            </a:r>
          </a:p>
          <a:p>
            <a:pPr eaLnBrk="1" fontAlgn="auto" hangingPunct="1">
              <a:spcAft>
                <a:spcPts val="0"/>
              </a:spcAft>
              <a:buClr>
                <a:schemeClr val="accent5"/>
              </a:buClr>
              <a:buFont typeface="Arial" pitchFamily="34" charset="0"/>
              <a:buNone/>
              <a:defRPr/>
            </a:pPr>
            <a:r>
              <a:rPr lang="de-DE" altLang="de-DE" sz="2400" dirty="0" smtClean="0"/>
              <a:t>Im ungeteilten Gehorsam leben</a:t>
            </a:r>
          </a:p>
          <a:p>
            <a:pPr lvl="1" eaLnBrk="1" fontAlgn="auto" hangingPunct="1">
              <a:spcAft>
                <a:spcPts val="0"/>
              </a:spcAft>
              <a:buFont typeface="Arial" pitchFamily="34" charset="0"/>
              <a:buChar char="•"/>
              <a:defRPr/>
            </a:pPr>
            <a:r>
              <a:rPr lang="de-DE" altLang="de-DE" sz="2400" dirty="0" smtClean="0"/>
              <a:t>Zu jeder Zeit- an jedem Ort</a:t>
            </a:r>
          </a:p>
          <a:p>
            <a:pPr lvl="1" eaLnBrk="1" fontAlgn="auto" hangingPunct="1">
              <a:spcAft>
                <a:spcPts val="0"/>
              </a:spcAft>
              <a:buFont typeface="Arial" pitchFamily="34" charset="0"/>
              <a:buChar char="•"/>
              <a:defRPr/>
            </a:pPr>
            <a:r>
              <a:rPr lang="de-DE" altLang="de-DE" sz="2400" dirty="0" smtClean="0"/>
              <a:t>Kol 3: 17</a:t>
            </a:r>
          </a:p>
        </p:txBody>
      </p:sp>
      <p:pic>
        <p:nvPicPr>
          <p:cNvPr id="34820" name="Picture 6" descr="C:\Temporäre Internetdateien\Content.IE5\98TLPTT4\MP9004014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04813"/>
            <a:ext cx="36734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fontAlgn="auto" hangingPunct="1">
              <a:spcAft>
                <a:spcPts val="0"/>
              </a:spcAft>
              <a:defRPr/>
            </a:pPr>
            <a:r>
              <a:rPr lang="de-DE" altLang="de-DE" smtClean="0">
                <a:cs typeface="Tunga" pitchFamily="34" charset="0"/>
              </a:rPr>
              <a:t>Persönliche Herausforderung</a:t>
            </a:r>
          </a:p>
        </p:txBody>
      </p:sp>
      <p:sp>
        <p:nvSpPr>
          <p:cNvPr id="17411" name="Rectangle 3"/>
          <p:cNvSpPr>
            <a:spLocks noGrp="1" noChangeArrowheads="1"/>
          </p:cNvSpPr>
          <p:nvPr>
            <p:ph sz="quarter" idx="13"/>
          </p:nvPr>
        </p:nvSpPr>
        <p:spPr/>
        <p:txBody>
          <a:bodyPr>
            <a:normAutofit lnSpcReduction="10000"/>
          </a:bodyPr>
          <a:lstStyle/>
          <a:p>
            <a:pPr eaLnBrk="1" fontAlgn="auto" hangingPunct="1">
              <a:lnSpc>
                <a:spcPct val="90000"/>
              </a:lnSpc>
              <a:spcAft>
                <a:spcPts val="0"/>
              </a:spcAft>
              <a:buClr>
                <a:schemeClr val="accent5"/>
              </a:buClr>
              <a:buFont typeface="Arial" pitchFamily="34" charset="0"/>
              <a:buNone/>
              <a:defRPr/>
            </a:pPr>
            <a:r>
              <a:rPr lang="de-DE" altLang="de-DE" sz="2600" dirty="0" smtClean="0"/>
              <a:t>Kapitel 1</a:t>
            </a:r>
          </a:p>
          <a:p>
            <a:pPr lvl="1" eaLnBrk="1" fontAlgn="auto" hangingPunct="1">
              <a:lnSpc>
                <a:spcPct val="90000"/>
              </a:lnSpc>
              <a:spcAft>
                <a:spcPts val="0"/>
              </a:spcAft>
              <a:buFont typeface="Arial" pitchFamily="34" charset="0"/>
              <a:buChar char="•"/>
              <a:defRPr/>
            </a:pPr>
            <a:r>
              <a:rPr lang="de-DE" altLang="de-DE" sz="2200" dirty="0" smtClean="0"/>
              <a:t>1: 1  Die Last – Leidenschaft für Gott</a:t>
            </a:r>
          </a:p>
          <a:p>
            <a:pPr lvl="1" eaLnBrk="1" fontAlgn="auto" hangingPunct="1">
              <a:lnSpc>
                <a:spcPct val="90000"/>
              </a:lnSpc>
              <a:spcAft>
                <a:spcPts val="0"/>
              </a:spcAft>
              <a:buFont typeface="Arial" pitchFamily="34" charset="0"/>
              <a:buChar char="•"/>
              <a:defRPr/>
            </a:pPr>
            <a:r>
              <a:rPr lang="de-DE" altLang="de-DE" sz="2200" dirty="0" smtClean="0"/>
              <a:t>1: 6  Die Ehre Gottes</a:t>
            </a:r>
          </a:p>
          <a:p>
            <a:pPr lvl="1" eaLnBrk="1" fontAlgn="auto" hangingPunct="1">
              <a:lnSpc>
                <a:spcPct val="90000"/>
              </a:lnSpc>
              <a:spcAft>
                <a:spcPts val="0"/>
              </a:spcAft>
              <a:buFont typeface="Arial" pitchFamily="34" charset="0"/>
              <a:buChar char="•"/>
              <a:defRPr/>
            </a:pPr>
            <a:r>
              <a:rPr lang="de-DE" altLang="de-DE" sz="2200" dirty="0" smtClean="0"/>
              <a:t>1: 8  Zweitklassige Dinge für Gott?</a:t>
            </a:r>
          </a:p>
          <a:p>
            <a:pPr lvl="1" eaLnBrk="1" fontAlgn="auto" hangingPunct="1">
              <a:lnSpc>
                <a:spcPct val="90000"/>
              </a:lnSpc>
              <a:spcAft>
                <a:spcPts val="0"/>
              </a:spcAft>
              <a:buFont typeface="Arial" pitchFamily="34" charset="0"/>
              <a:buChar char="•"/>
              <a:defRPr/>
            </a:pPr>
            <a:r>
              <a:rPr lang="de-DE" altLang="de-DE" sz="2200" dirty="0" smtClean="0"/>
              <a:t>1:10 Lieber kein Gottesdienst, als so einen</a:t>
            </a:r>
          </a:p>
          <a:p>
            <a:pPr eaLnBrk="1" fontAlgn="auto" hangingPunct="1">
              <a:lnSpc>
                <a:spcPct val="90000"/>
              </a:lnSpc>
              <a:spcAft>
                <a:spcPts val="0"/>
              </a:spcAft>
              <a:buClr>
                <a:schemeClr val="accent5"/>
              </a:buClr>
              <a:buFont typeface="Arial" pitchFamily="34" charset="0"/>
              <a:buNone/>
              <a:defRPr/>
            </a:pPr>
            <a:r>
              <a:rPr lang="de-DE" altLang="de-DE" sz="2600" dirty="0" smtClean="0"/>
              <a:t>Kapitel 2</a:t>
            </a:r>
          </a:p>
          <a:p>
            <a:pPr lvl="1" eaLnBrk="1" fontAlgn="auto" hangingPunct="1">
              <a:lnSpc>
                <a:spcPct val="90000"/>
              </a:lnSpc>
              <a:spcAft>
                <a:spcPts val="0"/>
              </a:spcAft>
              <a:buFont typeface="Arial" pitchFamily="34" charset="0"/>
              <a:buChar char="•"/>
              <a:defRPr/>
            </a:pPr>
            <a:r>
              <a:rPr lang="de-DE" altLang="de-DE" sz="2200" dirty="0" smtClean="0"/>
              <a:t>2: 7 Aufgabe der geistlichen Leitung – Vorbild sind wir alle!</a:t>
            </a:r>
          </a:p>
          <a:p>
            <a:pPr lvl="1" eaLnBrk="1" fontAlgn="auto" hangingPunct="1">
              <a:lnSpc>
                <a:spcPct val="90000"/>
              </a:lnSpc>
              <a:spcAft>
                <a:spcPts val="0"/>
              </a:spcAft>
              <a:buFont typeface="Arial" pitchFamily="34" charset="0"/>
              <a:buChar char="•"/>
              <a:defRPr/>
            </a:pPr>
            <a:r>
              <a:rPr lang="de-DE" altLang="de-DE" sz="2200" dirty="0" smtClean="0"/>
              <a:t>2: 8 Wo sind Leute wegen mir  in die falsche Spur gekommen?</a:t>
            </a:r>
          </a:p>
          <a:p>
            <a:pPr eaLnBrk="1" fontAlgn="auto" hangingPunct="1">
              <a:lnSpc>
                <a:spcPct val="90000"/>
              </a:lnSpc>
              <a:spcAft>
                <a:spcPts val="0"/>
              </a:spcAft>
              <a:buClr>
                <a:schemeClr val="accent5"/>
              </a:buClr>
              <a:buFont typeface="Arial" pitchFamily="34" charset="0"/>
              <a:buNone/>
              <a:defRPr/>
            </a:pPr>
            <a:r>
              <a:rPr lang="de-DE" altLang="de-DE" sz="2600" dirty="0" smtClean="0"/>
              <a:t>Kapitel 3</a:t>
            </a:r>
          </a:p>
          <a:p>
            <a:pPr lvl="1" eaLnBrk="1" fontAlgn="auto" hangingPunct="1">
              <a:lnSpc>
                <a:spcPct val="90000"/>
              </a:lnSpc>
              <a:spcAft>
                <a:spcPts val="0"/>
              </a:spcAft>
              <a:buFont typeface="Arial" pitchFamily="34" charset="0"/>
              <a:buChar char="•"/>
              <a:defRPr/>
            </a:pPr>
            <a:r>
              <a:rPr lang="de-DE" altLang="de-DE" sz="2200" dirty="0" smtClean="0"/>
              <a:t>3:1 Dennoch handelt Gott : Gnade ist unabhängig von Leistung</a:t>
            </a:r>
          </a:p>
          <a:p>
            <a:pPr lvl="1" eaLnBrk="1" fontAlgn="auto" hangingPunct="1">
              <a:lnSpc>
                <a:spcPct val="90000"/>
              </a:lnSpc>
              <a:spcAft>
                <a:spcPts val="0"/>
              </a:spcAft>
              <a:buFont typeface="Arial" pitchFamily="34" charset="0"/>
              <a:buChar char="•"/>
              <a:defRPr/>
            </a:pPr>
            <a:r>
              <a:rPr lang="de-DE" altLang="de-DE" sz="2200" dirty="0" smtClean="0"/>
              <a:t>3:7 „Das geht schon lange so“   - nix gelernt und verändert</a:t>
            </a:r>
          </a:p>
        </p:txBody>
      </p:sp>
      <p:pic>
        <p:nvPicPr>
          <p:cNvPr id="35844" name="Picture 5" descr="C:\Temporäre Internetdateien\Content.IE5\LKNRXBCP\MC9002391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1484313"/>
            <a:ext cx="1874838"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1042988" y="3716338"/>
            <a:ext cx="6769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6867" name="Picture 2" descr="C:\Temporäre Internetdateien\Content.IE5\AM1I8PN9\MC9003616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7963" y="1674813"/>
            <a:ext cx="2046287"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arallelogramm 6"/>
          <p:cNvSpPr/>
          <p:nvPr/>
        </p:nvSpPr>
        <p:spPr>
          <a:xfrm>
            <a:off x="6105525" y="3789363"/>
            <a:ext cx="411163" cy="431800"/>
          </a:xfrm>
          <a:prstGeom prst="parallelogram">
            <a:avLst/>
          </a:prstGeom>
          <a:solidFill>
            <a:srgbClr val="FFC000"/>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Ellipse 7"/>
          <p:cNvSpPr/>
          <p:nvPr/>
        </p:nvSpPr>
        <p:spPr>
          <a:xfrm>
            <a:off x="2117725" y="4148138"/>
            <a:ext cx="1230313" cy="649287"/>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err="1">
                <a:solidFill>
                  <a:schemeClr val="bg1"/>
                </a:solidFill>
              </a:rPr>
              <a:t>Joh</a:t>
            </a:r>
            <a:r>
              <a:rPr lang="de-DE" sz="1400" dirty="0">
                <a:solidFill>
                  <a:schemeClr val="bg1"/>
                </a:solidFill>
              </a:rPr>
              <a:t> 15: 5</a:t>
            </a:r>
          </a:p>
        </p:txBody>
      </p:sp>
      <p:sp>
        <p:nvSpPr>
          <p:cNvPr id="36870" name="Textfeld 8"/>
          <p:cNvSpPr txBox="1">
            <a:spLocks noChangeArrowheads="1"/>
          </p:cNvSpPr>
          <p:nvPr/>
        </p:nvSpPr>
        <p:spPr bwMode="auto">
          <a:xfrm>
            <a:off x="1042988" y="404813"/>
            <a:ext cx="727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r>
              <a:rPr lang="de-DE" altLang="de-DE" sz="1800">
                <a:latin typeface="Tahoma" pitchFamily="34" charset="0"/>
              </a:rPr>
              <a:t>Ein authentisches Christsein hat eine höhere Ausstrahlungskraft als die meisten evangelistischen Programme. </a:t>
            </a:r>
          </a:p>
        </p:txBody>
      </p:sp>
      <p:sp>
        <p:nvSpPr>
          <p:cNvPr id="36871" name="Textfeld 9"/>
          <p:cNvSpPr txBox="1">
            <a:spLocks noChangeArrowheads="1"/>
          </p:cNvSpPr>
          <p:nvPr/>
        </p:nvSpPr>
        <p:spPr bwMode="auto">
          <a:xfrm>
            <a:off x="323850" y="2565400"/>
            <a:ext cx="1800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r>
              <a:rPr lang="de-DE" altLang="de-DE" sz="1800">
                <a:latin typeface="Tahoma" pitchFamily="34" charset="0"/>
              </a:rPr>
              <a:t>Der </a:t>
            </a:r>
            <a:r>
              <a:rPr lang="de-DE" altLang="de-DE" sz="1800" u="sng">
                <a:latin typeface="Tahoma" pitchFamily="34" charset="0"/>
              </a:rPr>
              <a:t>sichtbare</a:t>
            </a:r>
            <a:r>
              <a:rPr lang="de-DE" altLang="de-DE" sz="1800">
                <a:latin typeface="Tahoma" pitchFamily="34" charset="0"/>
              </a:rPr>
              <a:t>  Teil unseres Lebens</a:t>
            </a:r>
          </a:p>
        </p:txBody>
      </p:sp>
      <p:sp>
        <p:nvSpPr>
          <p:cNvPr id="36872" name="Rechteck 10"/>
          <p:cNvSpPr>
            <a:spLocks noChangeArrowheads="1"/>
          </p:cNvSpPr>
          <p:nvPr/>
        </p:nvSpPr>
        <p:spPr bwMode="auto">
          <a:xfrm>
            <a:off x="323850" y="3824288"/>
            <a:ext cx="1857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r>
              <a:rPr lang="de-DE" altLang="de-DE" sz="1800">
                <a:latin typeface="Tahoma" pitchFamily="34" charset="0"/>
              </a:rPr>
              <a:t>Der  </a:t>
            </a:r>
            <a:r>
              <a:rPr lang="de-DE" altLang="de-DE" sz="1800" b="1" u="sng">
                <a:latin typeface="Tahoma" pitchFamily="34" charset="0"/>
              </a:rPr>
              <a:t>un</a:t>
            </a:r>
            <a:r>
              <a:rPr lang="de-DE" altLang="de-DE" sz="1800" u="sng">
                <a:latin typeface="Tahoma" pitchFamily="34" charset="0"/>
              </a:rPr>
              <a:t>sichtbare</a:t>
            </a:r>
            <a:r>
              <a:rPr lang="de-DE" altLang="de-DE" sz="1800">
                <a:latin typeface="Tahoma" pitchFamily="34" charset="0"/>
              </a:rPr>
              <a:t>  Teil unseres Lebens</a:t>
            </a:r>
          </a:p>
        </p:txBody>
      </p:sp>
      <p:sp>
        <p:nvSpPr>
          <p:cNvPr id="24" name="Ellipse 23"/>
          <p:cNvSpPr/>
          <p:nvPr/>
        </p:nvSpPr>
        <p:spPr>
          <a:xfrm>
            <a:off x="3197225" y="4797425"/>
            <a:ext cx="1230313" cy="650875"/>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err="1">
                <a:solidFill>
                  <a:schemeClr val="bg1"/>
                </a:solidFill>
              </a:rPr>
              <a:t>Mt</a:t>
            </a:r>
            <a:r>
              <a:rPr lang="de-DE" sz="1400" dirty="0">
                <a:solidFill>
                  <a:schemeClr val="bg1"/>
                </a:solidFill>
              </a:rPr>
              <a:t> 4:19</a:t>
            </a:r>
          </a:p>
        </p:txBody>
      </p:sp>
      <p:sp>
        <p:nvSpPr>
          <p:cNvPr id="25" name="Ellipse 24"/>
          <p:cNvSpPr/>
          <p:nvPr/>
        </p:nvSpPr>
        <p:spPr>
          <a:xfrm>
            <a:off x="3635375" y="3960813"/>
            <a:ext cx="1230313" cy="650875"/>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2 Kor 13: 5</a:t>
            </a:r>
          </a:p>
        </p:txBody>
      </p:sp>
      <p:sp>
        <p:nvSpPr>
          <p:cNvPr id="26" name="Ellipse 25"/>
          <p:cNvSpPr/>
          <p:nvPr/>
        </p:nvSpPr>
        <p:spPr>
          <a:xfrm>
            <a:off x="4402138" y="5281613"/>
            <a:ext cx="1230312" cy="649287"/>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chemeClr val="bg1"/>
                </a:solidFill>
              </a:rPr>
              <a:t>Jos 1: 8f</a:t>
            </a:r>
          </a:p>
        </p:txBody>
      </p:sp>
      <p:sp>
        <p:nvSpPr>
          <p:cNvPr id="27" name="Ellipse 26"/>
          <p:cNvSpPr/>
          <p:nvPr/>
        </p:nvSpPr>
        <p:spPr>
          <a:xfrm>
            <a:off x="5018088" y="4422775"/>
            <a:ext cx="1230312" cy="650875"/>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dirty="0">
                <a:solidFill>
                  <a:schemeClr val="bg1"/>
                </a:solidFill>
              </a:rPr>
              <a:t>1 </a:t>
            </a:r>
            <a:r>
              <a:rPr lang="de-DE" sz="1200" dirty="0" err="1">
                <a:solidFill>
                  <a:schemeClr val="bg1"/>
                </a:solidFill>
              </a:rPr>
              <a:t>Joh</a:t>
            </a:r>
            <a:r>
              <a:rPr lang="de-DE" sz="1200" dirty="0">
                <a:solidFill>
                  <a:schemeClr val="bg1"/>
                </a:solidFill>
              </a:rPr>
              <a:t> 1: 7</a:t>
            </a:r>
          </a:p>
        </p:txBody>
      </p:sp>
      <p:sp>
        <p:nvSpPr>
          <p:cNvPr id="36877" name="Textfeld 12"/>
          <p:cNvSpPr txBox="1">
            <a:spLocks noChangeArrowheads="1"/>
          </p:cNvSpPr>
          <p:nvPr/>
        </p:nvSpPr>
        <p:spPr bwMode="auto">
          <a:xfrm>
            <a:off x="7164388" y="4051300"/>
            <a:ext cx="15113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r>
              <a:rPr lang="de-DE" altLang="de-DE" sz="1400">
                <a:latin typeface="Tahoma" pitchFamily="34" charset="0"/>
              </a:rPr>
              <a:t>Was muss in meinem Leben entwickelt werden, damit mein Christsein authentisch rüberkommt und meinem Leben wirklichen Halt gibt?</a:t>
            </a:r>
          </a:p>
        </p:txBody>
      </p:sp>
      <p:sp>
        <p:nvSpPr>
          <p:cNvPr id="2" name="Pfeil nach rechts 1"/>
          <p:cNvSpPr/>
          <p:nvPr/>
        </p:nvSpPr>
        <p:spPr>
          <a:xfrm rot="12284535">
            <a:off x="6635750" y="4057650"/>
            <a:ext cx="395288" cy="2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4" name="Gerade Verbindung 3"/>
          <p:cNvCxnSpPr>
            <a:stCxn id="8" idx="0"/>
          </p:cNvCxnSpPr>
          <p:nvPr/>
        </p:nvCxnSpPr>
        <p:spPr>
          <a:xfrm flipV="1">
            <a:off x="2732088" y="3027363"/>
            <a:ext cx="0" cy="1120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a:stCxn id="25" idx="0"/>
          </p:cNvCxnSpPr>
          <p:nvPr/>
        </p:nvCxnSpPr>
        <p:spPr>
          <a:xfrm flipV="1">
            <a:off x="4251325" y="2349500"/>
            <a:ext cx="0" cy="1611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V="1">
            <a:off x="3563938" y="3284538"/>
            <a:ext cx="0" cy="1512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5508625" y="3027363"/>
            <a:ext cx="0" cy="1395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4932363" y="2708275"/>
            <a:ext cx="0" cy="25733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de-DE"/>
              <a:t>Bekannte Namen ?</a:t>
            </a:r>
          </a:p>
        </p:txBody>
      </p:sp>
      <p:sp>
        <p:nvSpPr>
          <p:cNvPr id="22531" name="Rectangle 3"/>
          <p:cNvSpPr>
            <a:spLocks noGrp="1" noChangeArrowheads="1"/>
          </p:cNvSpPr>
          <p:nvPr>
            <p:ph type="body" idx="4294967295"/>
          </p:nvPr>
        </p:nvSpPr>
        <p:spPr>
          <a:xfrm>
            <a:off x="0" y="1600200"/>
            <a:ext cx="8229600" cy="4495800"/>
          </a:xfrm>
        </p:spPr>
        <p:txBody>
          <a:bodyPr/>
          <a:lstStyle/>
          <a:p>
            <a:pPr eaLnBrk="1" hangingPunct="1">
              <a:defRPr/>
            </a:pPr>
            <a:r>
              <a:rPr lang="de-DE" altLang="de-DE" sz="2800" dirty="0" smtClean="0"/>
              <a:t>1945</a:t>
            </a:r>
          </a:p>
          <a:p>
            <a:pPr lvl="1" eaLnBrk="1" hangingPunct="1">
              <a:defRPr/>
            </a:pPr>
            <a:r>
              <a:rPr lang="de-DE" altLang="de-DE" sz="2800" dirty="0" smtClean="0"/>
              <a:t>Chuck Tempelton</a:t>
            </a:r>
          </a:p>
          <a:p>
            <a:pPr lvl="1" eaLnBrk="1" hangingPunct="1">
              <a:defRPr/>
            </a:pPr>
            <a:r>
              <a:rPr lang="de-DE" altLang="de-DE" sz="2800" dirty="0" err="1" smtClean="0"/>
              <a:t>Bron</a:t>
            </a:r>
            <a:r>
              <a:rPr lang="de-DE" altLang="de-DE" sz="2800" dirty="0" smtClean="0"/>
              <a:t> Clifford</a:t>
            </a:r>
          </a:p>
          <a:p>
            <a:pPr lvl="1" eaLnBrk="1" hangingPunct="1">
              <a:defRPr/>
            </a:pPr>
            <a:r>
              <a:rPr lang="de-DE" altLang="de-DE" sz="2800" dirty="0" smtClean="0"/>
              <a:t>B.G.</a:t>
            </a:r>
          </a:p>
          <a:p>
            <a:pPr lvl="1" eaLnBrk="1" hangingPunct="1">
              <a:defRPr/>
            </a:pPr>
            <a:endParaRPr lang="de-DE" altLang="de-DE" sz="2800" dirty="0" smtClean="0"/>
          </a:p>
          <a:p>
            <a:pPr eaLnBrk="1" hangingPunct="1">
              <a:defRPr/>
            </a:pPr>
            <a:r>
              <a:rPr lang="de-DE" altLang="de-DE" sz="2800" dirty="0" smtClean="0"/>
              <a:t>Vorstellung einer Studie von   Howard Hendricks </a:t>
            </a:r>
          </a:p>
        </p:txBody>
      </p:sp>
      <p:pic>
        <p:nvPicPr>
          <p:cNvPr id="37892" name="Picture 4" descr="003169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557338"/>
            <a:ext cx="3657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914400" y="188913"/>
            <a:ext cx="8229600" cy="1143000"/>
          </a:xfrm>
        </p:spPr>
        <p:txBody>
          <a:bodyPr/>
          <a:lstStyle/>
          <a:p>
            <a:pPr eaLnBrk="1" fontAlgn="auto" hangingPunct="1">
              <a:spcAft>
                <a:spcPts val="0"/>
              </a:spcAft>
              <a:defRPr/>
            </a:pPr>
            <a:r>
              <a:rPr lang="de-DE" dirty="0"/>
              <a:t>Studie von Howard Hendricks</a:t>
            </a:r>
          </a:p>
        </p:txBody>
      </p:sp>
      <p:sp>
        <p:nvSpPr>
          <p:cNvPr id="23555" name="Rectangle 3"/>
          <p:cNvSpPr>
            <a:spLocks noGrp="1" noChangeArrowheads="1"/>
          </p:cNvSpPr>
          <p:nvPr>
            <p:ph type="body" idx="4294967295"/>
          </p:nvPr>
        </p:nvSpPr>
        <p:spPr>
          <a:xfrm>
            <a:off x="914400" y="1454150"/>
            <a:ext cx="8229600" cy="4495800"/>
          </a:xfrm>
        </p:spPr>
        <p:txBody>
          <a:bodyPr/>
          <a:lstStyle/>
          <a:p>
            <a:pPr eaLnBrk="1" hangingPunct="1">
              <a:lnSpc>
                <a:spcPct val="90000"/>
              </a:lnSpc>
              <a:defRPr/>
            </a:pPr>
            <a:r>
              <a:rPr lang="de-DE" altLang="de-DE" sz="2800" dirty="0" smtClean="0"/>
              <a:t>Interview mit 246 Personen, die im vollzeitlichen Dienst standen und innerhalb von 2 Jahren einer moralischen Verfehlung erlagen</a:t>
            </a:r>
            <a:r>
              <a:rPr lang="de-DE" altLang="de-DE" dirty="0" smtClean="0"/>
              <a:t>.</a:t>
            </a:r>
          </a:p>
          <a:p>
            <a:pPr eaLnBrk="1" hangingPunct="1">
              <a:lnSpc>
                <a:spcPct val="90000"/>
              </a:lnSpc>
              <a:defRPr/>
            </a:pPr>
            <a:endParaRPr lang="de-DE" altLang="de-DE" dirty="0" smtClean="0"/>
          </a:p>
          <a:p>
            <a:pPr lvl="1" eaLnBrk="1" hangingPunct="1">
              <a:lnSpc>
                <a:spcPct val="90000"/>
              </a:lnSpc>
              <a:defRPr/>
            </a:pPr>
            <a:r>
              <a:rPr lang="de-DE" altLang="de-DE" sz="2800" b="1" i="1" dirty="0" smtClean="0"/>
              <a:t>Keine regelmäßige Stille</a:t>
            </a:r>
          </a:p>
          <a:p>
            <a:pPr lvl="1" eaLnBrk="1" hangingPunct="1">
              <a:lnSpc>
                <a:spcPct val="90000"/>
              </a:lnSpc>
              <a:defRPr/>
            </a:pPr>
            <a:r>
              <a:rPr lang="de-DE" altLang="de-DE" sz="2800" b="1" i="1" dirty="0" smtClean="0"/>
              <a:t>Keine Rechenschaftsperson</a:t>
            </a:r>
          </a:p>
          <a:p>
            <a:pPr lvl="1" eaLnBrk="1" hangingPunct="1">
              <a:lnSpc>
                <a:spcPct val="90000"/>
              </a:lnSpc>
              <a:defRPr/>
            </a:pPr>
            <a:r>
              <a:rPr lang="de-DE" altLang="de-DE" sz="2800" b="1" i="1" dirty="0" smtClean="0"/>
              <a:t>Zuviel Zeit mit dem anderen Geschlecht</a:t>
            </a:r>
          </a:p>
          <a:p>
            <a:pPr lvl="1" eaLnBrk="1" hangingPunct="1">
              <a:lnSpc>
                <a:spcPct val="90000"/>
              </a:lnSpc>
              <a:defRPr/>
            </a:pPr>
            <a:r>
              <a:rPr lang="de-DE" altLang="de-DE" sz="2800" b="1" i="1" dirty="0" smtClean="0"/>
              <a:t>Unrealistische Selbsteinschätzung</a:t>
            </a:r>
          </a:p>
        </p:txBody>
      </p:sp>
      <p:sp>
        <p:nvSpPr>
          <p:cNvPr id="38916" name="Text Box 4"/>
          <p:cNvSpPr txBox="1">
            <a:spLocks noChangeArrowheads="1"/>
          </p:cNvSpPr>
          <p:nvPr/>
        </p:nvSpPr>
        <p:spPr bwMode="auto">
          <a:xfrm>
            <a:off x="539750" y="6165850"/>
            <a:ext cx="828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50000"/>
              </a:spcBef>
              <a:spcAft>
                <a:spcPct val="0"/>
              </a:spcAft>
              <a:buClrTx/>
              <a:buFontTx/>
              <a:buNone/>
            </a:pPr>
            <a:r>
              <a:rPr lang="de-DE" altLang="de-DE" sz="1800">
                <a:latin typeface="Arial" charset="0"/>
              </a:rPr>
              <a:t>Quelle: Steve Farrar. </a:t>
            </a:r>
            <a:r>
              <a:rPr lang="de-DE" altLang="de-DE" sz="1800" i="1">
                <a:latin typeface="Arial" charset="0"/>
              </a:rPr>
              <a:t>Finishing strong</a:t>
            </a:r>
            <a:r>
              <a:rPr lang="de-DE" altLang="de-DE" sz="1800">
                <a:latin typeface="Arial" charset="0"/>
              </a:rPr>
              <a:t>. Multnomah books. S. 39-41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42875" y="260350"/>
            <a:ext cx="889317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pPr>
            <a:r>
              <a:rPr lang="de-DE" altLang="de-DE" sz="2400" b="1">
                <a:latin typeface="Tahoma" pitchFamily="34" charset="0"/>
              </a:rPr>
              <a:t>Mein persönliches Risiko?</a:t>
            </a:r>
          </a:p>
          <a:p>
            <a:pPr algn="ctr" eaLnBrk="1" hangingPunct="1">
              <a:spcBef>
                <a:spcPct val="0"/>
              </a:spcBef>
              <a:spcAft>
                <a:spcPct val="0"/>
              </a:spcAft>
              <a:buClrTx/>
              <a:buFontTx/>
              <a:buNone/>
            </a:pPr>
            <a:endParaRPr lang="de-DE" altLang="de-DE" sz="2400">
              <a:latin typeface="Tahoma" pitchFamily="34" charset="0"/>
            </a:endParaRPr>
          </a:p>
          <a:p>
            <a:pPr algn="ctr" eaLnBrk="1" hangingPunct="1">
              <a:spcBef>
                <a:spcPct val="0"/>
              </a:spcBef>
              <a:spcAft>
                <a:spcPct val="0"/>
              </a:spcAft>
              <a:buClrTx/>
              <a:buFontTx/>
              <a:buAutoNum type="arabicPeriod"/>
            </a:pPr>
            <a:r>
              <a:rPr lang="de-DE" altLang="de-DE" sz="1800">
                <a:latin typeface="Tahoma" pitchFamily="34" charset="0"/>
              </a:rPr>
              <a:t>Ich habe mindestens „dreimal“ in der Woche eine persönliche Stille Zeit mit Gott allein (Bibellesen und Gebet)- keine Vorbereitungszeit. </a:t>
            </a:r>
            <a:r>
              <a:rPr lang="de-DE" altLang="de-DE" sz="1800" b="1" u="sng">
                <a:latin typeface="Tahoma" pitchFamily="34" charset="0"/>
              </a:rPr>
              <a:t>JA / NEIN</a:t>
            </a:r>
          </a:p>
          <a:p>
            <a:pPr algn="ctr" eaLnBrk="1" hangingPunct="1">
              <a:spcBef>
                <a:spcPct val="0"/>
              </a:spcBef>
              <a:spcAft>
                <a:spcPct val="0"/>
              </a:spcAft>
              <a:buClrTx/>
              <a:buFontTx/>
              <a:buAutoNum type="arabicPeriod"/>
            </a:pPr>
            <a:endParaRPr lang="de-DE" altLang="de-DE" sz="1800">
              <a:latin typeface="Tahoma" pitchFamily="34" charset="0"/>
            </a:endParaRPr>
          </a:p>
          <a:p>
            <a:pPr algn="ctr" eaLnBrk="1" hangingPunct="1">
              <a:spcBef>
                <a:spcPct val="0"/>
              </a:spcBef>
              <a:spcAft>
                <a:spcPct val="0"/>
              </a:spcAft>
              <a:buClrTx/>
              <a:buFontTx/>
              <a:buNone/>
            </a:pPr>
            <a:r>
              <a:rPr lang="de-DE" altLang="de-DE" sz="1800">
                <a:latin typeface="Tahoma" pitchFamily="34" charset="0"/>
              </a:rPr>
              <a:t>2. Es gibt mindestens ein oder zwei gleichgeschlechtliche Personen, die mir echte Freunde sind. Diese Freundschaft basiert auf Vertrauen, Verschwiegenheit und einer Zeit des regelmäßigen Austausches. Mit anderen Worten, ich habe einen Freund, der mir echt die Wahrheit sagt, wenn etwas schief läuft und mich korrigiert.</a:t>
            </a:r>
            <a:r>
              <a:rPr lang="de-DE" altLang="de-DE" sz="1800" b="1">
                <a:latin typeface="Tahoma" pitchFamily="34" charset="0"/>
              </a:rPr>
              <a:t> </a:t>
            </a:r>
            <a:r>
              <a:rPr lang="de-DE" altLang="de-DE" sz="1800" b="1" u="sng">
                <a:latin typeface="Tahoma" pitchFamily="34" charset="0"/>
              </a:rPr>
              <a:t>JA / NEIN</a:t>
            </a:r>
          </a:p>
          <a:p>
            <a:pPr algn="ctr" eaLnBrk="1" hangingPunct="1">
              <a:spcBef>
                <a:spcPct val="0"/>
              </a:spcBef>
              <a:spcAft>
                <a:spcPct val="0"/>
              </a:spcAft>
              <a:buClrTx/>
              <a:buFontTx/>
              <a:buNone/>
            </a:pPr>
            <a:endParaRPr lang="de-DE" altLang="de-DE" sz="1800">
              <a:latin typeface="Tahoma" pitchFamily="34" charset="0"/>
            </a:endParaRPr>
          </a:p>
          <a:p>
            <a:pPr algn="ctr" eaLnBrk="1" hangingPunct="1">
              <a:spcBef>
                <a:spcPct val="0"/>
              </a:spcBef>
              <a:spcAft>
                <a:spcPct val="0"/>
              </a:spcAft>
              <a:buClrTx/>
              <a:buFontTx/>
              <a:buNone/>
            </a:pPr>
            <a:r>
              <a:rPr lang="de-DE" altLang="de-DE" sz="1800">
                <a:latin typeface="Tahoma" pitchFamily="34" charset="0"/>
              </a:rPr>
              <a:t>3. Ich verbringe momentan (arbeitsbedingt oder wegen anderer Umstände) mehr Zeit mit einer attraktiven Person des anderen Geschlechts als mit meinem Partner.     </a:t>
            </a:r>
            <a:r>
              <a:rPr lang="de-DE" altLang="de-DE" sz="1800" b="1" u="sng">
                <a:latin typeface="Tahoma" pitchFamily="34" charset="0"/>
              </a:rPr>
              <a:t>JA / NEIN</a:t>
            </a:r>
          </a:p>
          <a:p>
            <a:pPr algn="ctr" eaLnBrk="1" hangingPunct="1">
              <a:spcBef>
                <a:spcPct val="0"/>
              </a:spcBef>
              <a:spcAft>
                <a:spcPct val="0"/>
              </a:spcAft>
              <a:buClrTx/>
              <a:buFontTx/>
              <a:buNone/>
            </a:pPr>
            <a:endParaRPr lang="de-DE" altLang="de-DE" sz="1800">
              <a:latin typeface="Tahoma" pitchFamily="34" charset="0"/>
            </a:endParaRPr>
          </a:p>
          <a:p>
            <a:pPr algn="ctr" eaLnBrk="1" hangingPunct="1">
              <a:spcBef>
                <a:spcPct val="0"/>
              </a:spcBef>
              <a:spcAft>
                <a:spcPct val="0"/>
              </a:spcAft>
              <a:buClrTx/>
              <a:buFontTx/>
              <a:buNone/>
            </a:pPr>
            <a:r>
              <a:rPr lang="de-DE" altLang="de-DE" sz="1800">
                <a:latin typeface="Tahoma" pitchFamily="34" charset="0"/>
              </a:rPr>
              <a:t>4. Ich bin mir absolut sicher, dass ich nicht fallen werde, wenn es so um diese ernsten Dinge im Leben geht (Fremdgehen, Partner verlassen;                        Geld veruntreuen …). </a:t>
            </a:r>
            <a:r>
              <a:rPr lang="de-DE" altLang="de-DE" sz="1800" b="1" u="sng">
                <a:latin typeface="Tahoma" pitchFamily="34" charset="0"/>
              </a:rPr>
              <a:t>JA / NEIN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457200" y="198438"/>
            <a:ext cx="8229600" cy="1143000"/>
          </a:xfrm>
        </p:spPr>
        <p:txBody>
          <a:bodyPr/>
          <a:lstStyle/>
          <a:p>
            <a:pPr eaLnBrk="1" fontAlgn="auto" hangingPunct="1">
              <a:spcAft>
                <a:spcPts val="0"/>
              </a:spcAft>
              <a:defRPr/>
            </a:pPr>
            <a:r>
              <a:rPr lang="de-DE" dirty="0" smtClean="0"/>
              <a:t>Fragen aus „Befreit leben“  (3 L)</a:t>
            </a:r>
          </a:p>
        </p:txBody>
      </p:sp>
      <p:sp>
        <p:nvSpPr>
          <p:cNvPr id="25603" name="Rectangle 3"/>
          <p:cNvSpPr>
            <a:spLocks noGrp="1"/>
          </p:cNvSpPr>
          <p:nvPr>
            <p:ph idx="4294967295"/>
          </p:nvPr>
        </p:nvSpPr>
        <p:spPr>
          <a:xfrm>
            <a:off x="457200" y="1600200"/>
            <a:ext cx="8229600" cy="4525963"/>
          </a:xfrm>
        </p:spPr>
        <p:txBody>
          <a:bodyPr/>
          <a:lstStyle/>
          <a:p>
            <a:pPr eaLnBrk="1" hangingPunct="1">
              <a:defRPr/>
            </a:pPr>
            <a:r>
              <a:rPr lang="de-DE" altLang="de-DE" smtClean="0"/>
              <a:t>Charles Swindoll und sein Leitungsteam stellen sich wöchentlich folgende 7 Fragen:</a:t>
            </a:r>
          </a:p>
          <a:p>
            <a:pPr lvl="1" eaLnBrk="1" hangingPunct="1">
              <a:defRPr/>
            </a:pPr>
            <a:r>
              <a:rPr lang="de-DE" altLang="de-DE" sz="2000" smtClean="0"/>
              <a:t>Hast du genügend Zeit mit Bibel und Gebet verbracht?</a:t>
            </a:r>
          </a:p>
          <a:p>
            <a:pPr lvl="1" eaLnBrk="1" hangingPunct="1">
              <a:defRPr/>
            </a:pPr>
            <a:r>
              <a:rPr lang="de-DE" altLang="de-DE" sz="2000" smtClean="0"/>
              <a:t>Hast du deiner Familie genügend Zeit gewidmet?</a:t>
            </a:r>
          </a:p>
          <a:p>
            <a:pPr lvl="1" eaLnBrk="1" hangingPunct="1">
              <a:defRPr/>
            </a:pPr>
            <a:r>
              <a:rPr lang="de-DE" altLang="de-DE" sz="2000" smtClean="0"/>
              <a:t>Bist du deiner Berufung treu gewesen?</a:t>
            </a:r>
          </a:p>
          <a:p>
            <a:pPr lvl="1" eaLnBrk="1" hangingPunct="1">
              <a:defRPr/>
            </a:pPr>
            <a:r>
              <a:rPr lang="de-DE" altLang="de-DE" sz="2000" smtClean="0"/>
              <a:t>Bist du in der vergangenen Woche in einer Art mit einer Person des anderen Geschlechts zusammen gewesen, so dass es Anstoß erregen könnte?</a:t>
            </a:r>
          </a:p>
          <a:p>
            <a:pPr lvl="1" eaLnBrk="1" hangingPunct="1">
              <a:defRPr/>
            </a:pPr>
            <a:r>
              <a:rPr lang="de-DE" altLang="de-DE" sz="2000" smtClean="0"/>
              <a:t>Hast du es im Umgang mit Geld an Ehrlichkeit mangeln lassen?</a:t>
            </a:r>
          </a:p>
          <a:p>
            <a:pPr lvl="1" eaLnBrk="1" hangingPunct="1">
              <a:defRPr/>
            </a:pPr>
            <a:r>
              <a:rPr lang="de-DE" altLang="de-DE" sz="2000" smtClean="0"/>
              <a:t>Hast du Dinge angeschaut(Dich damit beschäftigt), die schlecht für dich sind?</a:t>
            </a:r>
          </a:p>
          <a:p>
            <a:pPr lvl="1" eaLnBrk="1" hangingPunct="1">
              <a:defRPr/>
            </a:pPr>
            <a:r>
              <a:rPr lang="de-DE" altLang="de-DE" sz="2000" smtClean="0"/>
              <a:t>Hast du gerade gelogen?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15913"/>
            <a:ext cx="8229600" cy="1143001"/>
          </a:xfrm>
        </p:spPr>
        <p:txBody>
          <a:bodyPr/>
          <a:lstStyle/>
          <a:p>
            <a:pPr eaLnBrk="1" hangingPunct="1">
              <a:defRPr/>
            </a:pPr>
            <a:r>
              <a:rPr lang="de-DE" altLang="de-DE" sz="3800" dirty="0" smtClean="0"/>
              <a:t>Die verschiedenen Gerichte</a:t>
            </a:r>
          </a:p>
        </p:txBody>
      </p:sp>
      <p:graphicFrame>
        <p:nvGraphicFramePr>
          <p:cNvPr id="183299" name="Group 3"/>
          <p:cNvGraphicFramePr>
            <a:graphicFrameLocks noGrp="1"/>
          </p:cNvGraphicFramePr>
          <p:nvPr>
            <p:ph idx="4294967295"/>
          </p:nvPr>
        </p:nvGraphicFramePr>
        <p:xfrm>
          <a:off x="250825" y="908050"/>
          <a:ext cx="8713788" cy="5475287"/>
        </p:xfrm>
        <a:graphic>
          <a:graphicData uri="http://schemas.openxmlformats.org/drawingml/2006/table">
            <a:tbl>
              <a:tblPr/>
              <a:tblGrid>
                <a:gridCol w="1452563"/>
                <a:gridCol w="1452562"/>
                <a:gridCol w="1452563"/>
                <a:gridCol w="1450975"/>
                <a:gridCol w="1452562"/>
                <a:gridCol w="1452563"/>
              </a:tblGrid>
              <a:tr h="6476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2000" b="0" i="0" u="none" strike="noStrike" cap="none" normalizeH="0" baseline="0" dirty="0" smtClean="0">
                          <a:ln>
                            <a:noFill/>
                          </a:ln>
                          <a:solidFill>
                            <a:schemeClr val="tx1"/>
                          </a:solidFill>
                          <a:effectLst/>
                          <a:latin typeface="Arial" charset="0"/>
                        </a:rPr>
                        <a:t>Gericht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2000" b="0" i="0" u="none" strike="noStrike" cap="none" normalizeH="0" baseline="0" smtClean="0">
                          <a:ln>
                            <a:noFill/>
                          </a:ln>
                          <a:solidFill>
                            <a:schemeClr val="tx1"/>
                          </a:solidFill>
                          <a:effectLst/>
                          <a:latin typeface="Arial" charset="0"/>
                        </a:rPr>
                        <a:t>Zeit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2000" b="0" i="0" u="none" strike="noStrike" cap="none" normalizeH="0" baseline="0" smtClean="0">
                          <a:ln>
                            <a:noFill/>
                          </a:ln>
                          <a:solidFill>
                            <a:schemeClr val="tx1"/>
                          </a:solidFill>
                          <a:effectLst/>
                          <a:latin typeface="Arial" charset="0"/>
                        </a:rPr>
                        <a:t>Ort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2000" b="0" i="0" u="none" strike="noStrike" cap="none" normalizeH="0" baseline="0" smtClean="0">
                          <a:ln>
                            <a:noFill/>
                          </a:ln>
                          <a:solidFill>
                            <a:schemeClr val="tx1"/>
                          </a:solidFill>
                          <a:effectLst/>
                          <a:latin typeface="Arial" charset="0"/>
                        </a:rPr>
                        <a:t>Person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2000" b="0" i="0" u="none" strike="noStrike" cap="none" normalizeH="0" baseline="0" smtClean="0">
                          <a:ln>
                            <a:noFill/>
                          </a:ln>
                          <a:solidFill>
                            <a:schemeClr val="tx1"/>
                          </a:solidFill>
                          <a:effectLst/>
                          <a:latin typeface="Arial" charset="0"/>
                        </a:rPr>
                        <a:t>Maßstab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2000" b="0" i="0" u="none" strike="noStrike" cap="none" normalizeH="0" baseline="0" smtClean="0">
                          <a:ln>
                            <a:noFill/>
                          </a:ln>
                          <a:solidFill>
                            <a:schemeClr val="tx1"/>
                          </a:solidFill>
                          <a:effectLst/>
                          <a:latin typeface="Arial" charset="0"/>
                        </a:rPr>
                        <a:t>Folgen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0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Werke der Gläubigen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Nach Ent- rückung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Bema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Gläubige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Werke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Lohn</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1Kor 3: 10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6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Märtyrer des AT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Ende der Trübsal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Gläubige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Glaube an Gott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Lohn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Dan 12: 1-3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18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Heilige d. Trübsal</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Ende der Trübsal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Gläubige d. Trübsal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Glaube und Treue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Herrschaft im Mill.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Offb 20: 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6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Lebende Juden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Wiederkunft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Wüste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Überlebend. Trübsal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Glaube an Christus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Reich Hes 20: 34-38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685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Lebende Heiden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Wiederkunft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Tal Joschafat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Heiden d. Trübsal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Glaube, Werke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Reich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Joel 4: 1-2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Mt 25: 31 ff</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6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Unerlöste Menschen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Ende Mill.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Großer weißer Thron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Ungläubige aller Zeiten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Entscheidung</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gegen Gott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Feuersee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Offb 20: 11-15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6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Teufel u. ge-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Fall.Engel</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dirty="0" smtClean="0">
                          <a:ln>
                            <a:noFill/>
                          </a:ln>
                          <a:solidFill>
                            <a:schemeClr val="tx1"/>
                          </a:solidFill>
                          <a:effectLst/>
                          <a:latin typeface="Arial" charset="0"/>
                        </a:rPr>
                        <a:t>Ende Mill.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Teufel und Engel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Zugehörigkeit z. Feind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M t 25: 41</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de-DE" sz="1400" b="0" i="0" u="none" strike="noStrike" cap="none" normalizeH="0" baseline="0" smtClean="0">
                          <a:ln>
                            <a:noFill/>
                          </a:ln>
                          <a:solidFill>
                            <a:schemeClr val="tx1"/>
                          </a:solidFill>
                          <a:effectLst/>
                          <a:latin typeface="Arial" charset="0"/>
                        </a:rPr>
                        <a:t>2 Pt 2: 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t>Das eigene Lebenskonzept</a:t>
            </a:r>
            <a:endParaRPr lang="de-DE" dirty="0"/>
          </a:p>
        </p:txBody>
      </p:sp>
      <p:sp>
        <p:nvSpPr>
          <p:cNvPr id="3" name="Inhaltsplatzhalter 2"/>
          <p:cNvSpPr>
            <a:spLocks noGrp="1"/>
          </p:cNvSpPr>
          <p:nvPr>
            <p:ph sz="quarter" idx="13"/>
          </p:nvPr>
        </p:nvSpPr>
        <p:spPr/>
        <p:txBody>
          <a:bodyPr/>
          <a:lstStyle/>
          <a:p>
            <a:pPr>
              <a:defRPr/>
            </a:pPr>
            <a:r>
              <a:rPr lang="de-DE" sz="2400" dirty="0" smtClean="0"/>
              <a:t>Grundleidenschaft: Ich lebe, damit es mir gut geht!</a:t>
            </a:r>
          </a:p>
          <a:p>
            <a:pPr>
              <a:defRPr/>
            </a:pPr>
            <a:r>
              <a:rPr lang="de-DE" sz="2400" dirty="0" smtClean="0"/>
              <a:t>Grunderfahrung: Ich muss alles richtig machen, damit es klappt</a:t>
            </a:r>
          </a:p>
          <a:p>
            <a:pPr>
              <a:defRPr/>
            </a:pPr>
            <a:r>
              <a:rPr lang="de-DE" sz="2400" dirty="0" smtClean="0"/>
              <a:t>Grundstrategie: Ich finde heraus, was zu tun ist, und tue es!</a:t>
            </a:r>
          </a:p>
          <a:p>
            <a:pPr>
              <a:defRPr/>
            </a:pPr>
            <a:r>
              <a:rPr lang="de-DE" sz="2400" dirty="0" smtClean="0"/>
              <a:t>Grundhoffnung: Ich erwarte, dass ich dafür belohnt werde</a:t>
            </a:r>
          </a:p>
          <a:p>
            <a:pPr>
              <a:defRPr/>
            </a:pPr>
            <a:r>
              <a:rPr lang="de-DE" sz="2400" dirty="0" smtClean="0"/>
              <a:t>Grundhaltung: MEIN WILLE GESCHEHE</a:t>
            </a:r>
            <a:endParaRPr lang="de-DE"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t>Gottes Lebenskonzept</a:t>
            </a:r>
            <a:endParaRPr lang="de-DE" dirty="0"/>
          </a:p>
        </p:txBody>
      </p:sp>
      <p:sp>
        <p:nvSpPr>
          <p:cNvPr id="3" name="Inhaltsplatzhalter 2"/>
          <p:cNvSpPr>
            <a:spLocks noGrp="1"/>
          </p:cNvSpPr>
          <p:nvPr>
            <p:ph sz="quarter" idx="13"/>
          </p:nvPr>
        </p:nvSpPr>
        <p:spPr/>
        <p:txBody>
          <a:bodyPr/>
          <a:lstStyle/>
          <a:p>
            <a:pPr>
              <a:defRPr/>
            </a:pPr>
            <a:r>
              <a:rPr lang="de-DE" sz="2400" dirty="0" smtClean="0"/>
              <a:t>Grundleidenschaft: Du lebst, um Christus kennen zu lernen.</a:t>
            </a:r>
          </a:p>
          <a:p>
            <a:pPr>
              <a:defRPr/>
            </a:pPr>
            <a:r>
              <a:rPr lang="de-DE" sz="2400" dirty="0" smtClean="0"/>
              <a:t>Grunderfahrung: Du gehst zu ihm, um ihn zu verherrlichen</a:t>
            </a:r>
          </a:p>
          <a:p>
            <a:pPr>
              <a:defRPr/>
            </a:pPr>
            <a:r>
              <a:rPr lang="de-DE" sz="2400" dirty="0" smtClean="0"/>
              <a:t>Grundstrategie: Du verlässt dich darauf, dass ER dir gibt, was du brauchst</a:t>
            </a:r>
          </a:p>
          <a:p>
            <a:pPr>
              <a:defRPr/>
            </a:pPr>
            <a:r>
              <a:rPr lang="de-DE" sz="2400" dirty="0" smtClean="0"/>
              <a:t>Grundhoffnung: Du kannst erwarten, Jesus ähnlicher zu werden</a:t>
            </a:r>
          </a:p>
          <a:p>
            <a:pPr>
              <a:defRPr/>
            </a:pPr>
            <a:r>
              <a:rPr lang="de-DE" sz="2400" dirty="0" smtClean="0"/>
              <a:t>Grundhaltung: DEIN WILLE GESCHEHE</a:t>
            </a:r>
            <a:endParaRPr lang="de-DE"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23850" y="0"/>
            <a:ext cx="7680325" cy="1066800"/>
          </a:xfrm>
        </p:spPr>
        <p:txBody>
          <a:bodyPr/>
          <a:lstStyle/>
          <a:p>
            <a:pPr eaLnBrk="1" fontAlgn="auto" hangingPunct="1">
              <a:spcAft>
                <a:spcPts val="0"/>
              </a:spcAft>
              <a:defRPr/>
            </a:pPr>
            <a:r>
              <a:rPr lang="de-DE" altLang="de-DE" smtClean="0">
                <a:cs typeface="Tunga" pitchFamily="34" charset="0"/>
              </a:rPr>
              <a:t>Die 8 Fragen des Volkes</a:t>
            </a:r>
          </a:p>
        </p:txBody>
      </p:sp>
      <p:sp>
        <p:nvSpPr>
          <p:cNvPr id="13315" name="Rectangle 3"/>
          <p:cNvSpPr>
            <a:spLocks noGrp="1" noChangeArrowheads="1"/>
          </p:cNvSpPr>
          <p:nvPr>
            <p:ph sz="quarter" idx="13"/>
          </p:nvPr>
        </p:nvSpPr>
        <p:spPr>
          <a:xfrm>
            <a:off x="323850" y="1557338"/>
            <a:ext cx="7680325" cy="4724400"/>
          </a:xfrm>
        </p:spPr>
        <p:txBody>
          <a:bodyPr/>
          <a:lstStyle/>
          <a:p>
            <a:pPr marL="571500" indent="-571500" eaLnBrk="1" fontAlgn="auto" hangingPunct="1">
              <a:spcAft>
                <a:spcPts val="0"/>
              </a:spcAft>
              <a:buClr>
                <a:schemeClr val="accent5"/>
              </a:buClr>
              <a:buFont typeface="Arial" pitchFamily="34" charset="0"/>
              <a:buNone/>
              <a:defRPr/>
            </a:pPr>
            <a:r>
              <a:rPr lang="de-DE" altLang="de-DE" sz="2600" dirty="0" smtClean="0"/>
              <a:t>Worin hast du uns geliebt? 				1:2</a:t>
            </a:r>
          </a:p>
          <a:p>
            <a:pPr marL="571500" indent="-571500" eaLnBrk="1" fontAlgn="auto" hangingPunct="1">
              <a:spcAft>
                <a:spcPts val="0"/>
              </a:spcAft>
              <a:buClr>
                <a:schemeClr val="accent5"/>
              </a:buClr>
              <a:buFont typeface="Arial" pitchFamily="34" charset="0"/>
              <a:buNone/>
              <a:defRPr/>
            </a:pPr>
            <a:r>
              <a:rPr lang="de-DE" altLang="de-DE" sz="2600" dirty="0" smtClean="0"/>
              <a:t>Womit haben wir deinen Namen verachtet? 		1: 6</a:t>
            </a:r>
          </a:p>
          <a:p>
            <a:pPr marL="571500" indent="-571500" eaLnBrk="1" fontAlgn="auto" hangingPunct="1">
              <a:spcAft>
                <a:spcPts val="0"/>
              </a:spcAft>
              <a:buClr>
                <a:schemeClr val="accent5"/>
              </a:buClr>
              <a:buFont typeface="Arial" pitchFamily="34" charset="0"/>
              <a:buNone/>
              <a:defRPr/>
            </a:pPr>
            <a:r>
              <a:rPr lang="de-DE" altLang="de-DE" sz="2600" dirty="0" smtClean="0"/>
              <a:t>Womit haben wir dich verunreinigt? 			1: 7</a:t>
            </a:r>
          </a:p>
          <a:p>
            <a:pPr marL="571500" indent="-571500" eaLnBrk="1" fontAlgn="auto" hangingPunct="1">
              <a:spcAft>
                <a:spcPts val="0"/>
              </a:spcAft>
              <a:buClr>
                <a:schemeClr val="accent5"/>
              </a:buClr>
              <a:buFont typeface="Arial" pitchFamily="34" charset="0"/>
              <a:buNone/>
              <a:defRPr/>
            </a:pPr>
            <a:r>
              <a:rPr lang="de-DE" altLang="de-DE" sz="2600" dirty="0" smtClean="0"/>
              <a:t>Warum?  (Keine Annahme der Opfer) 		2:14</a:t>
            </a:r>
          </a:p>
          <a:p>
            <a:pPr marL="571500" indent="-571500" eaLnBrk="1" fontAlgn="auto" hangingPunct="1">
              <a:spcAft>
                <a:spcPts val="0"/>
              </a:spcAft>
              <a:buClr>
                <a:schemeClr val="accent5"/>
              </a:buClr>
              <a:buFont typeface="Arial" pitchFamily="34" charset="0"/>
              <a:buNone/>
              <a:defRPr/>
            </a:pPr>
            <a:r>
              <a:rPr lang="de-DE" altLang="de-DE" sz="2600" dirty="0" smtClean="0"/>
              <a:t>Womit  haben wir Ihn ermüdet? 			2: 17</a:t>
            </a:r>
          </a:p>
          <a:p>
            <a:pPr marL="571500" indent="-571500" eaLnBrk="1" fontAlgn="auto" hangingPunct="1">
              <a:spcAft>
                <a:spcPts val="0"/>
              </a:spcAft>
              <a:buClr>
                <a:schemeClr val="accent5"/>
              </a:buClr>
              <a:buFont typeface="Arial" pitchFamily="34" charset="0"/>
              <a:buNone/>
              <a:defRPr/>
            </a:pPr>
            <a:r>
              <a:rPr lang="de-DE" altLang="de-DE" sz="2600" dirty="0" smtClean="0"/>
              <a:t>Worin sollen wir umkehren? 				3:7</a:t>
            </a:r>
          </a:p>
          <a:p>
            <a:pPr marL="571500" indent="-571500" eaLnBrk="1" fontAlgn="auto" hangingPunct="1">
              <a:spcAft>
                <a:spcPts val="0"/>
              </a:spcAft>
              <a:buClr>
                <a:schemeClr val="accent5"/>
              </a:buClr>
              <a:buFont typeface="Arial" pitchFamily="34" charset="0"/>
              <a:buNone/>
              <a:defRPr/>
            </a:pPr>
            <a:r>
              <a:rPr lang="de-DE" altLang="de-DE" sz="2600" dirty="0" smtClean="0"/>
              <a:t>Worin haben wir dich beraubt? 			3:8</a:t>
            </a:r>
          </a:p>
          <a:p>
            <a:pPr marL="571500" indent="-571500" eaLnBrk="1" fontAlgn="auto" hangingPunct="1">
              <a:spcAft>
                <a:spcPts val="0"/>
              </a:spcAft>
              <a:buClr>
                <a:schemeClr val="accent5"/>
              </a:buClr>
              <a:buFont typeface="Arial" pitchFamily="34" charset="0"/>
              <a:buNone/>
              <a:defRPr/>
            </a:pPr>
            <a:r>
              <a:rPr lang="de-DE" altLang="de-DE" sz="2600" dirty="0" smtClean="0"/>
              <a:t>Was haben wir miteinander wider dich beredet?  	3:13</a:t>
            </a:r>
          </a:p>
        </p:txBody>
      </p:sp>
      <p:sp>
        <p:nvSpPr>
          <p:cNvPr id="8196" name="Textfeld 1"/>
          <p:cNvSpPr txBox="1">
            <a:spLocks noChangeArrowheads="1"/>
          </p:cNvSpPr>
          <p:nvPr/>
        </p:nvSpPr>
        <p:spPr bwMode="auto">
          <a:xfrm>
            <a:off x="4572000" y="1052513"/>
            <a:ext cx="424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r>
              <a:rPr lang="de-DE" altLang="de-DE" sz="1800">
                <a:latin typeface="Arial" charset="0"/>
              </a:rPr>
              <a:t>Das „Gespräch“ Gottes mit seinem Volk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1890713"/>
            <a:ext cx="2051050" cy="2043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5059" name="Text Box 2"/>
          <p:cNvSpPr txBox="1">
            <a:spLocks noChangeArrowheads="1"/>
          </p:cNvSpPr>
          <p:nvPr/>
        </p:nvSpPr>
        <p:spPr bwMode="auto">
          <a:xfrm>
            <a:off x="1619250" y="188913"/>
            <a:ext cx="6840538"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50000"/>
              </a:spcBef>
              <a:spcAft>
                <a:spcPct val="0"/>
              </a:spcAft>
              <a:buClrTx/>
              <a:buFontTx/>
              <a:buNone/>
            </a:pPr>
            <a:r>
              <a:rPr lang="de-DE" altLang="de-DE" sz="3600">
                <a:latin typeface="Bradley Hand ITC" pitchFamily="66" charset="0"/>
              </a:rPr>
              <a:t>Trachtet vielmehr zuerst nach dem Reich Gottes und nach seiner Gerechtigkeit, so wird euch alles andere hinzugefügt werden.</a:t>
            </a:r>
          </a:p>
          <a:p>
            <a:pPr algn="ctr" eaLnBrk="1" hangingPunct="1">
              <a:spcBef>
                <a:spcPct val="50000"/>
              </a:spcBef>
              <a:spcAft>
                <a:spcPct val="0"/>
              </a:spcAft>
              <a:buClrTx/>
              <a:buFontTx/>
              <a:buNone/>
            </a:pPr>
            <a:r>
              <a:rPr lang="de-DE" altLang="de-DE" sz="3600">
                <a:latin typeface="Bradley Hand ITC" pitchFamily="66" charset="0"/>
              </a:rPr>
              <a:t>			- Matthäus 6: 33 -</a:t>
            </a:r>
          </a:p>
        </p:txBody>
      </p:sp>
      <p:pic>
        <p:nvPicPr>
          <p:cNvPr id="45060" name="Picture 3" descr="j03615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989138"/>
            <a:ext cx="180181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4"/>
          <p:cNvSpPr txBox="1">
            <a:spLocks noChangeArrowheads="1"/>
          </p:cNvSpPr>
          <p:nvPr/>
        </p:nvSpPr>
        <p:spPr bwMode="auto">
          <a:xfrm>
            <a:off x="1258888" y="3860800"/>
            <a:ext cx="72009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50000"/>
              </a:spcBef>
              <a:spcAft>
                <a:spcPct val="0"/>
              </a:spcAft>
              <a:buClrTx/>
              <a:buFontTx/>
              <a:buNone/>
            </a:pPr>
            <a:r>
              <a:rPr lang="de-DE" altLang="de-DE" sz="2400">
                <a:latin typeface="Tahoma" pitchFamily="34" charset="0"/>
              </a:rPr>
              <a:t>„Vor allem lass die Finger vom Christsein, bevor du nicht gewillt bist, zuerst nach dem Reich Gottes zu trachten. Ich verheiße dir ein erbärmliches Dasein, wenn du es an zweiter Stelle suchst.“</a:t>
            </a:r>
          </a:p>
          <a:p>
            <a:pPr algn="ctr" eaLnBrk="1" hangingPunct="1">
              <a:spcBef>
                <a:spcPct val="50000"/>
              </a:spcBef>
              <a:spcAft>
                <a:spcPct val="0"/>
              </a:spcAft>
              <a:buClrTx/>
              <a:buFontTx/>
              <a:buNone/>
            </a:pPr>
            <a:r>
              <a:rPr lang="de-DE" altLang="de-DE" sz="2400">
                <a:latin typeface="Tahoma" pitchFamily="34" charset="0"/>
              </a:rPr>
              <a:t>- Henry Drummond – geb. 1851, schottischer Naturwissenschaftler und Pastor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132138" y="1557338"/>
            <a:ext cx="244792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pPr>
            <a:r>
              <a:rPr lang="de-DE" altLang="de-DE" sz="1800">
                <a:latin typeface="Tahoma" pitchFamily="34" charset="0"/>
              </a:rPr>
              <a:t>Eigentümer:</a:t>
            </a:r>
          </a:p>
          <a:p>
            <a:pPr algn="ctr" eaLnBrk="1" hangingPunct="1">
              <a:spcBef>
                <a:spcPct val="0"/>
              </a:spcBef>
              <a:spcAft>
                <a:spcPct val="0"/>
              </a:spcAft>
              <a:buClrTx/>
              <a:buFontTx/>
              <a:buNone/>
            </a:pPr>
            <a:r>
              <a:rPr lang="de-DE" altLang="de-DE" sz="1800">
                <a:latin typeface="Tahoma" pitchFamily="34" charset="0"/>
              </a:rPr>
              <a:t>GOTT</a:t>
            </a:r>
          </a:p>
        </p:txBody>
      </p:sp>
      <p:sp>
        <p:nvSpPr>
          <p:cNvPr id="46083" name="Rectangle 3"/>
          <p:cNvSpPr>
            <a:spLocks noChangeArrowheads="1"/>
          </p:cNvSpPr>
          <p:nvPr/>
        </p:nvSpPr>
        <p:spPr bwMode="auto">
          <a:xfrm>
            <a:off x="3132138" y="4725988"/>
            <a:ext cx="244792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pPr>
            <a:r>
              <a:rPr lang="de-DE" altLang="de-DE" sz="1800">
                <a:latin typeface="Tahoma" pitchFamily="34" charset="0"/>
              </a:rPr>
              <a:t>Verwalter:</a:t>
            </a:r>
          </a:p>
          <a:p>
            <a:pPr algn="ctr" eaLnBrk="1" hangingPunct="1">
              <a:spcBef>
                <a:spcPct val="0"/>
              </a:spcBef>
              <a:spcAft>
                <a:spcPct val="0"/>
              </a:spcAft>
              <a:buClrTx/>
              <a:buFontTx/>
              <a:buNone/>
            </a:pPr>
            <a:r>
              <a:rPr lang="de-DE" altLang="de-DE" sz="1800">
                <a:latin typeface="Tahoma" pitchFamily="34" charset="0"/>
              </a:rPr>
              <a:t>MENSCH</a:t>
            </a:r>
          </a:p>
        </p:txBody>
      </p:sp>
      <p:sp>
        <p:nvSpPr>
          <p:cNvPr id="46084" name="AutoShape 4"/>
          <p:cNvSpPr>
            <a:spLocks noChangeArrowheads="1"/>
          </p:cNvSpPr>
          <p:nvPr/>
        </p:nvSpPr>
        <p:spPr bwMode="auto">
          <a:xfrm>
            <a:off x="5795963" y="1844675"/>
            <a:ext cx="863600" cy="3889375"/>
          </a:xfrm>
          <a:prstGeom prst="curvedLeftArrow">
            <a:avLst>
              <a:gd name="adj1" fmla="val 90074"/>
              <a:gd name="adj2" fmla="val 18014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endParaRPr lang="de-DE" altLang="de-DE" sz="1800">
              <a:latin typeface="Tahoma" pitchFamily="34" charset="0"/>
            </a:endParaRPr>
          </a:p>
        </p:txBody>
      </p:sp>
      <p:sp>
        <p:nvSpPr>
          <p:cNvPr id="46085" name="AutoShape 5"/>
          <p:cNvSpPr>
            <a:spLocks noChangeArrowheads="1"/>
          </p:cNvSpPr>
          <p:nvPr/>
        </p:nvSpPr>
        <p:spPr bwMode="auto">
          <a:xfrm rot="10800000">
            <a:off x="2124075" y="1557338"/>
            <a:ext cx="863600" cy="3889375"/>
          </a:xfrm>
          <a:prstGeom prst="curvedLeftArrow">
            <a:avLst>
              <a:gd name="adj1" fmla="val 90074"/>
              <a:gd name="adj2" fmla="val 18014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endParaRPr lang="de-DE" altLang="de-DE" sz="1800">
              <a:latin typeface="Tahoma" pitchFamily="34" charset="0"/>
            </a:endParaRPr>
          </a:p>
        </p:txBody>
      </p:sp>
      <p:sp>
        <p:nvSpPr>
          <p:cNvPr id="46086" name="Text Box 6"/>
          <p:cNvSpPr txBox="1">
            <a:spLocks noChangeArrowheads="1"/>
          </p:cNvSpPr>
          <p:nvPr/>
        </p:nvSpPr>
        <p:spPr bwMode="auto">
          <a:xfrm>
            <a:off x="828675" y="2781300"/>
            <a:ext cx="143986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50000"/>
              </a:spcBef>
              <a:spcAft>
                <a:spcPct val="0"/>
              </a:spcAft>
              <a:buClrTx/>
              <a:buFontTx/>
              <a:buNone/>
            </a:pPr>
            <a:r>
              <a:rPr lang="de-DE" altLang="de-DE" sz="1800">
                <a:latin typeface="Tahoma" pitchFamily="34" charset="0"/>
              </a:rPr>
              <a:t>Gibt Rechen-schaft über den Gebrauch</a:t>
            </a:r>
          </a:p>
        </p:txBody>
      </p:sp>
      <p:sp>
        <p:nvSpPr>
          <p:cNvPr id="46087" name="Text Box 7"/>
          <p:cNvSpPr txBox="1">
            <a:spLocks noChangeArrowheads="1"/>
          </p:cNvSpPr>
          <p:nvPr/>
        </p:nvSpPr>
        <p:spPr bwMode="auto">
          <a:xfrm>
            <a:off x="6948488" y="1844675"/>
            <a:ext cx="15843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50000"/>
              </a:spcBef>
              <a:spcAft>
                <a:spcPct val="0"/>
              </a:spcAft>
              <a:buClrTx/>
              <a:buFontTx/>
              <a:buNone/>
            </a:pPr>
            <a:r>
              <a:rPr lang="de-DE" altLang="de-DE" sz="1800">
                <a:latin typeface="Tahoma" pitchFamily="34" charset="0"/>
              </a:rPr>
              <a:t>Stellt den Besitz zur Verfügung</a:t>
            </a:r>
          </a:p>
        </p:txBody>
      </p:sp>
      <p:sp>
        <p:nvSpPr>
          <p:cNvPr id="46088" name="Text Box 8"/>
          <p:cNvSpPr txBox="1">
            <a:spLocks noChangeArrowheads="1"/>
          </p:cNvSpPr>
          <p:nvPr/>
        </p:nvSpPr>
        <p:spPr bwMode="auto">
          <a:xfrm>
            <a:off x="7019925" y="4149725"/>
            <a:ext cx="151288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50000"/>
              </a:spcBef>
              <a:spcAft>
                <a:spcPct val="0"/>
              </a:spcAft>
              <a:buClrTx/>
              <a:buFontTx/>
              <a:buNone/>
            </a:pPr>
            <a:r>
              <a:rPr lang="de-DE" altLang="de-DE" sz="1800">
                <a:latin typeface="Tahoma" pitchFamily="34" charset="0"/>
              </a:rPr>
              <a:t>Setzt Richtlinien für dessen Gebrauch fest</a:t>
            </a:r>
          </a:p>
        </p:txBody>
      </p:sp>
      <p:sp>
        <p:nvSpPr>
          <p:cNvPr id="46089" name="Rectangle 9"/>
          <p:cNvSpPr>
            <a:spLocks noChangeArrowheads="1"/>
          </p:cNvSpPr>
          <p:nvPr/>
        </p:nvSpPr>
        <p:spPr bwMode="auto">
          <a:xfrm>
            <a:off x="7235825" y="3141663"/>
            <a:ext cx="1728788" cy="71913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ctr" eaLnBrk="1" hangingPunct="1">
              <a:spcBef>
                <a:spcPct val="0"/>
              </a:spcBef>
              <a:spcAft>
                <a:spcPct val="0"/>
              </a:spcAft>
              <a:buClrTx/>
              <a:buFontTx/>
              <a:buNone/>
            </a:pPr>
            <a:r>
              <a:rPr lang="de-DE" altLang="de-DE" sz="1800">
                <a:latin typeface="Tahoma" pitchFamily="34" charset="0"/>
              </a:rPr>
              <a:t>Richtlinie:</a:t>
            </a:r>
          </a:p>
          <a:p>
            <a:pPr algn="ctr" eaLnBrk="1" hangingPunct="1">
              <a:spcBef>
                <a:spcPct val="0"/>
              </a:spcBef>
              <a:spcAft>
                <a:spcPct val="0"/>
              </a:spcAft>
              <a:buClrTx/>
              <a:buFontTx/>
              <a:buNone/>
            </a:pPr>
            <a:r>
              <a:rPr lang="de-DE" altLang="de-DE" sz="1800">
                <a:latin typeface="Tahoma" pitchFamily="34" charset="0"/>
              </a:rPr>
              <a:t>GOTTES WORT</a:t>
            </a:r>
          </a:p>
        </p:txBody>
      </p:sp>
      <p:sp>
        <p:nvSpPr>
          <p:cNvPr id="46090" name="Line 10"/>
          <p:cNvSpPr>
            <a:spLocks noChangeShapeType="1"/>
          </p:cNvSpPr>
          <p:nvPr/>
        </p:nvSpPr>
        <p:spPr bwMode="auto">
          <a:xfrm flipH="1">
            <a:off x="6659563" y="3500438"/>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46091" name="Picture 11" descr="j03121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2852738"/>
            <a:ext cx="16224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12"/>
          <p:cNvSpPr txBox="1">
            <a:spLocks noChangeArrowheads="1"/>
          </p:cNvSpPr>
          <p:nvPr/>
        </p:nvSpPr>
        <p:spPr bwMode="auto">
          <a:xfrm>
            <a:off x="4427538" y="2565400"/>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50000"/>
              </a:spcBef>
              <a:spcAft>
                <a:spcPct val="0"/>
              </a:spcAft>
              <a:buClrTx/>
              <a:buFontTx/>
              <a:buNone/>
            </a:pPr>
            <a:r>
              <a:rPr lang="de-DE" altLang="de-DE" sz="1800">
                <a:latin typeface="Tahoma" pitchFamily="34" charset="0"/>
              </a:rPr>
              <a:t>besitzt</a:t>
            </a:r>
          </a:p>
        </p:txBody>
      </p:sp>
      <p:sp>
        <p:nvSpPr>
          <p:cNvPr id="46093" name="Text Box 13"/>
          <p:cNvSpPr txBox="1">
            <a:spLocks noChangeArrowheads="1"/>
          </p:cNvSpPr>
          <p:nvPr/>
        </p:nvSpPr>
        <p:spPr bwMode="auto">
          <a:xfrm>
            <a:off x="4500563" y="4221163"/>
            <a:ext cx="1366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50000"/>
              </a:spcBef>
              <a:spcAft>
                <a:spcPct val="0"/>
              </a:spcAft>
              <a:buClrTx/>
              <a:buFontTx/>
              <a:buNone/>
            </a:pPr>
            <a:r>
              <a:rPr lang="de-DE" altLang="de-DE" sz="1400">
                <a:latin typeface="Tahoma" pitchFamily="34" charset="0"/>
              </a:rPr>
              <a:t>Gebraucht und verwaltet</a:t>
            </a:r>
          </a:p>
        </p:txBody>
      </p:sp>
      <p:sp>
        <p:nvSpPr>
          <p:cNvPr id="46094" name="Line 14"/>
          <p:cNvSpPr>
            <a:spLocks noChangeShapeType="1"/>
          </p:cNvSpPr>
          <p:nvPr/>
        </p:nvSpPr>
        <p:spPr bwMode="auto">
          <a:xfrm>
            <a:off x="4284663" y="24923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095" name="Line 15"/>
          <p:cNvSpPr>
            <a:spLocks noChangeShapeType="1"/>
          </p:cNvSpPr>
          <p:nvPr/>
        </p:nvSpPr>
        <p:spPr bwMode="auto">
          <a:xfrm flipV="1">
            <a:off x="4284663" y="42926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096" name="WordArt 16"/>
          <p:cNvSpPr>
            <a:spLocks noChangeArrowheads="1" noChangeShapeType="1" noTextEdit="1"/>
          </p:cNvSpPr>
          <p:nvPr/>
        </p:nvSpPr>
        <p:spPr bwMode="auto">
          <a:xfrm>
            <a:off x="3533775" y="3357563"/>
            <a:ext cx="1685925" cy="800100"/>
          </a:xfrm>
          <a:prstGeom prst="rect">
            <a:avLst/>
          </a:prstGeom>
        </p:spPr>
        <p:txBody>
          <a:bodyPr wrap="none" fromWordArt="1">
            <a:prstTxWarp prst="textSlantUp">
              <a:avLst>
                <a:gd name="adj" fmla="val 55556"/>
              </a:avLst>
            </a:prstTxWarp>
          </a:bodyPr>
          <a:lstStyle/>
          <a:p>
            <a:pPr algn="ctr"/>
            <a:r>
              <a:rPr lang="de-DE" sz="3600" kern="10">
                <a:ln w="9525">
                  <a:solidFill>
                    <a:srgbClr val="000000"/>
                  </a:solidFill>
                  <a:round/>
                  <a:headEnd/>
                  <a:tailEnd/>
                </a:ln>
                <a:solidFill>
                  <a:srgbClr val="000000"/>
                </a:solidFill>
                <a:latin typeface="Arial Black"/>
              </a:rPr>
              <a:t>Eigentum</a:t>
            </a:r>
          </a:p>
        </p:txBody>
      </p:sp>
      <p:sp>
        <p:nvSpPr>
          <p:cNvPr id="46097" name="Text Box 17"/>
          <p:cNvSpPr txBox="1">
            <a:spLocks noChangeArrowheads="1"/>
          </p:cNvSpPr>
          <p:nvPr/>
        </p:nvSpPr>
        <p:spPr bwMode="auto">
          <a:xfrm>
            <a:off x="900113" y="404813"/>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50000"/>
              </a:spcBef>
              <a:spcAft>
                <a:spcPct val="0"/>
              </a:spcAft>
              <a:buClrTx/>
              <a:buFontTx/>
              <a:buNone/>
            </a:pPr>
            <a:r>
              <a:rPr lang="de-DE" altLang="de-DE" sz="3600">
                <a:latin typeface="Tahoma" pitchFamily="34" charset="0"/>
              </a:rPr>
              <a:t>         Haushalter Gottes sein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pPr eaLnBrk="1" fontAlgn="auto" hangingPunct="1">
              <a:spcAft>
                <a:spcPts val="0"/>
              </a:spcAft>
              <a:defRPr/>
            </a:pPr>
            <a:r>
              <a:rPr lang="de-DE"/>
              <a:t>Ein Haushalter ist...</a:t>
            </a:r>
          </a:p>
        </p:txBody>
      </p:sp>
      <p:sp>
        <p:nvSpPr>
          <p:cNvPr id="68611" name="Rectangle 3"/>
          <p:cNvSpPr>
            <a:spLocks noGrp="1" noChangeArrowheads="1"/>
          </p:cNvSpPr>
          <p:nvPr>
            <p:ph idx="4294967295"/>
          </p:nvPr>
        </p:nvSpPr>
        <p:spPr>
          <a:xfrm>
            <a:off x="457200" y="1600200"/>
            <a:ext cx="8229600" cy="4525963"/>
          </a:xfrm>
        </p:spPr>
        <p:txBody>
          <a:bodyPr/>
          <a:lstStyle/>
          <a:p>
            <a:pPr eaLnBrk="1" hangingPunct="1">
              <a:defRPr/>
            </a:pPr>
            <a:r>
              <a:rPr lang="de-DE" altLang="de-DE" sz="3200" dirty="0" smtClean="0"/>
              <a:t>...jemand, der fremdes Eigentum im Sinne dessen verwaltet, der es ihm anvertraut hat.</a:t>
            </a:r>
          </a:p>
          <a:p>
            <a:pPr eaLnBrk="1" hangingPunct="1">
              <a:defRPr/>
            </a:pPr>
            <a:r>
              <a:rPr lang="de-DE" altLang="de-DE" sz="3200" dirty="0" smtClean="0"/>
              <a:t>...jemand, der mit Dingen umgeht, die letztlich nicht ihm gehören.</a:t>
            </a:r>
          </a:p>
          <a:p>
            <a:pPr eaLnBrk="1" hangingPunct="1">
              <a:defRPr/>
            </a:pPr>
            <a:r>
              <a:rPr lang="de-DE" altLang="de-DE" sz="3200" dirty="0" smtClean="0"/>
              <a:t>...jemand, der sich an die Richtlinien des Eigentümers zu halten hat.</a:t>
            </a:r>
          </a:p>
          <a:p>
            <a:pPr eaLnBrk="1" hangingPunct="1">
              <a:defRPr/>
            </a:pPr>
            <a:r>
              <a:rPr lang="de-DE" altLang="de-DE" sz="3200" dirty="0" smtClean="0"/>
              <a:t>...jemand, der Rechenschaft zu geben hat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normAutofit fontScale="90000"/>
          </a:bodyPr>
          <a:lstStyle/>
          <a:p>
            <a:pPr eaLnBrk="1" fontAlgn="auto" hangingPunct="1">
              <a:spcAft>
                <a:spcPts val="0"/>
              </a:spcAft>
              <a:defRPr/>
            </a:pPr>
            <a:r>
              <a:rPr lang="de-DE" sz="4000"/>
              <a:t>Dinge, die uns zur Verwaltung übergeben sind:</a:t>
            </a:r>
          </a:p>
        </p:txBody>
      </p:sp>
      <p:sp>
        <p:nvSpPr>
          <p:cNvPr id="69635" name="Rectangle 3"/>
          <p:cNvSpPr>
            <a:spLocks noGrp="1" noChangeArrowheads="1"/>
          </p:cNvSpPr>
          <p:nvPr>
            <p:ph idx="4294967295"/>
          </p:nvPr>
        </p:nvSpPr>
        <p:spPr>
          <a:xfrm>
            <a:off x="1311275" y="1885950"/>
            <a:ext cx="8229600" cy="4495800"/>
          </a:xfrm>
        </p:spPr>
        <p:txBody>
          <a:bodyPr>
            <a:normAutofit fontScale="92500" lnSpcReduction="10000"/>
          </a:bodyPr>
          <a:lstStyle/>
          <a:p>
            <a:pPr eaLnBrk="1" hangingPunct="1">
              <a:lnSpc>
                <a:spcPct val="80000"/>
              </a:lnSpc>
              <a:defRPr/>
            </a:pPr>
            <a:r>
              <a:rPr lang="de-DE" altLang="de-DE" sz="2800" smtClean="0"/>
              <a:t>Körper</a:t>
            </a:r>
          </a:p>
          <a:p>
            <a:pPr eaLnBrk="1" hangingPunct="1">
              <a:lnSpc>
                <a:spcPct val="80000"/>
              </a:lnSpc>
              <a:defRPr/>
            </a:pPr>
            <a:r>
              <a:rPr lang="de-DE" altLang="de-DE" sz="2800" smtClean="0"/>
              <a:t>Kleidung</a:t>
            </a:r>
          </a:p>
          <a:p>
            <a:pPr eaLnBrk="1" hangingPunct="1">
              <a:lnSpc>
                <a:spcPct val="80000"/>
              </a:lnSpc>
              <a:defRPr/>
            </a:pPr>
            <a:r>
              <a:rPr lang="de-DE" altLang="de-DE" sz="2800" smtClean="0"/>
              <a:t>Aussehen</a:t>
            </a:r>
          </a:p>
          <a:p>
            <a:pPr eaLnBrk="1" hangingPunct="1">
              <a:lnSpc>
                <a:spcPct val="80000"/>
              </a:lnSpc>
              <a:defRPr/>
            </a:pPr>
            <a:r>
              <a:rPr lang="de-DE" altLang="de-DE" sz="2800" smtClean="0"/>
              <a:t>Geld</a:t>
            </a:r>
          </a:p>
          <a:p>
            <a:pPr eaLnBrk="1" hangingPunct="1">
              <a:lnSpc>
                <a:spcPct val="80000"/>
              </a:lnSpc>
              <a:defRPr/>
            </a:pPr>
            <a:r>
              <a:rPr lang="de-DE" altLang="de-DE" sz="2800" smtClean="0"/>
              <a:t>Haus/Wohnung</a:t>
            </a:r>
          </a:p>
          <a:p>
            <a:pPr eaLnBrk="1" hangingPunct="1">
              <a:lnSpc>
                <a:spcPct val="80000"/>
              </a:lnSpc>
              <a:defRPr/>
            </a:pPr>
            <a:r>
              <a:rPr lang="de-DE" altLang="de-DE" sz="2800" smtClean="0"/>
              <a:t>Materielle Dinge</a:t>
            </a:r>
          </a:p>
          <a:p>
            <a:pPr eaLnBrk="1" hangingPunct="1">
              <a:lnSpc>
                <a:spcPct val="80000"/>
              </a:lnSpc>
              <a:defRPr/>
            </a:pPr>
            <a:r>
              <a:rPr lang="de-DE" altLang="de-DE" sz="2800" smtClean="0"/>
              <a:t>Zeit</a:t>
            </a:r>
          </a:p>
          <a:p>
            <a:pPr eaLnBrk="1" hangingPunct="1">
              <a:lnSpc>
                <a:spcPct val="80000"/>
              </a:lnSpc>
              <a:defRPr/>
            </a:pPr>
            <a:r>
              <a:rPr lang="de-DE" altLang="de-DE" sz="2800" smtClean="0"/>
              <a:t>Verstand/ Denken</a:t>
            </a:r>
          </a:p>
          <a:p>
            <a:pPr eaLnBrk="1" hangingPunct="1">
              <a:lnSpc>
                <a:spcPct val="80000"/>
              </a:lnSpc>
              <a:defRPr/>
            </a:pPr>
            <a:r>
              <a:rPr lang="de-DE" altLang="de-DE" sz="2800" smtClean="0"/>
              <a:t>Begabungen</a:t>
            </a:r>
          </a:p>
          <a:p>
            <a:pPr eaLnBrk="1" hangingPunct="1">
              <a:lnSpc>
                <a:spcPct val="80000"/>
              </a:lnSpc>
              <a:defRPr/>
            </a:pPr>
            <a:r>
              <a:rPr lang="de-DE" altLang="de-DE" sz="2800" smtClean="0"/>
              <a:t>....</a:t>
            </a:r>
          </a:p>
        </p:txBody>
      </p:sp>
      <p:pic>
        <p:nvPicPr>
          <p:cNvPr id="48132" name="Picture 4" descr="j02127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538" y="2897188"/>
            <a:ext cx="3709987"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pPr eaLnBrk="1" fontAlgn="auto" hangingPunct="1">
              <a:spcAft>
                <a:spcPts val="0"/>
              </a:spcAft>
              <a:defRPr/>
            </a:pPr>
            <a:r>
              <a:rPr lang="de-DE"/>
              <a:t>Eine persönliche Frage:</a:t>
            </a:r>
          </a:p>
        </p:txBody>
      </p:sp>
      <p:sp>
        <p:nvSpPr>
          <p:cNvPr id="70659" name="Rectangle 3"/>
          <p:cNvSpPr>
            <a:spLocks noGrp="1" noChangeArrowheads="1"/>
          </p:cNvSpPr>
          <p:nvPr>
            <p:ph idx="4294967295"/>
          </p:nvPr>
        </p:nvSpPr>
        <p:spPr>
          <a:xfrm>
            <a:off x="457200" y="1600200"/>
            <a:ext cx="8229600" cy="4525963"/>
          </a:xfrm>
        </p:spPr>
        <p:txBody>
          <a:bodyPr/>
          <a:lstStyle/>
          <a:p>
            <a:pPr eaLnBrk="1" hangingPunct="1">
              <a:lnSpc>
                <a:spcPct val="80000"/>
              </a:lnSpc>
              <a:defRPr/>
            </a:pPr>
            <a:r>
              <a:rPr lang="de-DE" altLang="de-DE" sz="2800" dirty="0" smtClean="0"/>
              <a:t>Sind die Mittel, die wir täglich einsetzen im Sinne Gottes verwaltet?  (Qualität und Quantität)</a:t>
            </a:r>
          </a:p>
          <a:p>
            <a:pPr eaLnBrk="1" hangingPunct="1">
              <a:lnSpc>
                <a:spcPct val="80000"/>
              </a:lnSpc>
              <a:defRPr/>
            </a:pPr>
            <a:r>
              <a:rPr lang="de-DE" altLang="de-DE" sz="2800" dirty="0" smtClean="0"/>
              <a:t>-Kleidung</a:t>
            </a:r>
          </a:p>
          <a:p>
            <a:pPr eaLnBrk="1" hangingPunct="1">
              <a:lnSpc>
                <a:spcPct val="80000"/>
              </a:lnSpc>
              <a:defRPr/>
            </a:pPr>
            <a:r>
              <a:rPr lang="de-DE" altLang="de-DE" sz="2800" dirty="0" smtClean="0"/>
              <a:t>-Luxusgüter</a:t>
            </a:r>
          </a:p>
          <a:p>
            <a:pPr eaLnBrk="1" hangingPunct="1">
              <a:lnSpc>
                <a:spcPct val="80000"/>
              </a:lnSpc>
              <a:defRPr/>
            </a:pPr>
            <a:r>
              <a:rPr lang="de-DE" altLang="de-DE" sz="2800" dirty="0" smtClean="0"/>
              <a:t>-Freizeitgestaltung /Urlaub </a:t>
            </a:r>
          </a:p>
          <a:p>
            <a:pPr eaLnBrk="1" hangingPunct="1">
              <a:lnSpc>
                <a:spcPct val="80000"/>
              </a:lnSpc>
              <a:defRPr/>
            </a:pPr>
            <a:r>
              <a:rPr lang="de-DE" altLang="de-DE" sz="2800" dirty="0" smtClean="0"/>
              <a:t>....</a:t>
            </a:r>
          </a:p>
          <a:p>
            <a:pPr eaLnBrk="1" hangingPunct="1">
              <a:lnSpc>
                <a:spcPct val="80000"/>
              </a:lnSpc>
              <a:defRPr/>
            </a:pPr>
            <a:r>
              <a:rPr lang="de-DE" altLang="de-DE" sz="2800" dirty="0" smtClean="0"/>
              <a:t>Warum glauben wir, dass uns das alles zusteht?</a:t>
            </a:r>
          </a:p>
          <a:p>
            <a:pPr eaLnBrk="1" hangingPunct="1">
              <a:lnSpc>
                <a:spcPct val="80000"/>
              </a:lnSpc>
              <a:defRPr/>
            </a:pPr>
            <a:r>
              <a:rPr lang="de-DE" altLang="de-DE" sz="2800" dirty="0" smtClean="0"/>
              <a:t>Oft ist es nicht eine Frage, ob ich es mir leisten kann, sondern ob es überhaupt richtig ist.</a:t>
            </a:r>
          </a:p>
          <a:p>
            <a:pPr eaLnBrk="1" hangingPunct="1">
              <a:lnSpc>
                <a:spcPct val="80000"/>
              </a:lnSpc>
              <a:buFont typeface="Wingdings" pitchFamily="2" charset="2"/>
              <a:buNone/>
              <a:defRPr/>
            </a:pPr>
            <a:endParaRPr lang="de-DE" altLang="de-DE" sz="28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pPr eaLnBrk="1" fontAlgn="auto" hangingPunct="1">
              <a:spcAft>
                <a:spcPts val="0"/>
              </a:spcAft>
              <a:defRPr/>
            </a:pPr>
            <a:r>
              <a:rPr lang="de-DE"/>
              <a:t>Prioritäten Gottes</a:t>
            </a:r>
          </a:p>
        </p:txBody>
      </p:sp>
      <p:sp>
        <p:nvSpPr>
          <p:cNvPr id="72707" name="Rectangle 3"/>
          <p:cNvSpPr>
            <a:spLocks noGrp="1" noChangeArrowheads="1"/>
          </p:cNvSpPr>
          <p:nvPr>
            <p:ph idx="4294967295"/>
          </p:nvPr>
        </p:nvSpPr>
        <p:spPr>
          <a:xfrm>
            <a:off x="457200" y="1600200"/>
            <a:ext cx="8229600" cy="4525963"/>
          </a:xfrm>
        </p:spPr>
        <p:txBody>
          <a:bodyPr/>
          <a:lstStyle/>
          <a:p>
            <a:pPr eaLnBrk="1" hangingPunct="1">
              <a:defRPr/>
            </a:pPr>
            <a:r>
              <a:rPr lang="de-DE" altLang="de-DE" sz="2800" dirty="0" smtClean="0"/>
              <a:t>Junge Menschen werden nur zu oft ausschließlich für die Welt ausgebildet anstatt für das Reich Gottes.</a:t>
            </a:r>
          </a:p>
          <a:p>
            <a:pPr eaLnBrk="1" hangingPunct="1">
              <a:defRPr/>
            </a:pPr>
            <a:r>
              <a:rPr lang="de-DE" altLang="de-DE" sz="2800" dirty="0" smtClean="0"/>
              <a:t>Wir erziehen eine Generation, die ihre besten Talente für ein großes Unternehmen hergeben, aber nicht für den Herrn Jesus. (Sie tun für Geld Dinge, die sie für Jesus nicht tun.)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fontAlgn="auto" hangingPunct="1">
              <a:spcAft>
                <a:spcPts val="0"/>
              </a:spcAft>
              <a:defRPr/>
            </a:pPr>
            <a:r>
              <a:rPr lang="de-DE" altLang="de-DE" smtClean="0">
                <a:cs typeface="Tunga" pitchFamily="34" charset="0"/>
              </a:rPr>
              <a:t>Zeitgeschichte</a:t>
            </a:r>
          </a:p>
        </p:txBody>
      </p:sp>
      <p:sp>
        <p:nvSpPr>
          <p:cNvPr id="12291" name="Rectangle 3"/>
          <p:cNvSpPr>
            <a:spLocks noGrp="1" noChangeArrowheads="1"/>
          </p:cNvSpPr>
          <p:nvPr>
            <p:ph sz="quarter" idx="13"/>
          </p:nvPr>
        </p:nvSpPr>
        <p:spPr/>
        <p:txBody>
          <a:bodyPr/>
          <a:lstStyle/>
          <a:p>
            <a:pPr eaLnBrk="1" fontAlgn="auto" hangingPunct="1">
              <a:lnSpc>
                <a:spcPct val="90000"/>
              </a:lnSpc>
              <a:spcAft>
                <a:spcPts val="0"/>
              </a:spcAft>
              <a:buClr>
                <a:schemeClr val="accent5"/>
              </a:buClr>
              <a:buFont typeface="Arial" pitchFamily="34" charset="0"/>
              <a:buNone/>
              <a:defRPr/>
            </a:pPr>
            <a:r>
              <a:rPr lang="de-DE" altLang="de-DE" sz="2400" dirty="0" err="1" smtClean="0"/>
              <a:t>Nachexilischer</a:t>
            </a:r>
            <a:r>
              <a:rPr lang="de-DE" altLang="de-DE" sz="2400" dirty="0" smtClean="0"/>
              <a:t> Prophet um 430 v. Chr.</a:t>
            </a:r>
          </a:p>
          <a:p>
            <a:pPr eaLnBrk="1" fontAlgn="auto" hangingPunct="1">
              <a:lnSpc>
                <a:spcPct val="90000"/>
              </a:lnSpc>
              <a:spcAft>
                <a:spcPts val="0"/>
              </a:spcAft>
              <a:buClr>
                <a:schemeClr val="accent5"/>
              </a:buClr>
              <a:buFont typeface="Arial" pitchFamily="34" charset="0"/>
              <a:buNone/>
              <a:defRPr/>
            </a:pPr>
            <a:r>
              <a:rPr lang="de-DE" altLang="de-DE" sz="2400" dirty="0" smtClean="0"/>
              <a:t>Persische Herrschaft – </a:t>
            </a:r>
            <a:r>
              <a:rPr lang="de-DE" altLang="de-DE" sz="2400" dirty="0" err="1" smtClean="0"/>
              <a:t>Artaxerxes</a:t>
            </a:r>
            <a:r>
              <a:rPr lang="de-DE" altLang="de-DE" sz="2400" dirty="0" smtClean="0"/>
              <a:t> I	</a:t>
            </a:r>
          </a:p>
          <a:p>
            <a:pPr lvl="1" eaLnBrk="1" fontAlgn="auto" hangingPunct="1">
              <a:lnSpc>
                <a:spcPct val="90000"/>
              </a:lnSpc>
              <a:spcAft>
                <a:spcPts val="0"/>
              </a:spcAft>
              <a:buFont typeface="Arial" pitchFamily="34" charset="0"/>
              <a:buChar char="•"/>
              <a:defRPr/>
            </a:pPr>
            <a:r>
              <a:rPr lang="de-DE" altLang="de-DE" sz="2400" dirty="0" smtClean="0"/>
              <a:t>Nehemia dient ihm als Mundschenk</a:t>
            </a:r>
          </a:p>
          <a:p>
            <a:pPr eaLnBrk="1" fontAlgn="auto" hangingPunct="1">
              <a:lnSpc>
                <a:spcPct val="90000"/>
              </a:lnSpc>
              <a:spcAft>
                <a:spcPts val="0"/>
              </a:spcAft>
              <a:buClr>
                <a:schemeClr val="accent5"/>
              </a:buClr>
              <a:buFont typeface="Arial" pitchFamily="34" charset="0"/>
              <a:buNone/>
              <a:defRPr/>
            </a:pPr>
            <a:r>
              <a:rPr lang="de-DE" altLang="de-DE" sz="2400" dirty="0" smtClean="0"/>
              <a:t>Tempel wieder aufgebaut</a:t>
            </a:r>
          </a:p>
          <a:p>
            <a:pPr eaLnBrk="1" fontAlgn="auto" hangingPunct="1">
              <a:lnSpc>
                <a:spcPct val="90000"/>
              </a:lnSpc>
              <a:spcAft>
                <a:spcPts val="0"/>
              </a:spcAft>
              <a:buClr>
                <a:schemeClr val="accent5"/>
              </a:buClr>
              <a:buFont typeface="Arial" pitchFamily="34" charset="0"/>
              <a:buNone/>
              <a:defRPr/>
            </a:pPr>
            <a:r>
              <a:rPr lang="de-DE" altLang="de-DE" sz="2400" dirty="0" smtClean="0"/>
              <a:t>Opferdienst eingerichtet</a:t>
            </a:r>
          </a:p>
          <a:p>
            <a:pPr eaLnBrk="1" fontAlgn="auto" hangingPunct="1">
              <a:lnSpc>
                <a:spcPct val="90000"/>
              </a:lnSpc>
              <a:spcAft>
                <a:spcPts val="0"/>
              </a:spcAft>
              <a:buClr>
                <a:schemeClr val="accent5"/>
              </a:buClr>
              <a:buFont typeface="Arial" pitchFamily="34" charset="0"/>
              <a:buNone/>
              <a:defRPr/>
            </a:pPr>
            <a:r>
              <a:rPr lang="de-DE" altLang="de-DE" sz="2400" dirty="0" smtClean="0"/>
              <a:t>Geistliche Situation geprägt von Gleichgültigkeit</a:t>
            </a:r>
          </a:p>
          <a:p>
            <a:pPr eaLnBrk="1" fontAlgn="auto" hangingPunct="1">
              <a:lnSpc>
                <a:spcPct val="90000"/>
              </a:lnSpc>
              <a:spcAft>
                <a:spcPts val="0"/>
              </a:spcAft>
              <a:buClr>
                <a:schemeClr val="accent5"/>
              </a:buClr>
              <a:buFont typeface="Arial" pitchFamily="34" charset="0"/>
              <a:buNone/>
              <a:defRPr/>
            </a:pPr>
            <a:r>
              <a:rPr lang="de-DE" altLang="de-DE" sz="2400" dirty="0" smtClean="0"/>
              <a:t>Moralische und religiöse Probleme</a:t>
            </a:r>
          </a:p>
          <a:p>
            <a:pPr marL="0" lvl="1" indent="0" eaLnBrk="1" fontAlgn="auto" hangingPunct="1">
              <a:lnSpc>
                <a:spcPct val="90000"/>
              </a:lnSpc>
              <a:spcAft>
                <a:spcPts val="0"/>
              </a:spcAft>
              <a:buFont typeface="Arial" pitchFamily="34" charset="0"/>
              <a:buNone/>
              <a:defRPr/>
            </a:pPr>
            <a:endParaRPr lang="de-DE" altLang="de-DE" sz="2400" dirty="0" smtClean="0"/>
          </a:p>
        </p:txBody>
      </p:sp>
      <p:pic>
        <p:nvPicPr>
          <p:cNvPr id="9220" name="Picture 5" descr="C:\Temporäre Internetdateien\Content.IE5\11JO2LI7\MP9004074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692150"/>
            <a:ext cx="216693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1628775"/>
            <a:ext cx="8961437" cy="448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Textfeld 2"/>
          <p:cNvSpPr txBox="1">
            <a:spLocks noChangeArrowheads="1"/>
          </p:cNvSpPr>
          <p:nvPr/>
        </p:nvSpPr>
        <p:spPr bwMode="auto">
          <a:xfrm>
            <a:off x="2268538" y="476250"/>
            <a:ext cx="532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r>
              <a:rPr lang="de-DE" altLang="de-DE" sz="3200">
                <a:latin typeface="Arial" charset="0"/>
              </a:rPr>
              <a:t>Der geschichtliche Überblick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557338"/>
            <a:ext cx="8891587" cy="444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Textfeld 1"/>
          <p:cNvSpPr txBox="1">
            <a:spLocks noChangeArrowheads="1"/>
          </p:cNvSpPr>
          <p:nvPr/>
        </p:nvSpPr>
        <p:spPr bwMode="auto">
          <a:xfrm>
            <a:off x="755650" y="333375"/>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r>
              <a:rPr lang="de-DE" altLang="de-DE" sz="3200">
                <a:latin typeface="Arial" charset="0"/>
              </a:rPr>
              <a:t>Fortsetzung: geschichtlicher Überblick</a:t>
            </a:r>
          </a:p>
        </p:txBody>
      </p:sp>
      <p:sp>
        <p:nvSpPr>
          <p:cNvPr id="3" name="Pfeil nach rechts 2"/>
          <p:cNvSpPr/>
          <p:nvPr/>
        </p:nvSpPr>
        <p:spPr>
          <a:xfrm rot="16200000">
            <a:off x="5652123" y="6035928"/>
            <a:ext cx="648071" cy="504054"/>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fontAlgn="auto" hangingPunct="1">
              <a:spcAft>
                <a:spcPts val="0"/>
              </a:spcAft>
              <a:defRPr/>
            </a:pPr>
            <a:r>
              <a:rPr lang="de-DE" altLang="de-DE" smtClean="0">
                <a:cs typeface="Tunga" pitchFamily="34" charset="0"/>
              </a:rPr>
              <a:t>Anlass und Zweck</a:t>
            </a:r>
          </a:p>
        </p:txBody>
      </p:sp>
      <p:sp>
        <p:nvSpPr>
          <p:cNvPr id="14339" name="Rectangle 3"/>
          <p:cNvSpPr>
            <a:spLocks noGrp="1" noChangeArrowheads="1"/>
          </p:cNvSpPr>
          <p:nvPr>
            <p:ph sz="quarter" idx="13"/>
          </p:nvPr>
        </p:nvSpPr>
        <p:spPr/>
        <p:txBody>
          <a:bodyPr/>
          <a:lstStyle/>
          <a:p>
            <a:pPr eaLnBrk="1" fontAlgn="auto" hangingPunct="1">
              <a:spcAft>
                <a:spcPts val="0"/>
              </a:spcAft>
              <a:buClr>
                <a:schemeClr val="accent5"/>
              </a:buClr>
              <a:buFont typeface="Arial" pitchFamily="34" charset="0"/>
              <a:buNone/>
              <a:defRPr/>
            </a:pPr>
            <a:r>
              <a:rPr lang="de-DE" altLang="de-DE" sz="2600" dirty="0" smtClean="0"/>
              <a:t>Aufzeigen der geistlichen Situation</a:t>
            </a:r>
          </a:p>
          <a:p>
            <a:pPr lvl="1" eaLnBrk="1" fontAlgn="auto" hangingPunct="1">
              <a:spcAft>
                <a:spcPts val="0"/>
              </a:spcAft>
              <a:buFont typeface="Arial" pitchFamily="34" charset="0"/>
              <a:buChar char="•"/>
              <a:defRPr/>
            </a:pPr>
            <a:r>
              <a:rPr lang="de-DE" altLang="de-DE" sz="2200" dirty="0" smtClean="0"/>
              <a:t>Wachrütteln!!!</a:t>
            </a:r>
          </a:p>
          <a:p>
            <a:pPr lvl="1" eaLnBrk="1" fontAlgn="auto" hangingPunct="1">
              <a:spcAft>
                <a:spcPts val="0"/>
              </a:spcAft>
              <a:buFont typeface="Arial" pitchFamily="34" charset="0"/>
              <a:buChar char="•"/>
              <a:defRPr/>
            </a:pPr>
            <a:r>
              <a:rPr lang="de-DE" altLang="de-DE" sz="2200" dirty="0" smtClean="0"/>
              <a:t>Missstände im Tempel</a:t>
            </a:r>
          </a:p>
          <a:p>
            <a:pPr lvl="1" eaLnBrk="1" fontAlgn="auto" hangingPunct="1">
              <a:spcAft>
                <a:spcPts val="0"/>
              </a:spcAft>
              <a:buFont typeface="Arial" pitchFamily="34" charset="0"/>
              <a:buChar char="•"/>
              <a:defRPr/>
            </a:pPr>
            <a:r>
              <a:rPr lang="de-DE" altLang="de-DE" sz="2200" dirty="0" smtClean="0"/>
              <a:t>Missstände in der geistlichen Leitung/Verantwortung</a:t>
            </a:r>
          </a:p>
          <a:p>
            <a:pPr lvl="1" eaLnBrk="1" fontAlgn="auto" hangingPunct="1">
              <a:spcAft>
                <a:spcPts val="0"/>
              </a:spcAft>
              <a:buFont typeface="Arial" pitchFamily="34" charset="0"/>
              <a:buChar char="•"/>
              <a:defRPr/>
            </a:pPr>
            <a:r>
              <a:rPr lang="de-DE" altLang="de-DE" sz="2200" dirty="0" smtClean="0"/>
              <a:t>Moralische Verfehlungen</a:t>
            </a:r>
          </a:p>
          <a:p>
            <a:pPr lvl="1" eaLnBrk="1" fontAlgn="auto" hangingPunct="1">
              <a:spcAft>
                <a:spcPts val="0"/>
              </a:spcAft>
              <a:buFont typeface="Arial" pitchFamily="34" charset="0"/>
              <a:buChar char="•"/>
              <a:defRPr/>
            </a:pPr>
            <a:r>
              <a:rPr lang="de-DE" altLang="de-DE" sz="2200" dirty="0" smtClean="0"/>
              <a:t>Geistliche Gleichgültigkeit</a:t>
            </a:r>
          </a:p>
          <a:p>
            <a:pPr lvl="1" eaLnBrk="1" fontAlgn="auto" hangingPunct="1">
              <a:spcAft>
                <a:spcPts val="0"/>
              </a:spcAft>
              <a:buFont typeface="Arial" pitchFamily="34" charset="0"/>
              <a:buChar char="•"/>
              <a:defRPr/>
            </a:pPr>
            <a:endParaRPr lang="de-DE" altLang="de-DE" sz="2200" dirty="0" smtClean="0"/>
          </a:p>
          <a:p>
            <a:pPr eaLnBrk="1" fontAlgn="auto" hangingPunct="1">
              <a:spcAft>
                <a:spcPts val="0"/>
              </a:spcAft>
              <a:buClr>
                <a:schemeClr val="accent5"/>
              </a:buClr>
              <a:buFont typeface="Arial" pitchFamily="34" charset="0"/>
              <a:buNone/>
              <a:defRPr/>
            </a:pPr>
            <a:r>
              <a:rPr lang="de-DE" altLang="de-DE" sz="2600" dirty="0" smtClean="0"/>
              <a:t>Aufruf zur Buße</a:t>
            </a:r>
          </a:p>
          <a:p>
            <a:pPr eaLnBrk="1" fontAlgn="auto" hangingPunct="1">
              <a:spcAft>
                <a:spcPts val="0"/>
              </a:spcAft>
              <a:buClr>
                <a:schemeClr val="accent5"/>
              </a:buClr>
              <a:buFont typeface="Arial" pitchFamily="34" charset="0"/>
              <a:buNone/>
              <a:defRPr/>
            </a:pPr>
            <a:r>
              <a:rPr lang="de-DE" altLang="de-DE" sz="2600" dirty="0" smtClean="0"/>
              <a:t>Gerichtsandrohung Gottes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t>Zitat:  Rabbi </a:t>
            </a:r>
            <a:r>
              <a:rPr lang="de-DE" dirty="0" err="1" smtClean="0"/>
              <a:t>Bunam</a:t>
            </a:r>
            <a:r>
              <a:rPr lang="de-DE" dirty="0" smtClean="0"/>
              <a:t> </a:t>
            </a:r>
            <a:r>
              <a:rPr lang="de-DE" sz="1400" dirty="0" smtClean="0"/>
              <a:t>(19. Jahrhundert, russ. Oberrabbiner)</a:t>
            </a:r>
            <a:endParaRPr lang="de-DE" sz="1400" dirty="0"/>
          </a:p>
        </p:txBody>
      </p:sp>
      <p:sp>
        <p:nvSpPr>
          <p:cNvPr id="3" name="Inhaltsplatzhalter 2"/>
          <p:cNvSpPr>
            <a:spLocks noGrp="1"/>
          </p:cNvSpPr>
          <p:nvPr>
            <p:ph sz="quarter" idx="13"/>
          </p:nvPr>
        </p:nvSpPr>
        <p:spPr/>
        <p:txBody>
          <a:bodyPr/>
          <a:lstStyle/>
          <a:p>
            <a:pPr eaLnBrk="1" hangingPunct="1">
              <a:spcBef>
                <a:spcPct val="0"/>
              </a:spcBef>
              <a:defRPr/>
            </a:pPr>
            <a:r>
              <a:rPr lang="de-DE" altLang="de-DE" sz="2800" i="1" dirty="0" smtClean="0"/>
              <a:t>„Die größte Schuld des Menschen sind nicht seine Sünden, die er begeht- die Versuchung ist mächtig und seine Kraft gering!</a:t>
            </a:r>
          </a:p>
          <a:p>
            <a:pPr eaLnBrk="1" hangingPunct="1">
              <a:spcBef>
                <a:spcPct val="0"/>
              </a:spcBef>
              <a:defRPr/>
            </a:pPr>
            <a:r>
              <a:rPr lang="de-DE" altLang="de-DE" sz="2800" i="1" dirty="0" smtClean="0"/>
              <a:t>Die große Schuld des Menschen ist, dass er in jedem Augenblick die Umkehr tun kann und nicht tut.“</a:t>
            </a:r>
            <a:endParaRPr lang="de-DE" sz="2800" i="1" dirty="0"/>
          </a:p>
        </p:txBody>
      </p:sp>
      <p:pic>
        <p:nvPicPr>
          <p:cNvPr id="13316" name="Picture 2" descr="C:\Temporäre Internetdateien\Content.IE5\98TLPTT4\MP90038608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4149725"/>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0</TotalTime>
  <Words>5991</Words>
  <Application>Microsoft Office PowerPoint</Application>
  <PresentationFormat>Bildschirmpräsentation (4:3)</PresentationFormat>
  <Paragraphs>653</Paragraphs>
  <Slides>45</Slides>
  <Notes>19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45</vt:i4>
      </vt:variant>
    </vt:vector>
  </HeadingPairs>
  <TitlesOfParts>
    <vt:vector size="54" baseType="lpstr">
      <vt:lpstr>Arial</vt:lpstr>
      <vt:lpstr>Arial Narrow</vt:lpstr>
      <vt:lpstr>Calibri</vt:lpstr>
      <vt:lpstr>Tunga</vt:lpstr>
      <vt:lpstr>Tahoma</vt:lpstr>
      <vt:lpstr>Wingdings</vt:lpstr>
      <vt:lpstr>Bradley Hand ITC</vt:lpstr>
      <vt:lpstr>Times New Roman</vt:lpstr>
      <vt:lpstr>Horizont</vt:lpstr>
      <vt:lpstr>Der (kleine) Prophet Maleachi</vt:lpstr>
      <vt:lpstr>Überblick</vt:lpstr>
      <vt:lpstr>Mein Umfeld: </vt:lpstr>
      <vt:lpstr>Die 8 Fragen des Volkes</vt:lpstr>
      <vt:lpstr>Zeitgeschichte</vt:lpstr>
      <vt:lpstr>PowerPoint-Präsentation</vt:lpstr>
      <vt:lpstr>PowerPoint-Präsentation</vt:lpstr>
      <vt:lpstr>Anlass und Zweck</vt:lpstr>
      <vt:lpstr>Zitat:  Rabbi Bunam (19. Jahrhundert, russ. Oberrabbiner)</vt:lpstr>
      <vt:lpstr>Im Glauben wachsen</vt:lpstr>
      <vt:lpstr>PowerPoint-Präsentation</vt:lpstr>
      <vt:lpstr>Unterschied: Gesetz und Gnade</vt:lpstr>
      <vt:lpstr>Gliederung / Inhalte</vt:lpstr>
      <vt:lpstr>Kapitel 1</vt:lpstr>
      <vt:lpstr>Die „Last“ des Herrn</vt:lpstr>
      <vt:lpstr>Augustin- der Kirchenvater</vt:lpstr>
      <vt:lpstr>Definition</vt:lpstr>
      <vt:lpstr>Unter der Oberfläche</vt:lpstr>
      <vt:lpstr>Sehnsucht kommunizieren</vt:lpstr>
      <vt:lpstr>Bedauernswert</vt:lpstr>
      <vt:lpstr>Sehnsucht/Leidenschaft Gottes</vt:lpstr>
      <vt:lpstr>Einige Bibelstellen</vt:lpstr>
      <vt:lpstr>Leidenschaft und Spiritulität</vt:lpstr>
      <vt:lpstr>Namensbedeutung</vt:lpstr>
      <vt:lpstr>Die Liebe Gottes</vt:lpstr>
      <vt:lpstr>Kapitel 2</vt:lpstr>
      <vt:lpstr>Kapitel 3</vt:lpstr>
      <vt:lpstr>Zitat ThoMas Watson (1620 – 1686  Engl.Theologe)</vt:lpstr>
      <vt:lpstr>Zentrale Wahrheiten</vt:lpstr>
      <vt:lpstr>Anwendungen Wie geht‘s weiter?</vt:lpstr>
      <vt:lpstr>Persönliche Herausforderung</vt:lpstr>
      <vt:lpstr>PowerPoint-Präsentation</vt:lpstr>
      <vt:lpstr>Bekannte Namen ?</vt:lpstr>
      <vt:lpstr>Studie von Howard Hendricks</vt:lpstr>
      <vt:lpstr>PowerPoint-Präsentation</vt:lpstr>
      <vt:lpstr>Fragen aus „Befreit leben“  (3 L)</vt:lpstr>
      <vt:lpstr>Die verschiedenen Gerichte</vt:lpstr>
      <vt:lpstr>Das eigene Lebenskonzept</vt:lpstr>
      <vt:lpstr>Gottes Lebenskonzept</vt:lpstr>
      <vt:lpstr>PowerPoint-Präsentation</vt:lpstr>
      <vt:lpstr>PowerPoint-Präsentation</vt:lpstr>
      <vt:lpstr>Ein Haushalter ist...</vt:lpstr>
      <vt:lpstr>Dinge, die uns zur Verwaltung übergeben sind:</vt:lpstr>
      <vt:lpstr>Eine persönliche Frage:</vt:lpstr>
      <vt:lpstr>Prioritäten Gottes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(kleine) Prophet Maleachi</dc:title>
  <dc:creator>Me</dc:creator>
  <cp:lastModifiedBy>Me</cp:lastModifiedBy>
  <cp:revision>160</cp:revision>
  <cp:lastPrinted>2015-05-20T10:28:40Z</cp:lastPrinted>
  <dcterms:created xsi:type="dcterms:W3CDTF">2007-01-11T14:43:13Z</dcterms:created>
  <dcterms:modified xsi:type="dcterms:W3CDTF">2015-06-20T09:05:20Z</dcterms:modified>
</cp:coreProperties>
</file>