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75" r:id="rId2"/>
    <p:sldId id="276" r:id="rId3"/>
    <p:sldId id="277" r:id="rId4"/>
    <p:sldId id="278" r:id="rId5"/>
    <p:sldId id="279" r:id="rId6"/>
    <p:sldId id="280" r:id="rId7"/>
    <p:sldId id="281" r:id="rId8"/>
    <p:sldId id="282" r:id="rId9"/>
    <p:sldId id="285" r:id="rId10"/>
    <p:sldId id="286" r:id="rId11"/>
    <p:sldId id="283" r:id="rId12"/>
    <p:sldId id="28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6233" autoAdjust="0"/>
  </p:normalViewPr>
  <p:slideViewPr>
    <p:cSldViewPr snapToGrid="0">
      <p:cViewPr>
        <p:scale>
          <a:sx n="168" d="100"/>
          <a:sy n="168" d="100"/>
        </p:scale>
        <p:origin x="-2706"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5309F-0528-4330-A9F8-DED031580FF7}" type="datetimeFigureOut">
              <a:rPr lang="de-DE" smtClean="0"/>
              <a:t>26.02.2021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E3EB3-C2F7-47CE-92D6-B8AA004AFD0D}" type="slidenum">
              <a:rPr lang="de-DE" smtClean="0"/>
              <a:t>‹Nr.›</a:t>
            </a:fld>
            <a:endParaRPr lang="de-DE"/>
          </a:p>
        </p:txBody>
      </p:sp>
    </p:spTree>
    <p:extLst>
      <p:ext uri="{BB962C8B-B14F-4D97-AF65-F5344CB8AC3E}">
        <p14:creationId xmlns:p14="http://schemas.microsoft.com/office/powerpoint/2010/main" val="353464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smtClean="0"/>
              <a:t>Titelmasterformat durch Klicken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662260"/>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861410"/>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581892"/>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829340"/>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844600"/>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900192"/>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333996"/>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78100"/>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61103"/>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6465"/>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447191" y="2824269"/>
            <a:ext cx="4645152" cy="264445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2/26/2021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2/26/2021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90330" y="764630"/>
            <a:ext cx="11438480" cy="3170099"/>
          </a:xfrm>
          <a:prstGeom prst="rect">
            <a:avLst/>
          </a:prstGeom>
        </p:spPr>
        <p:txBody>
          <a:bodyPr wrap="square">
            <a:spAutoFit/>
          </a:bodyPr>
          <a:lstStyle/>
          <a:p>
            <a:r>
              <a:rPr lang="de-DE"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 betest und nichts geschieht</a:t>
            </a:r>
          </a:p>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„selbstsüchtige“ Gebete</a:t>
            </a:r>
          </a:p>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Gebete im Sinne Gottes</a:t>
            </a:r>
          </a:p>
          <a:p>
            <a:pPr marL="914400" lvl="1" indent="-457200">
              <a:buFont typeface="Arial" panose="020B0604020202020204" pitchFamily="34" charset="0"/>
              <a:buChar char="•"/>
            </a:pPr>
            <a:r>
              <a:rPr lang="de-DE"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 Bau seines Reiches, seiner Gemeinde betreffend</a:t>
            </a:r>
          </a:p>
          <a:p>
            <a:pPr marL="914400" lvl="1" indent="-457200">
              <a:buFont typeface="Arial" panose="020B0604020202020204" pitchFamily="34" charset="0"/>
              <a:buChar char="•"/>
            </a:pPr>
            <a:r>
              <a:rPr lang="de-DE"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oder Erkrankung von Menschen, die Schlüsselfiguren sind</a:t>
            </a:r>
          </a:p>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Gebet verändert die Welt</a:t>
            </a:r>
          </a:p>
          <a:p>
            <a:pPr marL="914400" lvl="1" indent="-457200">
              <a:buFont typeface="Arial" panose="020B0604020202020204" pitchFamily="34" charset="0"/>
              <a:buChar char="•"/>
            </a:pPr>
            <a:r>
              <a:rPr lang="de-DE"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aber unsere Erfahrungen sind zwiespältig</a:t>
            </a:r>
            <a:endParaRPr lang="de-DE" sz="260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614751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24071" y="671866"/>
            <a:ext cx="11648760" cy="5755422"/>
          </a:xfrm>
          <a:prstGeom prst="rect">
            <a:avLst/>
          </a:prstGeom>
        </p:spPr>
        <p:txBody>
          <a:bodyPr wrap="square">
            <a:spAutoFit/>
          </a:bodyPr>
          <a:lstStyle/>
          <a:p>
            <a:r>
              <a:rPr lang="de-DE"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Ist Gott wirklich Gott in unserem Leben?</a:t>
            </a:r>
          </a:p>
          <a:p>
            <a:pPr marL="457200"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ähnelt er einer Wunscherfüllungsmaschine?</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Gott ist heilig - er ist nicht Teil dieser Welt</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sonst könnten wir herausfinden, wie er funktioniert</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Gott hat die Erde als Fußschemel, ein Staubkorn im Universum</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heilig: er ist völlig anders, als wir ihn je verstehen könnten</a:t>
            </a:r>
          </a:p>
          <a:p>
            <a:pPr marL="457200" lvl="2"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nur 2 Arten, wie wir mit Gott umgehen können</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Manipulation oder Gehorsam</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entweder ist Gott der Herr in deinem Leben, oder du bist Gott</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wir haben ein eigensinniges Herz</a:t>
            </a:r>
          </a:p>
          <a:p>
            <a:pPr lvl="3" indent="-457200">
              <a:buFont typeface="Arial" panose="020B0604020202020204" pitchFamily="34" charset="0"/>
              <a:buChar char="•"/>
            </a:pPr>
            <a:r>
              <a:rPr lang="de-DE" sz="2400" dirty="0">
                <a:latin typeface="Calibri" panose="020F0502020204030204" pitchFamily="34" charset="0"/>
                <a:cs typeface="Calibri" panose="020F0502020204030204" pitchFamily="34" charset="0"/>
              </a:rPr>
              <a:t>wir wollen, dass Gott die Dinge so tut, wie wir uns das vorstellen</a:t>
            </a:r>
          </a:p>
          <a:p>
            <a:pPr lvl="3" indent="-457200">
              <a:buFont typeface="Arial" panose="020B0604020202020204" pitchFamily="34" charset="0"/>
              <a:buChar char="•"/>
            </a:pPr>
            <a:r>
              <a:rPr lang="de-DE" sz="2400" dirty="0">
                <a:latin typeface="Calibri" panose="020F0502020204030204" pitchFamily="34" charset="0"/>
                <a:cs typeface="Calibri" panose="020F0502020204030204" pitchFamily="34" charset="0"/>
              </a:rPr>
              <a:t>Hebr.5,8 </a:t>
            </a:r>
            <a:r>
              <a:rPr lang="de-DE" sz="2400" i="1" dirty="0">
                <a:latin typeface="Calibri" panose="020F0502020204030204" pitchFamily="34" charset="0"/>
                <a:cs typeface="Calibri" panose="020F0502020204030204" pitchFamily="34" charset="0"/>
              </a:rPr>
              <a:t>"So hat er, obwohl er der Sohn war, doch an dem, was er litt, Gehorsam gelernt</a:t>
            </a:r>
            <a:r>
              <a:rPr lang="de-DE" sz="2400" i="1" dirty="0" smtClean="0">
                <a:latin typeface="Calibri" panose="020F0502020204030204" pitchFamily="34" charset="0"/>
                <a:cs typeface="Calibri" panose="020F0502020204030204" pitchFamily="34" charset="0"/>
              </a:rPr>
              <a:t>"</a:t>
            </a:r>
            <a:endParaRPr lang="de-DE"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14656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77078" y="764630"/>
            <a:ext cx="11714922" cy="4462760"/>
          </a:xfrm>
          <a:prstGeom prst="rect">
            <a:avLst/>
          </a:prstGeom>
        </p:spPr>
        <p:txBody>
          <a:bodyPr wrap="square">
            <a:spAutoFit/>
          </a:bodyPr>
          <a:lstStyle/>
          <a:p>
            <a:r>
              <a:rPr lang="de-DE"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eine wichtige Antwort, warum Gott Gebete erhört oder nicht</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Gott wäre ein Götze, wenn er tun würde, was wir wollen</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unsere Lebensschule: du bist heilig - dein Wille ist besser als meiner!</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weil Gott </a:t>
            </a:r>
            <a:r>
              <a:rPr lang="de-DE" sz="2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Gott</a:t>
            </a: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ist, gibt es unerhörte Gebete</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Eph.6,6b: </a:t>
            </a:r>
            <a:r>
              <a:rPr lang="de-DE" sz="2800" i="1" dirty="0">
                <a:latin typeface="Calibri" panose="020F0502020204030204" pitchFamily="34" charset="0"/>
                <a:cs typeface="Calibri" panose="020F0502020204030204" pitchFamily="34" charset="0"/>
              </a:rPr>
              <a:t>"Betrachtet euch vielmehr als Sklaven des Christus, die Gottes Willen von Herzen gern tun."</a:t>
            </a:r>
          </a:p>
          <a:p>
            <a:pPr marL="457200" lvl="2"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mit dieser Haltung setzt der Glaube ein</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prüfe dein Herz</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es geht um das „dennoch glauben“ – Ps.73,23</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die Frage richtet sich an unser </a:t>
            </a:r>
            <a:r>
              <a:rPr lang="de-DE" sz="2800" dirty="0" smtClean="0">
                <a:latin typeface="Calibri" panose="020F0502020204030204" pitchFamily="34" charset="0"/>
                <a:cs typeface="Calibri" panose="020F0502020204030204" pitchFamily="34" charset="0"/>
              </a:rPr>
              <a:t>Vertrauen</a:t>
            </a:r>
            <a:endPar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49586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90330" y="764630"/>
            <a:ext cx="11701670" cy="4185761"/>
          </a:xfrm>
          <a:prstGeom prst="rect">
            <a:avLst/>
          </a:prstGeom>
        </p:spPr>
        <p:txBody>
          <a:bodyPr wrap="square">
            <a:spAutoFit/>
          </a:bodyPr>
          <a:lstStyle/>
          <a:p>
            <a:r>
              <a:rPr lang="de-DE"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Vertrauen auf Gott ist der Schlüssel des Gebets</a:t>
            </a:r>
          </a:p>
          <a:p>
            <a:pPr marL="457200" indent="-457200">
              <a:buFont typeface="Arial" panose="020B0604020202020204" pitchFamily="34" charset="0"/>
              <a:buChar char="•"/>
            </a:pPr>
            <a:r>
              <a:rPr lang="de-DE"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Erhörungen</a:t>
            </a:r>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sind Gnade und nicht die logische Folge richtiger Gebete</a:t>
            </a:r>
          </a:p>
          <a:p>
            <a:pPr marL="457200" indent="-457200">
              <a:spcBef>
                <a:spcPts val="1200"/>
              </a:spcBef>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Fragen für die Stille:</a:t>
            </a:r>
          </a:p>
          <a:p>
            <a:pPr marL="971550" lvl="2" indent="-514350">
              <a:buFont typeface="+mj-lt"/>
              <a:buAutoNum type="arabicPeriod"/>
            </a:pPr>
            <a:r>
              <a:rPr lang="de-DE" sz="2800" dirty="0">
                <a:latin typeface="Calibri" panose="020F0502020204030204" pitchFamily="34" charset="0"/>
                <a:cs typeface="Calibri" panose="020F0502020204030204" pitchFamily="34" charset="0"/>
              </a:rPr>
              <a:t>Gott möchte Gehorsam, frag dich, warum fühlt sich das so unangenehm bei dir an?</a:t>
            </a:r>
          </a:p>
          <a:p>
            <a:pPr marL="971550" lvl="2" indent="-514350">
              <a:buFont typeface="+mj-lt"/>
              <a:buAutoNum type="arabicPeriod"/>
            </a:pPr>
            <a:r>
              <a:rPr lang="de-DE" sz="2800" dirty="0">
                <a:latin typeface="Calibri" panose="020F0502020204030204" pitchFamily="34" charset="0"/>
                <a:cs typeface="Calibri" panose="020F0502020204030204" pitchFamily="34" charset="0"/>
              </a:rPr>
              <a:t>welche Erfahrung eines unerhörten Gebets tut mir heute noch weh?</a:t>
            </a:r>
          </a:p>
          <a:p>
            <a:pPr marL="971550" lvl="2" indent="-514350">
              <a:buFont typeface="+mj-lt"/>
              <a:buAutoNum type="arabicPeriod"/>
            </a:pPr>
            <a:r>
              <a:rPr lang="de-DE" sz="2800" dirty="0">
                <a:latin typeface="Calibri" panose="020F0502020204030204" pitchFamily="34" charset="0"/>
                <a:cs typeface="Calibri" panose="020F0502020204030204" pitchFamily="34" charset="0"/>
              </a:rPr>
              <a:t>wo hilft mir die Botschaft von der Heiligkeit Gottes, diese Erfahrung neu zu verstehen?</a:t>
            </a:r>
          </a:p>
          <a:p>
            <a:pPr marL="971550" lvl="2" indent="-514350">
              <a:buFont typeface="+mj-lt"/>
              <a:buAutoNum type="arabicPeriod"/>
            </a:pPr>
            <a:r>
              <a:rPr lang="de-DE" sz="2800" dirty="0">
                <a:latin typeface="Calibri" panose="020F0502020204030204" pitchFamily="34" charset="0"/>
                <a:cs typeface="Calibri" panose="020F0502020204030204" pitchFamily="34" charset="0"/>
              </a:rPr>
              <a:t>was kann ich aus der Erfahrung unerhörter Gebete von Gott lernen?</a:t>
            </a:r>
            <a:endPar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22720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10817" y="764630"/>
            <a:ext cx="11662013" cy="5324535"/>
          </a:xfrm>
          <a:prstGeom prst="rect">
            <a:avLst/>
          </a:prstGeom>
        </p:spPr>
        <p:txBody>
          <a:bodyPr wrap="square">
            <a:spAutoFit/>
          </a:bodyPr>
          <a:lstStyle/>
          <a:p>
            <a:r>
              <a:rPr lang="de-DE"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Warum mutet uns Gott die Erfahrung unerhörter Gebete zu?</a:t>
            </a:r>
          </a:p>
          <a:p>
            <a:pPr marL="457200" indent="-457200">
              <a:buFont typeface="Arial" panose="020B0604020202020204" pitchFamily="34" charset="0"/>
              <a:buChar char="•"/>
            </a:pPr>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Mose 17   Wasser aus dem Felsen in </a:t>
            </a:r>
            <a:r>
              <a:rPr lang="de-DE"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Refidim</a:t>
            </a:r>
            <a:endPar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1"/>
            <a:r>
              <a:rPr lang="de-DE" sz="2800" i="1" dirty="0">
                <a:latin typeface="Calibri" panose="020F0502020204030204" pitchFamily="34" charset="0"/>
                <a:cs typeface="Calibri" panose="020F0502020204030204" pitchFamily="34" charset="0"/>
              </a:rPr>
              <a:t>1 Nach dem Befehl Jahwes brach die Gemeinschaft der Israeliten das Lager in der Wüste Sin ab. Sie zogen weiter, von einem Lagerplatz zum anderen. Als sie ihr Lager in </a:t>
            </a:r>
            <a:r>
              <a:rPr lang="de-DE" sz="2800" i="1" dirty="0" err="1">
                <a:latin typeface="Calibri" panose="020F0502020204030204" pitchFamily="34" charset="0"/>
                <a:cs typeface="Calibri" panose="020F0502020204030204" pitchFamily="34" charset="0"/>
              </a:rPr>
              <a:t>Refidim</a:t>
            </a:r>
            <a:r>
              <a:rPr lang="de-DE" sz="2800" i="1" dirty="0">
                <a:latin typeface="Calibri" panose="020F0502020204030204" pitchFamily="34" charset="0"/>
                <a:cs typeface="Calibri" panose="020F0502020204030204" pitchFamily="34" charset="0"/>
              </a:rPr>
              <a:t> aufschlugen, fanden sie kein Trinkwasser. 2 Da machten sie Mose schwere Vorwürfe und forderten: "Gib uns Wasser zum Trinken!" Mose erwiderte: "Was streitet ihr mit mir? Warum stellt ihr Jahwe auf die Probe?" 3 Aber die Israeliten quälte der Durst. So murrten sie gegen Mose und sagten: "Wozu hast du uns überhaupt aus Ägypten herausgeführt? Willst du uns und unsere Kinder und unser Vieh vor Durst umkommen lassen?" 4 Da schrie Mose zu Jahwe: "Was soll ich nur mit diesem Volk machen? Es fehlt nicht viel, dann steinigen sie mich!"</a:t>
            </a:r>
          </a:p>
        </p:txBody>
      </p:sp>
    </p:spTree>
    <p:extLst>
      <p:ext uri="{BB962C8B-B14F-4D97-AF65-F5344CB8AC3E}">
        <p14:creationId xmlns:p14="http://schemas.microsoft.com/office/powerpoint/2010/main" val="30705454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37322" y="764630"/>
            <a:ext cx="11635508" cy="3600986"/>
          </a:xfrm>
          <a:prstGeom prst="rect">
            <a:avLst/>
          </a:prstGeom>
        </p:spPr>
        <p:txBody>
          <a:bodyPr wrap="square">
            <a:spAutoFit/>
          </a:bodyPr>
          <a:lstStyle/>
          <a:p>
            <a:r>
              <a:rPr lang="de-DE" sz="32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Warum mutet uns Gott die Erfahrung unerhörter Gebete zu?</a:t>
            </a:r>
          </a:p>
          <a:p>
            <a:pPr marL="457200" indent="-457200">
              <a:buFont typeface="Arial" panose="020B0604020202020204" pitchFamily="34" charset="0"/>
              <a:buChar char="•"/>
            </a:pPr>
            <a:r>
              <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Mose 17   Wasser aus dem Felsen in </a:t>
            </a:r>
            <a:r>
              <a:rPr lang="de-DE" sz="2800" dirty="0" err="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Refidim</a:t>
            </a:r>
            <a:endPar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V.7b: </a:t>
            </a:r>
            <a:r>
              <a:rPr lang="de-DE" sz="2800" i="1" dirty="0">
                <a:latin typeface="Calibri" panose="020F0502020204030204" pitchFamily="34" charset="0"/>
                <a:cs typeface="Calibri" panose="020F0502020204030204" pitchFamily="34" charset="0"/>
              </a:rPr>
              <a:t>„Ist Jahwe nun unter uns oder nicht?“</a:t>
            </a:r>
          </a:p>
          <a:p>
            <a:pPr marL="914400" lvl="1" indent="-457200">
              <a:buFont typeface="Arial" panose="020B0604020202020204" pitchFamily="34" charset="0"/>
              <a:buChar char="•"/>
            </a:pPr>
            <a:r>
              <a:rPr lang="de-DE" sz="2800" i="1" dirty="0">
                <a:latin typeface="Calibri" panose="020F0502020204030204" pitchFamily="34" charset="0"/>
                <a:cs typeface="Calibri" panose="020F0502020204030204" pitchFamily="34" charset="0"/>
              </a:rPr>
              <a:t>5 Jahwe antwortete ihm: "Ruf einige von den Ältesten Israels und geh mit ihnen dem Volk voran. Nimm den Stab in die Hand, mit dem du auf das Nilwasser geschlagen hast. 6 Dort drüben auf dem Felsen am </a:t>
            </a:r>
            <a:r>
              <a:rPr lang="de-DE" sz="2800" i="1" dirty="0" err="1">
                <a:latin typeface="Calibri" panose="020F0502020204030204" pitchFamily="34" charset="0"/>
                <a:cs typeface="Calibri" panose="020F0502020204030204" pitchFamily="34" charset="0"/>
              </a:rPr>
              <a:t>Horeb</a:t>
            </a:r>
            <a:r>
              <a:rPr lang="de-DE" sz="2800" i="1" dirty="0">
                <a:latin typeface="Calibri" panose="020F0502020204030204" pitchFamily="34" charset="0"/>
                <a:cs typeface="Calibri" panose="020F0502020204030204" pitchFamily="34" charset="0"/>
              </a:rPr>
              <a:t> werde ich vor dir stehen. Dann sollst du an den Felsen schlagen. Es wird Wasser herauskommen, und das Volk kann trinken." </a:t>
            </a:r>
          </a:p>
        </p:txBody>
      </p:sp>
    </p:spTree>
    <p:extLst>
      <p:ext uri="{BB962C8B-B14F-4D97-AF65-F5344CB8AC3E}">
        <p14:creationId xmlns:p14="http://schemas.microsoft.com/office/powerpoint/2010/main" val="30583164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596348" y="764630"/>
            <a:ext cx="11476482" cy="2308324"/>
          </a:xfrm>
          <a:prstGeom prst="rect">
            <a:avLst/>
          </a:prstGeom>
        </p:spPr>
        <p:txBody>
          <a:bodyPr wrap="square">
            <a:spAutoFit/>
          </a:bodyPr>
          <a:lstStyle/>
          <a:p>
            <a:r>
              <a:rPr lang="de-DE" sz="32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Warum mutet uns Gott die Erfahrung unerhörter Gebete zu?</a:t>
            </a:r>
          </a:p>
          <a:p>
            <a:pPr marL="457200" indent="-457200">
              <a:buFont typeface="Arial" panose="020B0604020202020204" pitchFamily="34" charset="0"/>
              <a:buChar char="•"/>
            </a:pPr>
            <a:r>
              <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Mose 17   Wasser aus dem Felsen in </a:t>
            </a:r>
            <a:r>
              <a:rPr lang="de-DE" sz="2800" dirty="0" err="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Refidim</a:t>
            </a:r>
            <a:endPar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Stab des Mose</a:t>
            </a:r>
          </a:p>
          <a:p>
            <a:pPr marL="914400" lvl="1" indent="-457200">
              <a:buFont typeface="Arial" panose="020B0604020202020204" pitchFamily="34" charset="0"/>
              <a:buChar char="•"/>
            </a:pPr>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ein Zauberstab?</a:t>
            </a:r>
          </a:p>
          <a:p>
            <a:pPr marL="914400" lvl="1" indent="-457200">
              <a:buFont typeface="Arial" panose="020B0604020202020204" pitchFamily="34" charset="0"/>
              <a:buChar char="•"/>
            </a:pPr>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Wirkung geschah auf Gottes Anweisung hin</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4" y="3107619"/>
            <a:ext cx="2248919" cy="3417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495" y="3107619"/>
            <a:ext cx="4876800" cy="3409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295" y="3107619"/>
            <a:ext cx="6062134" cy="3409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789568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265043" y="764630"/>
            <a:ext cx="11807787" cy="5247590"/>
          </a:xfrm>
          <a:prstGeom prst="rect">
            <a:avLst/>
          </a:prstGeom>
        </p:spPr>
        <p:txBody>
          <a:bodyPr wrap="square">
            <a:spAutoFit/>
          </a:bodyPr>
          <a:lstStyle/>
          <a:p>
            <a:r>
              <a:rPr lang="de-DE" sz="32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Warum mutet uns Gott die Erfahrung unerhörter Gebete zu?</a:t>
            </a:r>
          </a:p>
          <a:p>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Mose 20   Wasser aus dem Felsen in </a:t>
            </a:r>
            <a:r>
              <a:rPr lang="de-DE"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Kadesh</a:t>
            </a:r>
            <a:endPar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65113" lvl="1"/>
            <a:r>
              <a:rPr lang="de-DE" sz="2500" i="1" dirty="0">
                <a:latin typeface="Calibri" panose="020F0502020204030204" pitchFamily="34" charset="0"/>
                <a:cs typeface="Calibri" panose="020F0502020204030204" pitchFamily="34" charset="0"/>
              </a:rPr>
              <a:t>1 Die ganze Menge der Israeliten kam nun in die Wüste </a:t>
            </a:r>
            <a:r>
              <a:rPr lang="de-DE" sz="2500" i="1" dirty="0" err="1">
                <a:latin typeface="Calibri" panose="020F0502020204030204" pitchFamily="34" charset="0"/>
                <a:cs typeface="Calibri" panose="020F0502020204030204" pitchFamily="34" charset="0"/>
              </a:rPr>
              <a:t>Zin</a:t>
            </a:r>
            <a:r>
              <a:rPr lang="de-DE" sz="2500" i="1" dirty="0">
                <a:latin typeface="Calibri" panose="020F0502020204030204" pitchFamily="34" charset="0"/>
                <a:cs typeface="Calibri" panose="020F0502020204030204" pitchFamily="34" charset="0"/>
              </a:rPr>
              <a:t>. Das war im April. Sie blieben in </a:t>
            </a:r>
            <a:r>
              <a:rPr lang="de-DE" sz="2500" i="1" dirty="0" err="1">
                <a:latin typeface="Calibri" panose="020F0502020204030204" pitchFamily="34" charset="0"/>
                <a:cs typeface="Calibri" panose="020F0502020204030204" pitchFamily="34" charset="0"/>
              </a:rPr>
              <a:t>Kadesch</a:t>
            </a:r>
            <a:r>
              <a:rPr lang="de-DE" sz="2500" i="1" dirty="0">
                <a:latin typeface="Calibri" panose="020F0502020204030204" pitchFamily="34" charset="0"/>
                <a:cs typeface="Calibri" panose="020F0502020204030204" pitchFamily="34" charset="0"/>
              </a:rPr>
              <a:t>. Dort starb Mirjam und wurde auch dort begraben. 2 Als das Volk kein Wasser mehr hatte, rotteten sich die Leute gegen Mose und Aaron zusammen. 3 Sie waren wütend auf Mose und sagten: "Wären wir doch umgekommen wie die anderen, die Jahwe sterben ließ! 4 </a:t>
            </a:r>
            <a:r>
              <a:rPr lang="de-DE" sz="2500" b="1" i="1" dirty="0">
                <a:latin typeface="Calibri" panose="020F0502020204030204" pitchFamily="34" charset="0"/>
                <a:cs typeface="Calibri" panose="020F0502020204030204" pitchFamily="34" charset="0"/>
              </a:rPr>
              <a:t>Warum</a:t>
            </a:r>
            <a:r>
              <a:rPr lang="de-DE" sz="2500" i="1" dirty="0">
                <a:latin typeface="Calibri" panose="020F0502020204030204" pitchFamily="34" charset="0"/>
                <a:cs typeface="Calibri" panose="020F0502020204030204" pitchFamily="34" charset="0"/>
              </a:rPr>
              <a:t> habt ihr die Gemeinde Jahwes in diese Wüste gebracht? Damit wir hier sterben samt unserem Vieh? 5 </a:t>
            </a:r>
            <a:r>
              <a:rPr lang="de-DE" sz="2500" b="1" i="1" dirty="0">
                <a:latin typeface="Calibri" panose="020F0502020204030204" pitchFamily="34" charset="0"/>
                <a:cs typeface="Calibri" panose="020F0502020204030204" pitchFamily="34" charset="0"/>
              </a:rPr>
              <a:t>Warum</a:t>
            </a:r>
            <a:r>
              <a:rPr lang="de-DE" sz="2500" i="1" dirty="0">
                <a:latin typeface="Calibri" panose="020F0502020204030204" pitchFamily="34" charset="0"/>
                <a:cs typeface="Calibri" panose="020F0502020204030204" pitchFamily="34" charset="0"/>
              </a:rPr>
              <a:t> habt ihr uns überhaupt aus Ägypten herausgeführt? Um uns an diesen bösen Ort hier zu bringen? Hier kann man nicht säen, es gibt keine Feigenbäume, keine Weinstöcke, keine Granatapfelbäume, nicht einmal Wasser zum Trinken!" 6 Mose und Aaron gingen aus der Versammlung weg an den Eingang zum Offenbarungszelt und warfen sich dort nieder, das Gesicht auf dem Boden. Da erschien ihnen die Herrlichkeit Jahwes. 7 Jahwe sagte zu Mose: </a:t>
            </a:r>
          </a:p>
        </p:txBody>
      </p:sp>
    </p:spTree>
    <p:extLst>
      <p:ext uri="{BB962C8B-B14F-4D97-AF65-F5344CB8AC3E}">
        <p14:creationId xmlns:p14="http://schemas.microsoft.com/office/powerpoint/2010/main" val="119732673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344557" y="764630"/>
            <a:ext cx="11728273" cy="5247590"/>
          </a:xfrm>
          <a:prstGeom prst="rect">
            <a:avLst/>
          </a:prstGeom>
        </p:spPr>
        <p:txBody>
          <a:bodyPr wrap="square">
            <a:spAutoFit/>
          </a:bodyPr>
          <a:lstStyle/>
          <a:p>
            <a:r>
              <a:rPr lang="de-DE" sz="32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Warum mutet uns Gott die Erfahrung unerhörter Gebete zu?</a:t>
            </a:r>
          </a:p>
          <a:p>
            <a:r>
              <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Mose 20   Wasser aus dem Felsen in </a:t>
            </a:r>
            <a:r>
              <a:rPr lang="de-DE" sz="2800" dirty="0" err="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Kadesh</a:t>
            </a:r>
            <a:endPar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85738" lvl="1"/>
            <a:r>
              <a:rPr lang="de-DE" sz="2500" i="1" dirty="0">
                <a:latin typeface="Calibri" panose="020F0502020204030204" pitchFamily="34" charset="0"/>
                <a:cs typeface="Calibri" panose="020F0502020204030204" pitchFamily="34" charset="0"/>
              </a:rPr>
              <a:t>8 "Nimm den Stab und versammle die Gemeinde, du und dein Bruder Aaron. </a:t>
            </a:r>
            <a:r>
              <a:rPr lang="de-DE" sz="2500" b="1" i="1" dirty="0">
                <a:latin typeface="Calibri" panose="020F0502020204030204" pitchFamily="34" charset="0"/>
                <a:cs typeface="Calibri" panose="020F0502020204030204" pitchFamily="34" charset="0"/>
              </a:rPr>
              <a:t>Sprecht dann vor ihren Augen zu dem Felsen, dass er sein Wasser hergebe</a:t>
            </a:r>
            <a:r>
              <a:rPr lang="de-DE" sz="2500" i="1" dirty="0">
                <a:latin typeface="Calibri" panose="020F0502020204030204" pitchFamily="34" charset="0"/>
                <a:cs typeface="Calibri" panose="020F0502020204030204" pitchFamily="34" charset="0"/>
              </a:rPr>
              <a:t>. So wirst du ihnen aus dem Felsen Wasser hervorbringen und Menschen und Vieh zu trinken geben." 9 Mose nahm den Stab, der im Heiligtum vor Jahwe lag, und tat, wie ihm befohlen war. 10 Zusammen mit Aaron brachte er die Menge vor dem Felsen zusammen und rief: "Hört her, ihr Widerspenstigen! Können wir denn aus diesem Felsen Wasser für euch hervorkommen lassen?" 11 </a:t>
            </a:r>
            <a:r>
              <a:rPr lang="de-DE" sz="2500" b="1" i="1" dirty="0">
                <a:latin typeface="Calibri" panose="020F0502020204030204" pitchFamily="34" charset="0"/>
                <a:cs typeface="Calibri" panose="020F0502020204030204" pitchFamily="34" charset="0"/>
              </a:rPr>
              <a:t>Mose hob den Stab und schlug damit zweimal gegen den Felsen.</a:t>
            </a:r>
            <a:r>
              <a:rPr lang="de-DE" sz="2500" i="1" dirty="0">
                <a:latin typeface="Calibri" panose="020F0502020204030204" pitchFamily="34" charset="0"/>
                <a:cs typeface="Calibri" panose="020F0502020204030204" pitchFamily="34" charset="0"/>
              </a:rPr>
              <a:t> Da kam viel Wasser heraus, sodass Menschen und Vieh genug zu trinken hatten. 12 Da sagte Jahwe zu Mose und Aaron: "Weil ihr mir nicht vertraut und mich den Israeliten nicht als heilig vor Augen gestellt habt, dürft ihr diese Gemeinschaft nicht in das Land bringen, das ich ihnen gegeben habe." </a:t>
            </a:r>
          </a:p>
        </p:txBody>
      </p:sp>
    </p:spTree>
    <p:extLst>
      <p:ext uri="{BB962C8B-B14F-4D97-AF65-F5344CB8AC3E}">
        <p14:creationId xmlns:p14="http://schemas.microsoft.com/office/powerpoint/2010/main" val="4172954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569843" y="764630"/>
            <a:ext cx="11502987" cy="6617196"/>
          </a:xfrm>
          <a:prstGeom prst="rect">
            <a:avLst/>
          </a:prstGeom>
        </p:spPr>
        <p:txBody>
          <a:bodyPr wrap="square">
            <a:spAutoFit/>
          </a:bodyPr>
          <a:lstStyle/>
          <a:p>
            <a:r>
              <a:rPr lang="de-DE" sz="32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Warum mutet uns Gott die Erfahrung unerhörter Gebete zu?</a:t>
            </a:r>
          </a:p>
          <a:p>
            <a:r>
              <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Mose 20   Wasser aus dem Felsen in </a:t>
            </a:r>
            <a:r>
              <a:rPr lang="de-DE" sz="2800" dirty="0" err="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Kadesh</a:t>
            </a:r>
            <a:endParaRPr lang="de-DE" sz="28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Gleiche Situation, nur andere Anweisung</a:t>
            </a:r>
          </a:p>
          <a:p>
            <a:pPr marL="914400" lvl="1" indent="-457200">
              <a:buFont typeface="Arial" panose="020B0604020202020204" pitchFamily="34" charset="0"/>
              <a:buChar char="•"/>
            </a:pPr>
            <a:r>
              <a:rPr lang="de-DE"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„nimm den Stab, aber rede zu dem Felsen“</a:t>
            </a:r>
          </a:p>
          <a:p>
            <a:pPr marL="914400" lvl="1"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V.10: </a:t>
            </a:r>
            <a:r>
              <a:rPr lang="de-DE" sz="2800" i="1" dirty="0">
                <a:latin typeface="Calibri" panose="020F0502020204030204" pitchFamily="34" charset="0"/>
                <a:cs typeface="Calibri" panose="020F0502020204030204" pitchFamily="34" charset="0"/>
              </a:rPr>
              <a:t>"werden wir euch Wasser hervorbringen können?" </a:t>
            </a:r>
          </a:p>
          <a:p>
            <a:pPr marL="914400" lvl="1"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Mose praktiziert quasi Magie, weil er dem Stab vertraut</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verheerende Konsequenzen</a:t>
            </a:r>
          </a:p>
          <a:p>
            <a:pPr marL="914400" lvl="1"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ihr habt ein fatales Signal gegeben</a:t>
            </a:r>
          </a:p>
          <a:p>
            <a:pPr marL="914400" lvl="1"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ihr habt mich vor den Israeliten nicht geheiligt</a:t>
            </a:r>
          </a:p>
          <a:p>
            <a:pPr marL="914400" lvl="1"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warum so eine extrem hohe Strafe?</a:t>
            </a:r>
          </a:p>
          <a:p>
            <a:pPr marL="1371600"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weil Mose Gott zu einem Götzen gemacht hat</a:t>
            </a:r>
          </a:p>
          <a:p>
            <a:pPr marL="1371600"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damit war Gott degradiert auf die vielen Götter der Völker</a:t>
            </a:r>
          </a:p>
          <a:p>
            <a:pPr marL="914400" lvl="1" indent="-457200">
              <a:buFont typeface="Arial" panose="020B0604020202020204" pitchFamily="34" charset="0"/>
              <a:buChar char="•"/>
            </a:pPr>
            <a:endParaRPr lang="de-DE" sz="28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endParaRPr lang="de-DE"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de-DE"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111046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hteck 2"/>
          <p:cNvSpPr/>
          <p:nvPr/>
        </p:nvSpPr>
        <p:spPr>
          <a:xfrm>
            <a:off x="1155087" y="188550"/>
            <a:ext cx="9189503" cy="400110"/>
          </a:xfrm>
          <a:prstGeom prst="rect">
            <a:avLst/>
          </a:prstGeom>
        </p:spPr>
        <p:txBody>
          <a:bodyPr wrap="none">
            <a:spAutoFit/>
          </a:bodyPr>
          <a:lstStyle/>
          <a:p>
            <a:r>
              <a:rPr lang="de-DE" sz="2000" b="1" dirty="0">
                <a:solidFill>
                  <a:srgbClr val="660033"/>
                </a:solidFill>
                <a:latin typeface="Cambria" panose="02040503050406030204" pitchFamily="18" charset="0"/>
                <a:ea typeface="Cambria" panose="02040503050406030204" pitchFamily="18" charset="0"/>
                <a:cs typeface="Calibri" panose="020F0502020204030204" pitchFamily="34" charset="0"/>
              </a:rPr>
              <a:t>2.M.17 + 4.M.20     Warum Gott uns die Erfahrung unerhörter Gebete zumutet</a:t>
            </a:r>
          </a:p>
        </p:txBody>
      </p:sp>
      <p:sp>
        <p:nvSpPr>
          <p:cNvPr id="4" name="Rechteck 3"/>
          <p:cNvSpPr/>
          <p:nvPr/>
        </p:nvSpPr>
        <p:spPr>
          <a:xfrm>
            <a:off x="424071" y="671866"/>
            <a:ext cx="11648760" cy="2308324"/>
          </a:xfrm>
          <a:prstGeom prst="rect">
            <a:avLst/>
          </a:prstGeom>
        </p:spPr>
        <p:txBody>
          <a:bodyPr wrap="square">
            <a:spAutoFit/>
          </a:bodyPr>
          <a:lstStyle/>
          <a:p>
            <a:r>
              <a:rPr lang="de-DE"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Ist Gott wirklich Gott in unserem Leben?</a:t>
            </a:r>
          </a:p>
          <a:p>
            <a:pPr marL="457200"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ähnelt er einer Wunscherfüllungsmaschine?</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Gott ist heilig - er ist nicht Teil dieser Welt</a:t>
            </a:r>
          </a:p>
          <a:p>
            <a:pPr lvl="2" indent="-457200">
              <a:buFont typeface="Arial" panose="020B0604020202020204" pitchFamily="34" charset="0"/>
              <a:buChar char="•"/>
            </a:pPr>
            <a:r>
              <a:rPr lang="de-DE" sz="2800" dirty="0">
                <a:latin typeface="Calibri" panose="020F0502020204030204" pitchFamily="34" charset="0"/>
                <a:cs typeface="Calibri" panose="020F0502020204030204" pitchFamily="34" charset="0"/>
              </a:rPr>
              <a:t>sonst könnten wir herausfinden, wie er funktioniert</a:t>
            </a:r>
          </a:p>
          <a:p>
            <a:pPr marL="457200" indent="-457200">
              <a:buFont typeface="Arial" panose="020B0604020202020204" pitchFamily="34" charset="0"/>
              <a:buChar char="•"/>
            </a:pP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Gott hat die Erde als Fußschemel, ein Staubkorn im </a:t>
            </a:r>
            <a:r>
              <a:rPr lang="de-DE" sz="2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Universum</a:t>
            </a:r>
            <a:endPar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117666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87" y="0"/>
            <a:ext cx="13172659" cy="6586330"/>
          </a:xfrm>
          <a:prstGeom prst="rect">
            <a:avLst/>
          </a:prstGeom>
        </p:spPr>
      </p:pic>
    </p:spTree>
    <p:extLst>
      <p:ext uri="{BB962C8B-B14F-4D97-AF65-F5344CB8AC3E}">
        <p14:creationId xmlns:p14="http://schemas.microsoft.com/office/powerpoint/2010/main" val="1321303058"/>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Gallery">
  <a:themeElements>
    <a:clrScheme name="Gelb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0</TotalTime>
  <Words>1281</Words>
  <Application>Microsoft Office PowerPoint</Application>
  <PresentationFormat>Benutzerdefiniert</PresentationFormat>
  <Paragraphs>82</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Gallery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Gott uns die Erfahrung unerhörter Gebete zumutet - Folien</dc:title>
  <dc:creator>Michael Wimmer</dc:creator>
  <cp:lastModifiedBy>Me</cp:lastModifiedBy>
  <cp:revision>77</cp:revision>
  <dcterms:created xsi:type="dcterms:W3CDTF">2018-05-26T11:46:10Z</dcterms:created>
  <dcterms:modified xsi:type="dcterms:W3CDTF">2021-02-26T06:52:18Z</dcterms:modified>
</cp:coreProperties>
</file>