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29"/>
  </p:notesMasterIdLst>
  <p:handoutMasterIdLst>
    <p:handoutMasterId r:id="rId30"/>
  </p:handoutMasterIdLst>
  <p:sldIdLst>
    <p:sldId id="735" r:id="rId2"/>
    <p:sldId id="730" r:id="rId3"/>
    <p:sldId id="736" r:id="rId4"/>
    <p:sldId id="737" r:id="rId5"/>
    <p:sldId id="738" r:id="rId6"/>
    <p:sldId id="739" r:id="rId7"/>
    <p:sldId id="258" r:id="rId8"/>
    <p:sldId id="740" r:id="rId9"/>
    <p:sldId id="741" r:id="rId10"/>
    <p:sldId id="742" r:id="rId11"/>
    <p:sldId id="743" r:id="rId12"/>
    <p:sldId id="744" r:id="rId13"/>
    <p:sldId id="745" r:id="rId14"/>
    <p:sldId id="746" r:id="rId15"/>
    <p:sldId id="314" r:id="rId16"/>
    <p:sldId id="747" r:id="rId17"/>
    <p:sldId id="748" r:id="rId18"/>
    <p:sldId id="749" r:id="rId19"/>
    <p:sldId id="750" r:id="rId20"/>
    <p:sldId id="751" r:id="rId21"/>
    <p:sldId id="752" r:id="rId22"/>
    <p:sldId id="753" r:id="rId23"/>
    <p:sldId id="259" r:id="rId24"/>
    <p:sldId id="754" r:id="rId25"/>
    <p:sldId id="755" r:id="rId26"/>
    <p:sldId id="756" r:id="rId27"/>
    <p:sldId id="757" r:id="rId2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6" autoAdjust="0"/>
    <p:restoredTop sz="94698" autoAdjust="0"/>
  </p:normalViewPr>
  <p:slideViewPr>
    <p:cSldViewPr>
      <p:cViewPr>
        <p:scale>
          <a:sx n="110" d="100"/>
          <a:sy n="110" d="100"/>
        </p:scale>
        <p:origin x="-1650"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Click to edit Master text styles</a:t>
            </a:r>
          </a:p>
          <a:p>
            <a:pPr lvl="1"/>
            <a:r>
              <a:rPr lang="de-DE" altLang="de-DE" smtClean="0"/>
              <a:t>Second level</a:t>
            </a:r>
          </a:p>
          <a:p>
            <a:pPr lvl="2"/>
            <a:r>
              <a:rPr lang="de-DE" altLang="de-DE" smtClean="0"/>
              <a:t>Third level</a:t>
            </a:r>
          </a:p>
          <a:p>
            <a:pPr lvl="3"/>
            <a:r>
              <a:rPr lang="de-DE" altLang="de-DE" smtClean="0"/>
              <a:t>Fourth level</a:t>
            </a:r>
          </a:p>
          <a:p>
            <a:pPr lvl="4"/>
            <a:r>
              <a:rPr lang="de-DE" altLang="de-DE" smtClean="0"/>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de-DE" altLang="de-DE" noProof="0" smtClean="0"/>
              <a:t>Titelmasterformat durch Klicken bearbeiten</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smtClean="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674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28600"/>
            <a:ext cx="60198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07504" y="116632"/>
            <a:ext cx="8777064" cy="1200329"/>
          </a:xfrm>
        </p:spPr>
        <p:txBody>
          <a:bodyPr wrap="square">
            <a:spAutoFit/>
          </a:bodyPr>
          <a:lstStyle/>
          <a:p>
            <a:pPr algn="l"/>
            <a:r>
              <a:rPr lang="de-DE" altLang="de-DE" sz="7200" dirty="0" smtClean="0">
                <a:solidFill>
                  <a:srgbClr val="C00000"/>
                </a:solidFill>
                <a:effectLst/>
                <a:latin typeface="Univers LT Std 47 Cn Lt" pitchFamily="34" charset="0"/>
              </a:rPr>
              <a:t>Wir sind aufmerksam</a:t>
            </a:r>
            <a:endParaRPr lang="de-DE" altLang="de-DE" sz="7200" dirty="0">
              <a:solidFill>
                <a:srgbClr val="C00000"/>
              </a:solidFill>
              <a:effectLst/>
              <a:latin typeface="Univers LT Std 47 Cn Lt" pitchFamily="34" charset="0"/>
            </a:endParaRPr>
          </a:p>
        </p:txBody>
      </p:sp>
      <p:sp>
        <p:nvSpPr>
          <p:cNvPr id="409603" name="Rectangle 3"/>
          <p:cNvSpPr>
            <a:spLocks noGrp="1" noChangeArrowheads="1"/>
          </p:cNvSpPr>
          <p:nvPr>
            <p:ph type="subTitle" idx="1"/>
          </p:nvPr>
        </p:nvSpPr>
        <p:spPr>
          <a:xfrm>
            <a:off x="107504" y="5373216"/>
            <a:ext cx="5501208" cy="461665"/>
          </a:xfrm>
        </p:spPr>
        <p:txBody>
          <a:bodyPr wrap="square">
            <a:spAutoFit/>
          </a:bodyPr>
          <a:lstStyle/>
          <a:p>
            <a:pPr algn="r"/>
            <a:r>
              <a:rPr lang="de-DE" altLang="de-DE" sz="2400" dirty="0" smtClean="0">
                <a:solidFill>
                  <a:srgbClr val="C00000"/>
                </a:solidFill>
                <a:effectLst/>
                <a:latin typeface="Univers LT Std 47 Cn Lt" pitchFamily="34" charset="0"/>
              </a:rPr>
              <a:t>Reihe: Wir warten </a:t>
            </a:r>
            <a:r>
              <a:rPr lang="de-DE" altLang="de-DE" sz="2400" smtClean="0">
                <a:solidFill>
                  <a:srgbClr val="C00000"/>
                </a:solidFill>
                <a:effectLst/>
                <a:latin typeface="Univers LT Std 47 Cn Lt" pitchFamily="34" charset="0"/>
              </a:rPr>
              <a:t>auf Jesus! </a:t>
            </a:r>
            <a:r>
              <a:rPr lang="de-DE" altLang="de-DE" sz="2400" dirty="0" smtClean="0">
                <a:solidFill>
                  <a:srgbClr val="C00000"/>
                </a:solidFill>
                <a:effectLst/>
                <a:latin typeface="Univers LT Std 47 Cn Lt" pitchFamily="34" charset="0"/>
              </a:rPr>
              <a:t>(1/4)</a:t>
            </a:r>
            <a:endParaRPr lang="de-DE" altLang="de-DE" sz="2400" dirty="0">
              <a:solidFill>
                <a:srgbClr val="C00000"/>
              </a:solidFill>
              <a:effectLst/>
              <a:latin typeface="Univers LT Std 47 Cn Lt" pitchFamily="34" charset="0"/>
            </a:endParaRPr>
          </a:p>
        </p:txBody>
      </p:sp>
      <p:sp>
        <p:nvSpPr>
          <p:cNvPr id="6" name="Rectangle 3"/>
          <p:cNvSpPr txBox="1">
            <a:spLocks noChangeArrowheads="1"/>
          </p:cNvSpPr>
          <p:nvPr/>
        </p:nvSpPr>
        <p:spPr bwMode="auto">
          <a:xfrm>
            <a:off x="179512" y="1700808"/>
            <a:ext cx="6400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l"/>
            <a:r>
              <a:rPr lang="de-DE" altLang="de-DE" sz="2400" kern="0" dirty="0" smtClean="0">
                <a:solidFill>
                  <a:srgbClr val="C00000"/>
                </a:solidFill>
                <a:effectLst/>
                <a:latin typeface="Univers LT Std 47 Cn Lt" pitchFamily="34" charset="0"/>
              </a:rPr>
              <a:t>vom wachsamen Hausherrn</a:t>
            </a:r>
            <a:endParaRPr lang="de-DE" altLang="de-DE" sz="2400" kern="0" dirty="0">
              <a:solidFill>
                <a:srgbClr val="C00000"/>
              </a:solidFill>
              <a:effectLst/>
              <a:latin typeface="Univers LT Std 47 Cn Lt" pitchFamily="34" charset="0"/>
            </a:endParaRPr>
          </a:p>
        </p:txBody>
      </p:sp>
      <p:sp>
        <p:nvSpPr>
          <p:cNvPr id="5" name="Rectangle 3"/>
          <p:cNvSpPr txBox="1">
            <a:spLocks noChangeArrowheads="1"/>
          </p:cNvSpPr>
          <p:nvPr/>
        </p:nvSpPr>
        <p:spPr bwMode="auto">
          <a:xfrm>
            <a:off x="1547665" y="4725144"/>
            <a:ext cx="41044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r"/>
            <a:r>
              <a:rPr lang="de-DE" altLang="de-DE" sz="2400" kern="0" dirty="0" smtClean="0">
                <a:solidFill>
                  <a:srgbClr val="C00000"/>
                </a:solidFill>
                <a:effectLst/>
                <a:latin typeface="Univers LT Std 47 Cn Lt" pitchFamily="34" charset="0"/>
              </a:rPr>
              <a:t>Matthäus-Evangelium 24,32-44</a:t>
            </a:r>
            <a:endParaRPr lang="de-DE" altLang="de-DE" sz="2400" kern="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767730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24,34</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44624"/>
            <a:ext cx="6624736" cy="2123658"/>
          </a:xfrm>
        </p:spPr>
        <p:txBody>
          <a:bodyPr wrap="square">
            <a:spAutoFit/>
          </a:bodyPr>
          <a:lstStyle/>
          <a:p>
            <a:pPr algn="l"/>
            <a:r>
              <a:rPr lang="de-CH" altLang="de-DE" sz="4400" dirty="0">
                <a:solidFill>
                  <a:srgbClr val="C00000"/>
                </a:solidFill>
                <a:effectLst/>
                <a:latin typeface="Univers LT Std 47 Cn Lt" pitchFamily="34" charset="0"/>
              </a:rPr>
              <a:t>„Dieses Geschlecht wird nicht vergehen, bis das alles geschehen ist.“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2640174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24,35</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44624"/>
            <a:ext cx="6624736" cy="2123658"/>
          </a:xfrm>
        </p:spPr>
        <p:txBody>
          <a:bodyPr wrap="square">
            <a:spAutoFit/>
          </a:bodyPr>
          <a:lstStyle/>
          <a:p>
            <a:pPr algn="l"/>
            <a:r>
              <a:rPr lang="de-CH" altLang="de-DE" sz="4400" dirty="0">
                <a:solidFill>
                  <a:srgbClr val="C00000"/>
                </a:solidFill>
                <a:effectLst/>
                <a:latin typeface="Univers LT Std 47 Cn Lt" pitchFamily="34" charset="0"/>
              </a:rPr>
              <a:t>„Himmel und Erde werden vergehen, aber meine Worte werden nicht vergehen.“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9511402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24,36</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95141"/>
            <a:ext cx="6624736" cy="3477875"/>
          </a:xfrm>
        </p:spPr>
        <p:txBody>
          <a:bodyPr wrap="square">
            <a:spAutoFit/>
          </a:bodyPr>
          <a:lstStyle/>
          <a:p>
            <a:pPr algn="l"/>
            <a:r>
              <a:rPr lang="de-CH" altLang="de-DE" sz="4400" dirty="0">
                <a:solidFill>
                  <a:srgbClr val="C00000"/>
                </a:solidFill>
                <a:effectLst/>
                <a:latin typeface="Univers LT Std 47 Cn Lt" pitchFamily="34" charset="0"/>
              </a:rPr>
              <a:t>„Wann jener Tag und jene Stunde sein werden, weiss niemand, auch nicht die Engel im Himmel, nicht einmal der Sohn; nur der Vater weiss es.“</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8519318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2.Petrus-Brief 3,8</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44624"/>
            <a:ext cx="6624736" cy="2123658"/>
          </a:xfrm>
        </p:spPr>
        <p:txBody>
          <a:bodyPr wrap="square">
            <a:spAutoFit/>
          </a:bodyPr>
          <a:lstStyle/>
          <a:p>
            <a:pPr algn="l"/>
            <a:r>
              <a:rPr lang="de-CH" altLang="de-DE" sz="4400" dirty="0">
                <a:solidFill>
                  <a:srgbClr val="C00000"/>
                </a:solidFill>
                <a:effectLst/>
                <a:latin typeface="Univers LT Std 47 Cn Lt" pitchFamily="34" charset="0"/>
              </a:rPr>
              <a:t>„Für den Herrn ist ein Tag wie tausend Jahre, und tausend Jahre sind für ihn wie ein Tag.“</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895325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2.Petrus-Brief 3,9</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82992" y="56813"/>
            <a:ext cx="7945392" cy="4524315"/>
          </a:xfrm>
        </p:spPr>
        <p:txBody>
          <a:bodyPr wrap="square">
            <a:spAutoFit/>
          </a:bodyPr>
          <a:lstStyle/>
          <a:p>
            <a:pPr algn="l"/>
            <a:r>
              <a:rPr lang="de-CH" altLang="de-DE" sz="3600" dirty="0">
                <a:solidFill>
                  <a:srgbClr val="C00000"/>
                </a:solidFill>
                <a:effectLst/>
                <a:latin typeface="Univers LT Std 47 Cn Lt" pitchFamily="34" charset="0"/>
              </a:rPr>
              <a:t>„Es ist also keineswegs so, dass der Herr die Erfüllung seiner Zusage hinauszögert, wie einige denken. Was sie für ein Hinauszögern halten, ist in Wirklichkeit ein Ausdruck seiner Geduld mit euch. Denn er </a:t>
            </a:r>
            <a:r>
              <a:rPr lang="de-CH" altLang="de-DE" sz="3600" dirty="0" smtClean="0">
                <a:solidFill>
                  <a:srgbClr val="C00000"/>
                </a:solidFill>
                <a:effectLst/>
                <a:latin typeface="Univers LT Std 47 Cn Lt" pitchFamily="34" charset="0"/>
              </a:rPr>
              <a:t>möchte</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nicht</a:t>
            </a:r>
            <a:r>
              <a:rPr lang="de-CH" altLang="de-DE" sz="3600" dirty="0">
                <a:solidFill>
                  <a:srgbClr val="C00000"/>
                </a:solidFill>
                <a:effectLst/>
                <a:latin typeface="Univers LT Std 47 Cn Lt" pitchFamily="34" charset="0"/>
              </a:rPr>
              <a:t>, dass irgendjemand </a:t>
            </a:r>
            <a:r>
              <a:rPr lang="de-CH" altLang="de-DE" sz="3600" dirty="0" smtClean="0">
                <a:solidFill>
                  <a:srgbClr val="C00000"/>
                </a:solidFill>
                <a:effectLst/>
                <a:latin typeface="Univers LT Std 47 Cn Lt" pitchFamily="34" charset="0"/>
              </a:rPr>
              <a:t>verloren</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geht</a:t>
            </a:r>
            <a:r>
              <a:rPr lang="de-CH" altLang="de-DE" sz="3600" dirty="0">
                <a:solidFill>
                  <a:srgbClr val="C00000"/>
                </a:solidFill>
                <a:effectLst/>
                <a:latin typeface="Univers LT Std 47 Cn Lt" pitchFamily="34" charset="0"/>
              </a:rPr>
              <a:t>; er möchte vielmehr, dass </a:t>
            </a:r>
            <a:r>
              <a:rPr lang="de-CH" altLang="de-DE" sz="3600" dirty="0" smtClean="0">
                <a:solidFill>
                  <a:srgbClr val="C00000"/>
                </a:solidFill>
                <a:effectLst/>
                <a:latin typeface="Univers LT Std 47 Cn Lt" pitchFamily="34" charset="0"/>
              </a:rPr>
              <a:t>alle</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zu </a:t>
            </a:r>
            <a:r>
              <a:rPr lang="de-CH" altLang="de-DE" sz="3600" dirty="0">
                <a:solidFill>
                  <a:srgbClr val="C00000"/>
                </a:solidFill>
                <a:effectLst/>
                <a:latin typeface="Univers LT Std 47 Cn Lt" pitchFamily="34" charset="0"/>
              </a:rPr>
              <a:t>ihm umkehren.“</a:t>
            </a:r>
            <a:endParaRPr lang="de-DE" altLang="de-DE" sz="36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523389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79512" y="932527"/>
            <a:ext cx="8964488" cy="830997"/>
          </a:xfrm>
        </p:spPr>
        <p:txBody>
          <a:bodyPr wrap="square">
            <a:spAutoFit/>
          </a:bodyPr>
          <a:lstStyle/>
          <a:p>
            <a:pPr algn="l"/>
            <a:r>
              <a:rPr lang="de-DE" altLang="de-DE" sz="4800" dirty="0" smtClean="0">
                <a:solidFill>
                  <a:srgbClr val="C00000"/>
                </a:solidFill>
                <a:effectLst/>
                <a:latin typeface="Univers LT Std 47 Cn Lt" pitchFamily="34" charset="0"/>
              </a:rPr>
              <a:t>II. Jesus kommt überraschend!?</a:t>
            </a:r>
            <a:endParaRPr lang="de-DE" altLang="de-DE" sz="48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806805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24,37-38</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82992" y="44624"/>
            <a:ext cx="7945392" cy="3416320"/>
          </a:xfrm>
        </p:spPr>
        <p:txBody>
          <a:bodyPr wrap="square">
            <a:spAutoFit/>
          </a:bodyPr>
          <a:lstStyle/>
          <a:p>
            <a:pPr algn="l"/>
            <a:r>
              <a:rPr lang="de-CH" altLang="de-DE" sz="3600" dirty="0">
                <a:solidFill>
                  <a:srgbClr val="C00000"/>
                </a:solidFill>
                <a:effectLst/>
                <a:latin typeface="Univers LT Std 47 Cn Lt" pitchFamily="34" charset="0"/>
              </a:rPr>
              <a:t>„Bei der Wiederkunft des Menschensohnes wird es wie in den Tagen Noahs sein. Damals vor der grossen Flut assen und tranken die Menschen, sie heirateten und wurden verheiratet – bis zu dem </a:t>
            </a:r>
            <a:r>
              <a:rPr lang="de-CH" altLang="de-DE" sz="3600" dirty="0" smtClean="0">
                <a:solidFill>
                  <a:srgbClr val="C00000"/>
                </a:solidFill>
                <a:effectLst/>
                <a:latin typeface="Univers LT Std 47 Cn Lt" pitchFamily="34" charset="0"/>
              </a:rPr>
              <a:t>Tag,</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an </a:t>
            </a:r>
            <a:r>
              <a:rPr lang="de-CH" altLang="de-DE" sz="3600" dirty="0">
                <a:solidFill>
                  <a:srgbClr val="C00000"/>
                </a:solidFill>
                <a:effectLst/>
                <a:latin typeface="Univers LT Std 47 Cn Lt" pitchFamily="34" charset="0"/>
              </a:rPr>
              <a:t>dem Noah in die Arche ging.“</a:t>
            </a:r>
            <a:endParaRPr lang="de-DE" altLang="de-DE" sz="36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623188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1.Korinther-Brief 15,32</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82992" y="59140"/>
            <a:ext cx="7945392" cy="1569660"/>
          </a:xfrm>
        </p:spPr>
        <p:txBody>
          <a:bodyPr wrap="square">
            <a:spAutoFit/>
          </a:bodyPr>
          <a:lstStyle/>
          <a:p>
            <a:pPr algn="l"/>
            <a:r>
              <a:rPr lang="de-CH" altLang="de-DE" sz="4800" dirty="0">
                <a:solidFill>
                  <a:srgbClr val="C00000"/>
                </a:solidFill>
                <a:effectLst/>
                <a:latin typeface="Univers LT Std 47 Cn Lt" pitchFamily="34" charset="0"/>
              </a:rPr>
              <a:t>„Kommt, wir essen und trinken, denn morgen sind wir tot!“</a:t>
            </a:r>
            <a:endParaRPr lang="de-DE" altLang="de-DE" sz="48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1372447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24,39</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82992" y="44624"/>
            <a:ext cx="8449448" cy="3477875"/>
          </a:xfrm>
        </p:spPr>
        <p:txBody>
          <a:bodyPr wrap="square">
            <a:spAutoFit/>
          </a:bodyPr>
          <a:lstStyle/>
          <a:p>
            <a:pPr algn="l"/>
            <a:r>
              <a:rPr lang="de-CH" altLang="de-DE" sz="4400" dirty="0">
                <a:solidFill>
                  <a:srgbClr val="C00000"/>
                </a:solidFill>
                <a:effectLst/>
                <a:latin typeface="Univers LT Std 47 Cn Lt" pitchFamily="34" charset="0"/>
              </a:rPr>
              <a:t>„Die Menschen zur Zeit Noahs merkten nichts, bis die Flut hereinbrach und sie alle hinwegraffte. So wird es auch bei der Wiederkunft </a:t>
            </a:r>
            <a:r>
              <a:rPr lang="de-CH" altLang="de-DE" sz="4400" dirty="0" smtClean="0">
                <a:solidFill>
                  <a:srgbClr val="C00000"/>
                </a:solidFill>
                <a:effectLst/>
                <a:latin typeface="Univers LT Std 47 Cn Lt" pitchFamily="34" charset="0"/>
              </a:rPr>
              <a:t>des</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Menschensohnes </a:t>
            </a:r>
            <a:r>
              <a:rPr lang="de-CH" altLang="de-DE" sz="4400" dirty="0">
                <a:solidFill>
                  <a:srgbClr val="C00000"/>
                </a:solidFill>
                <a:effectLst/>
                <a:latin typeface="Univers LT Std 47 Cn Lt" pitchFamily="34" charset="0"/>
              </a:rPr>
              <a:t>sein.“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210870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1.Korinther-Brief 15,34</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82992" y="66104"/>
            <a:ext cx="8449448" cy="4154984"/>
          </a:xfrm>
        </p:spPr>
        <p:txBody>
          <a:bodyPr wrap="square">
            <a:spAutoFit/>
          </a:bodyPr>
          <a:lstStyle/>
          <a:p>
            <a:pPr algn="l"/>
            <a:r>
              <a:rPr lang="de-CH" altLang="de-DE" sz="4400" dirty="0">
                <a:solidFill>
                  <a:srgbClr val="C00000"/>
                </a:solidFill>
                <a:effectLst/>
                <a:latin typeface="Univers LT Std 47 Cn Lt" pitchFamily="34" charset="0"/>
              </a:rPr>
              <a:t>„Kommt doch einmal richtig zur Besinnung und hört auf zu sündigen! Denn einige von euch kennen Gott letztlich überhaupt </a:t>
            </a:r>
            <a:r>
              <a:rPr lang="de-CH" altLang="de-DE" sz="4400" dirty="0" smtClean="0">
                <a:solidFill>
                  <a:srgbClr val="C00000"/>
                </a:solidFill>
                <a:effectLst/>
                <a:latin typeface="Univers LT Std 47 Cn Lt" pitchFamily="34" charset="0"/>
              </a:rPr>
              <a:t>nicht;</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das </a:t>
            </a:r>
            <a:r>
              <a:rPr lang="de-CH" altLang="de-DE" sz="4400" dirty="0">
                <a:solidFill>
                  <a:srgbClr val="C00000"/>
                </a:solidFill>
                <a:effectLst/>
                <a:latin typeface="Univers LT Std 47 Cn Lt" pitchFamily="34" charset="0"/>
              </a:rPr>
              <a:t>muss ich zu </a:t>
            </a:r>
            <a:r>
              <a:rPr lang="de-CH" altLang="de-DE" sz="4400" dirty="0" smtClean="0">
                <a:solidFill>
                  <a:srgbClr val="C00000"/>
                </a:solidFill>
                <a:effectLst/>
                <a:latin typeface="Univers LT Std 47 Cn Lt" pitchFamily="34" charset="0"/>
              </a:rPr>
              <a:t>eurer</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Schande </a:t>
            </a:r>
            <a:r>
              <a:rPr lang="de-CH" altLang="de-DE" sz="4400" dirty="0">
                <a:solidFill>
                  <a:srgbClr val="C00000"/>
                </a:solidFill>
                <a:effectLst/>
                <a:latin typeface="Univers LT Std 47 Cn Lt" pitchFamily="34" charset="0"/>
              </a:rPr>
              <a:t>sagen.“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190856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Johannes-Evangelium 14,3</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95141"/>
            <a:ext cx="6480720" cy="3477875"/>
          </a:xfrm>
        </p:spPr>
        <p:txBody>
          <a:bodyPr wrap="square">
            <a:spAutoFit/>
          </a:bodyPr>
          <a:lstStyle/>
          <a:p>
            <a:pPr algn="l"/>
            <a:r>
              <a:rPr lang="de-CH" altLang="de-DE" sz="4400" dirty="0">
                <a:solidFill>
                  <a:srgbClr val="C00000"/>
                </a:solidFill>
                <a:effectLst/>
                <a:latin typeface="Univers LT Std 47 Cn Lt" pitchFamily="34" charset="0"/>
              </a:rPr>
              <a:t>„Wenn ich einen </a:t>
            </a:r>
            <a:r>
              <a:rPr lang="de-CH" altLang="de-DE" sz="4400" dirty="0" smtClean="0">
                <a:solidFill>
                  <a:srgbClr val="C00000"/>
                </a:solidFill>
                <a:effectLst/>
                <a:latin typeface="Univers LT Std 47 Cn Lt" pitchFamily="34" charset="0"/>
              </a:rPr>
              <a:t>Platz</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für </a:t>
            </a:r>
            <a:r>
              <a:rPr lang="de-CH" altLang="de-DE" sz="4400" dirty="0">
                <a:solidFill>
                  <a:srgbClr val="C00000"/>
                </a:solidFill>
                <a:effectLst/>
                <a:latin typeface="Univers LT Std 47 Cn Lt" pitchFamily="34" charset="0"/>
              </a:rPr>
              <a:t>euch vorbereitet habe, werde ich wieder </a:t>
            </a:r>
            <a:r>
              <a:rPr lang="de-CH" altLang="de-DE" sz="4400" dirty="0" smtClean="0">
                <a:solidFill>
                  <a:srgbClr val="C00000"/>
                </a:solidFill>
                <a:effectLst/>
                <a:latin typeface="Univers LT Std 47 Cn Lt" pitchFamily="34" charset="0"/>
              </a:rPr>
              <a:t>kommen</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und </a:t>
            </a:r>
            <a:r>
              <a:rPr lang="de-CH" altLang="de-DE" sz="4400" dirty="0">
                <a:solidFill>
                  <a:srgbClr val="C00000"/>
                </a:solidFill>
                <a:effectLst/>
                <a:latin typeface="Univers LT Std 47 Cn Lt" pitchFamily="34" charset="0"/>
              </a:rPr>
              <a:t>euch zu mir holen, damit auch ihr dort seid, wo ich bin.“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5836385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24,40-41</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82992" y="44624"/>
            <a:ext cx="7945392" cy="3416320"/>
          </a:xfrm>
        </p:spPr>
        <p:txBody>
          <a:bodyPr wrap="square">
            <a:spAutoFit/>
          </a:bodyPr>
          <a:lstStyle/>
          <a:p>
            <a:pPr algn="l"/>
            <a:r>
              <a:rPr lang="de-CH" altLang="de-DE" sz="3600" dirty="0">
                <a:solidFill>
                  <a:srgbClr val="C00000"/>
                </a:solidFill>
                <a:effectLst/>
                <a:latin typeface="Univers LT Std 47 Cn Lt" pitchFamily="34" charset="0"/>
              </a:rPr>
              <a:t>„Von zwei Männern, die dann auf dem Feld arbeiten, wird der eine angenommen und der andere zurückgelassen. Von zwei </a:t>
            </a:r>
            <a:r>
              <a:rPr lang="de-CH" altLang="de-DE" sz="3600" dirty="0" smtClean="0">
                <a:solidFill>
                  <a:srgbClr val="C00000"/>
                </a:solidFill>
                <a:effectLst/>
                <a:latin typeface="Univers LT Std 47 Cn Lt" pitchFamily="34" charset="0"/>
              </a:rPr>
              <a:t>Frauen,</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die </a:t>
            </a:r>
            <a:r>
              <a:rPr lang="de-CH" altLang="de-DE" sz="3600" dirty="0">
                <a:solidFill>
                  <a:srgbClr val="C00000"/>
                </a:solidFill>
                <a:effectLst/>
                <a:latin typeface="Univers LT Std 47 Cn Lt" pitchFamily="34" charset="0"/>
              </a:rPr>
              <a:t>zusammen Getreide </a:t>
            </a:r>
            <a:r>
              <a:rPr lang="de-CH" altLang="de-DE" sz="3600" dirty="0" smtClean="0">
                <a:solidFill>
                  <a:srgbClr val="C00000"/>
                </a:solidFill>
                <a:effectLst/>
                <a:latin typeface="Univers LT Std 47 Cn Lt" pitchFamily="34" charset="0"/>
              </a:rPr>
              <a:t>mahlen,</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wird </a:t>
            </a:r>
            <a:r>
              <a:rPr lang="de-CH" altLang="de-DE" sz="3600" dirty="0">
                <a:solidFill>
                  <a:srgbClr val="C00000"/>
                </a:solidFill>
                <a:effectLst/>
                <a:latin typeface="Univers LT Std 47 Cn Lt" pitchFamily="34" charset="0"/>
              </a:rPr>
              <a:t>die eine </a:t>
            </a:r>
            <a:r>
              <a:rPr lang="de-CH" altLang="de-DE" sz="3600" dirty="0" smtClean="0">
                <a:solidFill>
                  <a:srgbClr val="C00000"/>
                </a:solidFill>
                <a:effectLst/>
                <a:latin typeface="Univers LT Std 47 Cn Lt" pitchFamily="34" charset="0"/>
              </a:rPr>
              <a:t>angenommen</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und </a:t>
            </a:r>
            <a:r>
              <a:rPr lang="de-CH" altLang="de-DE" sz="3600" dirty="0">
                <a:solidFill>
                  <a:srgbClr val="C00000"/>
                </a:solidFill>
                <a:effectLst/>
                <a:latin typeface="Univers LT Std 47 Cn Lt" pitchFamily="34" charset="0"/>
              </a:rPr>
              <a:t>die andere zurückgelassen.“</a:t>
            </a:r>
            <a:endParaRPr lang="de-DE" altLang="de-DE" sz="36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8815130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7,21</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82992" y="44624"/>
            <a:ext cx="8449448" cy="3477875"/>
          </a:xfrm>
        </p:spPr>
        <p:txBody>
          <a:bodyPr wrap="square">
            <a:spAutoFit/>
          </a:bodyPr>
          <a:lstStyle/>
          <a:p>
            <a:pPr algn="l"/>
            <a:r>
              <a:rPr lang="de-CH" altLang="de-DE" sz="4400" dirty="0">
                <a:solidFill>
                  <a:srgbClr val="C00000"/>
                </a:solidFill>
                <a:effectLst/>
                <a:latin typeface="Univers LT Std 47 Cn Lt" pitchFamily="34" charset="0"/>
              </a:rPr>
              <a:t>„Nicht jeder, der zu mir sagt</a:t>
            </a:r>
            <a:r>
              <a:rPr lang="de-CH" altLang="de-DE" sz="4400" dirty="0" smtClean="0">
                <a:solidFill>
                  <a:srgbClr val="C00000"/>
                </a:solidFill>
                <a:effectLst/>
                <a:latin typeface="Univers LT Std 47 Cn Lt" pitchFamily="34" charset="0"/>
              </a:rPr>
              <a:t>:</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a:t>
            </a:r>
            <a:r>
              <a:rPr lang="de-CH" altLang="de-DE" sz="4400" dirty="0">
                <a:solidFill>
                  <a:srgbClr val="C00000"/>
                </a:solidFill>
                <a:effectLst/>
                <a:latin typeface="Univers LT Std 47 Cn Lt" pitchFamily="34" charset="0"/>
              </a:rPr>
              <a:t>Herr, Herr!‹, wird ins Himmelreich kommen, sondern nur der, der den Willen meines </a:t>
            </a:r>
            <a:r>
              <a:rPr lang="de-CH" altLang="de-DE" sz="4400" dirty="0" smtClean="0">
                <a:solidFill>
                  <a:srgbClr val="C00000"/>
                </a:solidFill>
                <a:effectLst/>
                <a:latin typeface="Univers LT Std 47 Cn Lt" pitchFamily="34" charset="0"/>
              </a:rPr>
              <a:t>Vaters</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im </a:t>
            </a:r>
            <a:r>
              <a:rPr lang="de-CH" altLang="de-DE" sz="4400" dirty="0">
                <a:solidFill>
                  <a:srgbClr val="C00000"/>
                </a:solidFill>
                <a:effectLst/>
                <a:latin typeface="Univers LT Std 47 Cn Lt" pitchFamily="34" charset="0"/>
              </a:rPr>
              <a:t>Himmel tut.“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9645900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24,10</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79512" y="44624"/>
            <a:ext cx="4392488" cy="3477875"/>
          </a:xfrm>
        </p:spPr>
        <p:txBody>
          <a:bodyPr wrap="square">
            <a:spAutoFit/>
          </a:bodyPr>
          <a:lstStyle/>
          <a:p>
            <a:pPr algn="l"/>
            <a:r>
              <a:rPr lang="de-CH" altLang="de-DE" sz="4400" dirty="0">
                <a:solidFill>
                  <a:srgbClr val="C00000"/>
                </a:solidFill>
                <a:effectLst/>
                <a:latin typeface="Univers LT Std 47 Cn Lt" pitchFamily="34" charset="0"/>
              </a:rPr>
              <a:t>„Viele werden vom Glauben abfallen; sie werden einander verraten, sie werden einander hassen.“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6779267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549261"/>
            <a:ext cx="8568952" cy="1446550"/>
          </a:xfrm>
        </p:spPr>
        <p:txBody>
          <a:bodyPr wrap="square">
            <a:spAutoFit/>
          </a:bodyPr>
          <a:lstStyle/>
          <a:p>
            <a:pPr algn="l"/>
            <a:r>
              <a:rPr lang="de-DE" altLang="de-DE" sz="8800" dirty="0" smtClean="0">
                <a:solidFill>
                  <a:srgbClr val="C00000"/>
                </a:solidFill>
                <a:effectLst/>
                <a:latin typeface="Univers LT Std 47 Cn Lt" pitchFamily="34" charset="0"/>
              </a:rPr>
              <a:t>Schlussgedanke</a:t>
            </a:r>
            <a:endParaRPr lang="de-DE" altLang="de-DE" sz="88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599374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Römer-Brief 13,11</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82992" y="44624"/>
            <a:ext cx="8449448" cy="3785652"/>
          </a:xfrm>
        </p:spPr>
        <p:txBody>
          <a:bodyPr wrap="square">
            <a:spAutoFit/>
          </a:bodyPr>
          <a:lstStyle/>
          <a:p>
            <a:pPr algn="l"/>
            <a:r>
              <a:rPr lang="de-CH" altLang="de-DE" sz="4000" dirty="0" smtClean="0">
                <a:solidFill>
                  <a:srgbClr val="C00000"/>
                </a:solidFill>
                <a:effectLst/>
                <a:latin typeface="Univers LT Std 47 Cn Lt" pitchFamily="34" charset="0"/>
              </a:rPr>
              <a:t>„Seid </a:t>
            </a:r>
            <a:r>
              <a:rPr lang="de-CH" altLang="de-DE" sz="4000" dirty="0">
                <a:solidFill>
                  <a:srgbClr val="C00000"/>
                </a:solidFill>
                <a:effectLst/>
                <a:latin typeface="Univers LT Std 47 Cn Lt" pitchFamily="34" charset="0"/>
              </a:rPr>
              <a:t>euch bewusst, in was für einer entscheidenden Zeit wir leben. Unsere Rettung ist jetzt noch näher als </a:t>
            </a:r>
            <a:r>
              <a:rPr lang="de-CH" altLang="de-DE" sz="4000" dirty="0" smtClean="0">
                <a:solidFill>
                  <a:srgbClr val="C00000"/>
                </a:solidFill>
                <a:effectLst/>
                <a:latin typeface="Univers LT Std 47 Cn Lt" pitchFamily="34" charset="0"/>
              </a:rPr>
              <a:t>damals,</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als </a:t>
            </a:r>
            <a:r>
              <a:rPr lang="de-CH" altLang="de-DE" sz="4000" dirty="0">
                <a:solidFill>
                  <a:srgbClr val="C00000"/>
                </a:solidFill>
                <a:effectLst/>
                <a:latin typeface="Univers LT Std 47 Cn Lt" pitchFamily="34" charset="0"/>
              </a:rPr>
              <a:t>wir zum </a:t>
            </a:r>
            <a:r>
              <a:rPr lang="de-CH" altLang="de-DE" sz="4000" dirty="0" smtClean="0">
                <a:solidFill>
                  <a:srgbClr val="C00000"/>
                </a:solidFill>
                <a:effectLst/>
                <a:latin typeface="Univers LT Std 47 Cn Lt" pitchFamily="34" charset="0"/>
              </a:rPr>
              <a:t>Glauben kamen,</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und </a:t>
            </a:r>
            <a:r>
              <a:rPr lang="de-CH" altLang="de-DE" sz="4000" dirty="0">
                <a:solidFill>
                  <a:srgbClr val="C00000"/>
                </a:solidFill>
                <a:effectLst/>
                <a:latin typeface="Univers LT Std 47 Cn Lt" pitchFamily="34" charset="0"/>
              </a:rPr>
              <a:t>es ist höchste </a:t>
            </a:r>
            <a:r>
              <a:rPr lang="de-CH" altLang="de-DE" sz="4000" dirty="0" smtClean="0">
                <a:solidFill>
                  <a:srgbClr val="C00000"/>
                </a:solidFill>
                <a:effectLst/>
                <a:latin typeface="Univers LT Std 47 Cn Lt" pitchFamily="34" charset="0"/>
              </a:rPr>
              <a:t>Zeit, dass</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ihr </a:t>
            </a:r>
            <a:r>
              <a:rPr lang="de-CH" altLang="de-DE" sz="4000" dirty="0">
                <a:solidFill>
                  <a:srgbClr val="C00000"/>
                </a:solidFill>
                <a:effectLst/>
                <a:latin typeface="Univers LT Std 47 Cn Lt" pitchFamily="34" charset="0"/>
              </a:rPr>
              <a:t>aus dem Schlaf aufwacht.“</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0620350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24,43</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82992" y="44624"/>
            <a:ext cx="7945392" cy="2862322"/>
          </a:xfrm>
        </p:spPr>
        <p:txBody>
          <a:bodyPr wrap="square">
            <a:spAutoFit/>
          </a:bodyPr>
          <a:lstStyle/>
          <a:p>
            <a:pPr algn="l"/>
            <a:r>
              <a:rPr lang="de-CH" altLang="de-DE" sz="3600" dirty="0">
                <a:solidFill>
                  <a:srgbClr val="C00000"/>
                </a:solidFill>
                <a:effectLst/>
                <a:latin typeface="Univers LT Std 47 Cn Lt" pitchFamily="34" charset="0"/>
              </a:rPr>
              <a:t>„Ihr könnt gewiss sein: Ein Hausherr, der wüsste, zu welchem Zeitpunkt in der Nacht der Dieb kommt, würde wach bleiben und nicht zulassen, dass in sein Haus eingebrochen wird.“</a:t>
            </a:r>
            <a:endParaRPr lang="de-DE" altLang="de-DE" sz="36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6328926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24,44</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82992" y="112564"/>
            <a:ext cx="6217200" cy="2308324"/>
          </a:xfrm>
        </p:spPr>
        <p:txBody>
          <a:bodyPr wrap="square">
            <a:spAutoFit/>
          </a:bodyPr>
          <a:lstStyle/>
          <a:p>
            <a:pPr algn="l"/>
            <a:r>
              <a:rPr lang="de-CH" altLang="de-DE" sz="3600" dirty="0">
                <a:solidFill>
                  <a:srgbClr val="C00000"/>
                </a:solidFill>
                <a:effectLst/>
                <a:latin typeface="Univers LT Std 47 Cn Lt" pitchFamily="34" charset="0"/>
              </a:rPr>
              <a:t>„Darum haltet auch ihr euch ständig bereit; denn der Menschensohn kommt zu einem Zeitpunkt, </a:t>
            </a:r>
            <a:r>
              <a:rPr lang="de-CH" altLang="de-DE" sz="3600" dirty="0" smtClean="0">
                <a:solidFill>
                  <a:srgbClr val="C00000"/>
                </a:solidFill>
                <a:effectLst/>
                <a:latin typeface="Univers LT Std 47 Cn Lt" pitchFamily="34" charset="0"/>
              </a:rPr>
              <a:t>an</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dem </a:t>
            </a:r>
            <a:r>
              <a:rPr lang="de-CH" altLang="de-DE" sz="3600" dirty="0">
                <a:solidFill>
                  <a:srgbClr val="C00000"/>
                </a:solidFill>
                <a:effectLst/>
                <a:latin typeface="Univers LT Std 47 Cn Lt" pitchFamily="34" charset="0"/>
              </a:rPr>
              <a:t>ihr nicht damit rechnet.“</a:t>
            </a:r>
            <a:endParaRPr lang="de-DE" altLang="de-DE" sz="36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3837068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6021288"/>
            <a:ext cx="6400800" cy="400110"/>
          </a:xfrm>
        </p:spPr>
        <p:txBody>
          <a:bodyPr>
            <a:spAutoFit/>
          </a:bodyPr>
          <a:lstStyle/>
          <a:p>
            <a:pPr algn="r"/>
            <a:r>
              <a:rPr lang="de-DE" altLang="de-DE" sz="2000" dirty="0" smtClean="0">
                <a:solidFill>
                  <a:srgbClr val="C00000"/>
                </a:solidFill>
                <a:effectLst/>
                <a:latin typeface="Univers LT Std 47 Cn Lt" pitchFamily="34" charset="0"/>
              </a:rPr>
              <a:t>1.Johannes-Brief 2,1-2</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17207"/>
            <a:ext cx="8665472" cy="4031873"/>
          </a:xfrm>
        </p:spPr>
        <p:txBody>
          <a:bodyPr wrap="square">
            <a:spAutoFit/>
          </a:bodyPr>
          <a:lstStyle/>
          <a:p>
            <a:pPr algn="l"/>
            <a:r>
              <a:rPr lang="de-CH" altLang="de-DE" sz="3200" dirty="0">
                <a:solidFill>
                  <a:srgbClr val="C00000"/>
                </a:solidFill>
                <a:effectLst/>
                <a:latin typeface="Univers LT Std 47 Cn Lt" pitchFamily="34" charset="0"/>
              </a:rPr>
              <a:t>„Ich schreibe euch diese Dinge, damit ihr nicht sündigt. Und wenn jemand doch eine Sünde begeht, haben wir einen Anwalt, der beim Vater für uns eintritt: Jesus Christus, den </a:t>
            </a:r>
            <a:r>
              <a:rPr lang="de-CH" altLang="de-DE" sz="3200" dirty="0" smtClean="0">
                <a:solidFill>
                  <a:srgbClr val="C00000"/>
                </a:solidFill>
                <a:effectLst/>
                <a:latin typeface="Univers LT Std 47 Cn Lt" pitchFamily="34" charset="0"/>
              </a:rPr>
              <a:t>Gerechten. Er</a:t>
            </a:r>
            <a:r>
              <a:rPr lang="de-CH" altLang="de-DE" sz="3200" dirty="0">
                <a:solidFill>
                  <a:srgbClr val="C00000"/>
                </a:solidFill>
                <a:effectLst/>
                <a:latin typeface="Univers LT Std 47 Cn Lt" pitchFamily="34" charset="0"/>
              </a:rPr>
              <a:t>, der nie etwas Unrechtes getan hat, ist durch seinen Tod </a:t>
            </a:r>
            <a:r>
              <a:rPr lang="de-CH" altLang="de-DE" sz="3200" dirty="0" smtClean="0">
                <a:solidFill>
                  <a:srgbClr val="C00000"/>
                </a:solidFill>
                <a:effectLst/>
                <a:latin typeface="Univers LT Std 47 Cn Lt" pitchFamily="34" charset="0"/>
              </a:rPr>
              <a:t>zum</a:t>
            </a:r>
            <a:br>
              <a:rPr lang="de-CH" altLang="de-DE" sz="3200" dirty="0" smtClean="0">
                <a:solidFill>
                  <a:srgbClr val="C00000"/>
                </a:solidFill>
                <a:effectLst/>
                <a:latin typeface="Univers LT Std 47 Cn Lt" pitchFamily="34" charset="0"/>
              </a:rPr>
            </a:br>
            <a:r>
              <a:rPr lang="de-CH" altLang="de-DE" sz="3200" dirty="0" smtClean="0">
                <a:solidFill>
                  <a:srgbClr val="C00000"/>
                </a:solidFill>
                <a:effectLst/>
                <a:latin typeface="Univers LT Std 47 Cn Lt" pitchFamily="34" charset="0"/>
              </a:rPr>
              <a:t>Sühneopfer </a:t>
            </a:r>
            <a:r>
              <a:rPr lang="de-CH" altLang="de-DE" sz="3200" dirty="0">
                <a:solidFill>
                  <a:srgbClr val="C00000"/>
                </a:solidFill>
                <a:effectLst/>
                <a:latin typeface="Univers LT Std 47 Cn Lt" pitchFamily="34" charset="0"/>
              </a:rPr>
              <a:t>für unsere Sünden </a:t>
            </a:r>
            <a:r>
              <a:rPr lang="de-CH" altLang="de-DE" sz="3200" dirty="0" smtClean="0">
                <a:solidFill>
                  <a:srgbClr val="C00000"/>
                </a:solidFill>
                <a:effectLst/>
                <a:latin typeface="Univers LT Std 47 Cn Lt" pitchFamily="34" charset="0"/>
              </a:rPr>
              <a:t>geworden,</a:t>
            </a:r>
            <a:br>
              <a:rPr lang="de-CH" altLang="de-DE" sz="3200" dirty="0" smtClean="0">
                <a:solidFill>
                  <a:srgbClr val="C00000"/>
                </a:solidFill>
                <a:effectLst/>
                <a:latin typeface="Univers LT Std 47 Cn Lt" pitchFamily="34" charset="0"/>
              </a:rPr>
            </a:br>
            <a:r>
              <a:rPr lang="de-CH" altLang="de-DE" sz="3200" dirty="0" smtClean="0">
                <a:solidFill>
                  <a:srgbClr val="C00000"/>
                </a:solidFill>
                <a:effectLst/>
                <a:latin typeface="Univers LT Std 47 Cn Lt" pitchFamily="34" charset="0"/>
              </a:rPr>
              <a:t>und </a:t>
            </a:r>
            <a:r>
              <a:rPr lang="de-CH" altLang="de-DE" sz="3200" dirty="0">
                <a:solidFill>
                  <a:srgbClr val="C00000"/>
                </a:solidFill>
                <a:effectLst/>
                <a:latin typeface="Univers LT Std 47 Cn Lt" pitchFamily="34" charset="0"/>
              </a:rPr>
              <a:t>nicht nur für unsere Sünden, </a:t>
            </a:r>
            <a:r>
              <a:rPr lang="de-CH" altLang="de-DE" sz="3200" dirty="0" smtClean="0">
                <a:solidFill>
                  <a:srgbClr val="C00000"/>
                </a:solidFill>
                <a:effectLst/>
                <a:latin typeface="Univers LT Std 47 Cn Lt" pitchFamily="34" charset="0"/>
              </a:rPr>
              <a:t>sondern</a:t>
            </a:r>
            <a:br>
              <a:rPr lang="de-CH" altLang="de-DE" sz="3200" dirty="0" smtClean="0">
                <a:solidFill>
                  <a:srgbClr val="C00000"/>
                </a:solidFill>
                <a:effectLst/>
                <a:latin typeface="Univers LT Std 47 Cn Lt" pitchFamily="34" charset="0"/>
              </a:rPr>
            </a:br>
            <a:r>
              <a:rPr lang="de-CH" altLang="de-DE" sz="3200" dirty="0" smtClean="0">
                <a:solidFill>
                  <a:srgbClr val="C00000"/>
                </a:solidFill>
                <a:effectLst/>
                <a:latin typeface="Univers LT Std 47 Cn Lt" pitchFamily="34" charset="0"/>
              </a:rPr>
              <a:t>für </a:t>
            </a:r>
            <a:r>
              <a:rPr lang="de-CH" altLang="de-DE" sz="3200" dirty="0">
                <a:solidFill>
                  <a:srgbClr val="C00000"/>
                </a:solidFill>
                <a:effectLst/>
                <a:latin typeface="Univers LT Std 47 Cn Lt" pitchFamily="34" charset="0"/>
              </a:rPr>
              <a:t>die der ganzen Welt.“</a:t>
            </a:r>
            <a:endParaRPr lang="de-DE" altLang="de-DE" sz="32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753024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Apostelgeschichte 1,11</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44624"/>
            <a:ext cx="6480720" cy="3970318"/>
          </a:xfrm>
        </p:spPr>
        <p:txBody>
          <a:bodyPr wrap="square">
            <a:spAutoFit/>
          </a:bodyPr>
          <a:lstStyle/>
          <a:p>
            <a:pPr algn="l"/>
            <a:r>
              <a:rPr lang="de-CH" altLang="de-DE" sz="3600" dirty="0">
                <a:solidFill>
                  <a:srgbClr val="C00000"/>
                </a:solidFill>
                <a:effectLst/>
                <a:latin typeface="Univers LT Std 47 Cn Lt" pitchFamily="34" charset="0"/>
              </a:rPr>
              <a:t>„Ihr Männer von Galiläa </a:t>
            </a:r>
            <a:r>
              <a:rPr lang="de-CH" altLang="de-DE" sz="3600" dirty="0" smtClean="0">
                <a:solidFill>
                  <a:srgbClr val="C00000"/>
                </a:solidFill>
                <a:effectLst/>
                <a:latin typeface="Univers LT Std 47 Cn Lt" pitchFamily="34" charset="0"/>
              </a:rPr>
              <a:t>warum</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steht </a:t>
            </a:r>
            <a:r>
              <a:rPr lang="de-CH" altLang="de-DE" sz="3600" dirty="0">
                <a:solidFill>
                  <a:srgbClr val="C00000"/>
                </a:solidFill>
                <a:effectLst/>
                <a:latin typeface="Univers LT Std 47 Cn Lt" pitchFamily="34" charset="0"/>
              </a:rPr>
              <a:t>ihr hier und starrt zum Himmel hinauf? Dieser Jesus, der aus eurer Mitte in den Himmel genommen worden ist, wird </a:t>
            </a:r>
            <a:r>
              <a:rPr lang="de-CH" altLang="de-DE" sz="3600" dirty="0" smtClean="0">
                <a:solidFill>
                  <a:srgbClr val="C00000"/>
                </a:solidFill>
                <a:effectLst/>
                <a:latin typeface="Univers LT Std 47 Cn Lt" pitchFamily="34" charset="0"/>
              </a:rPr>
              <a:t>wiederkommen,</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und </a:t>
            </a:r>
            <a:r>
              <a:rPr lang="de-CH" altLang="de-DE" sz="3600" dirty="0">
                <a:solidFill>
                  <a:srgbClr val="C00000"/>
                </a:solidFill>
                <a:effectLst/>
                <a:latin typeface="Univers LT Std 47 Cn Lt" pitchFamily="34" charset="0"/>
              </a:rPr>
              <a:t>zwar auf dieselbe </a:t>
            </a:r>
            <a:r>
              <a:rPr lang="de-CH" altLang="de-DE" sz="3600" dirty="0" smtClean="0">
                <a:solidFill>
                  <a:srgbClr val="C00000"/>
                </a:solidFill>
                <a:effectLst/>
                <a:latin typeface="Univers LT Std 47 Cn Lt" pitchFamily="34" charset="0"/>
              </a:rPr>
              <a:t>Weise,</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wie </a:t>
            </a:r>
            <a:r>
              <a:rPr lang="de-CH" altLang="de-DE" sz="3600" dirty="0">
                <a:solidFill>
                  <a:srgbClr val="C00000"/>
                </a:solidFill>
                <a:effectLst/>
                <a:latin typeface="Univers LT Std 47 Cn Lt" pitchFamily="34" charset="0"/>
              </a:rPr>
              <a:t>ihr ihn habt gehen sehen.“</a:t>
            </a:r>
            <a:endParaRPr lang="de-DE" altLang="de-DE" sz="36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469702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24,30</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06754"/>
            <a:ext cx="7128792" cy="3970318"/>
          </a:xfrm>
        </p:spPr>
        <p:txBody>
          <a:bodyPr wrap="square">
            <a:spAutoFit/>
          </a:bodyPr>
          <a:lstStyle/>
          <a:p>
            <a:pPr algn="l"/>
            <a:r>
              <a:rPr lang="de-CH" altLang="de-DE" sz="3600" dirty="0">
                <a:solidFill>
                  <a:srgbClr val="C00000"/>
                </a:solidFill>
                <a:effectLst/>
                <a:latin typeface="Univers LT Std 47 Cn Lt" pitchFamily="34" charset="0"/>
              </a:rPr>
              <a:t>„Das Zeichen des Menschensohnes wird am Himmel erscheinen, </a:t>
            </a:r>
            <a:r>
              <a:rPr lang="de-CH" altLang="de-DE" sz="3600" dirty="0" smtClean="0">
                <a:solidFill>
                  <a:srgbClr val="C00000"/>
                </a:solidFill>
                <a:effectLst/>
                <a:latin typeface="Univers LT Std 47 Cn Lt" pitchFamily="34" charset="0"/>
              </a:rPr>
              <a:t>und alle </a:t>
            </a:r>
            <a:r>
              <a:rPr lang="de-CH" altLang="de-DE" sz="3600" dirty="0">
                <a:solidFill>
                  <a:srgbClr val="C00000"/>
                </a:solidFill>
                <a:effectLst/>
                <a:latin typeface="Univers LT Std 47 Cn Lt" pitchFamily="34" charset="0"/>
              </a:rPr>
              <a:t>Völker der Erde werden jammern und </a:t>
            </a:r>
            <a:r>
              <a:rPr lang="de-CH" altLang="de-DE" sz="3600" dirty="0" smtClean="0">
                <a:solidFill>
                  <a:srgbClr val="C00000"/>
                </a:solidFill>
                <a:effectLst/>
                <a:latin typeface="Univers LT Std 47 Cn Lt" pitchFamily="34" charset="0"/>
              </a:rPr>
              <a:t>klagen;</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sie </a:t>
            </a:r>
            <a:r>
              <a:rPr lang="de-CH" altLang="de-DE" sz="3600" dirty="0">
                <a:solidFill>
                  <a:srgbClr val="C00000"/>
                </a:solidFill>
                <a:effectLst/>
                <a:latin typeface="Univers LT Std 47 Cn Lt" pitchFamily="34" charset="0"/>
              </a:rPr>
              <a:t>werden den Menschensohn mit grosser Macht und Herrlichkeit </a:t>
            </a:r>
            <a:r>
              <a:rPr lang="de-CH" altLang="de-DE" sz="3600" dirty="0" smtClean="0">
                <a:solidFill>
                  <a:srgbClr val="C00000"/>
                </a:solidFill>
                <a:effectLst/>
                <a:latin typeface="Univers LT Std 47 Cn Lt" pitchFamily="34" charset="0"/>
              </a:rPr>
              <a:t>auf</a:t>
            </a:r>
            <a:br>
              <a:rPr lang="de-CH" altLang="de-DE" sz="3600" dirty="0" smtClean="0">
                <a:solidFill>
                  <a:srgbClr val="C00000"/>
                </a:solidFill>
                <a:effectLst/>
                <a:latin typeface="Univers LT Std 47 Cn Lt" pitchFamily="34" charset="0"/>
              </a:rPr>
            </a:br>
            <a:r>
              <a:rPr lang="de-CH" altLang="de-DE" sz="3600" dirty="0" smtClean="0">
                <a:solidFill>
                  <a:srgbClr val="C00000"/>
                </a:solidFill>
                <a:effectLst/>
                <a:latin typeface="Univers LT Std 47 Cn Lt" pitchFamily="34" charset="0"/>
              </a:rPr>
              <a:t>den </a:t>
            </a:r>
            <a:r>
              <a:rPr lang="de-CH" altLang="de-DE" sz="3600" dirty="0">
                <a:solidFill>
                  <a:srgbClr val="C00000"/>
                </a:solidFill>
                <a:effectLst/>
                <a:latin typeface="Univers LT Std 47 Cn Lt" pitchFamily="34" charset="0"/>
              </a:rPr>
              <a:t>Wolken des Himmels kommen sehen.“</a:t>
            </a:r>
            <a:endParaRPr lang="de-DE" altLang="de-DE" sz="36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181219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24,3</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27384"/>
            <a:ext cx="7128792" cy="3170099"/>
          </a:xfrm>
        </p:spPr>
        <p:txBody>
          <a:bodyPr wrap="square">
            <a:spAutoFit/>
          </a:bodyPr>
          <a:lstStyle/>
          <a:p>
            <a:pPr algn="l"/>
            <a:r>
              <a:rPr lang="de-CH" altLang="de-DE" sz="4000" dirty="0">
                <a:solidFill>
                  <a:srgbClr val="C00000"/>
                </a:solidFill>
                <a:effectLst/>
                <a:latin typeface="Univers LT Std 47 Cn Lt" pitchFamily="34" charset="0"/>
              </a:rPr>
              <a:t>„Sag uns doch: Wann </a:t>
            </a:r>
            <a:r>
              <a:rPr lang="de-CH" altLang="de-DE" sz="4000" dirty="0" smtClean="0">
                <a:solidFill>
                  <a:srgbClr val="C00000"/>
                </a:solidFill>
                <a:effectLst/>
                <a:latin typeface="Univers LT Std 47 Cn Lt" pitchFamily="34" charset="0"/>
              </a:rPr>
              <a:t>wird</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das </a:t>
            </a:r>
            <a:r>
              <a:rPr lang="de-CH" altLang="de-DE" sz="4000" dirty="0">
                <a:solidFill>
                  <a:srgbClr val="C00000"/>
                </a:solidFill>
                <a:effectLst/>
                <a:latin typeface="Univers LT Std 47 Cn Lt" pitchFamily="34" charset="0"/>
              </a:rPr>
              <a:t>geschehen, und </a:t>
            </a:r>
            <a:r>
              <a:rPr lang="de-CH" altLang="de-DE" sz="4000" dirty="0" smtClean="0">
                <a:solidFill>
                  <a:srgbClr val="C00000"/>
                </a:solidFill>
                <a:effectLst/>
                <a:latin typeface="Univers LT Std 47 Cn Lt" pitchFamily="34" charset="0"/>
              </a:rPr>
              <a:t>welches</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Zeichen </a:t>
            </a:r>
            <a:r>
              <a:rPr lang="de-CH" altLang="de-DE" sz="4000" dirty="0">
                <a:solidFill>
                  <a:srgbClr val="C00000"/>
                </a:solidFill>
                <a:effectLst/>
                <a:latin typeface="Univers LT Std 47 Cn Lt" pitchFamily="34" charset="0"/>
              </a:rPr>
              <a:t>wird deine </a:t>
            </a:r>
            <a:r>
              <a:rPr lang="de-CH" altLang="de-DE" sz="4000" dirty="0" smtClean="0">
                <a:solidFill>
                  <a:srgbClr val="C00000"/>
                </a:solidFill>
                <a:effectLst/>
                <a:latin typeface="Univers LT Std 47 Cn Lt" pitchFamily="34" charset="0"/>
              </a:rPr>
              <a:t>Wiederkunft</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und das Ende </a:t>
            </a:r>
            <a:r>
              <a:rPr lang="de-CH" altLang="de-DE" sz="4000" dirty="0">
                <a:solidFill>
                  <a:srgbClr val="C00000"/>
                </a:solidFill>
                <a:effectLst/>
                <a:latin typeface="Univers LT Std 47 Cn Lt" pitchFamily="34" charset="0"/>
              </a:rPr>
              <a:t>der </a:t>
            </a:r>
            <a:r>
              <a:rPr lang="de-CH" altLang="de-DE" sz="4000" dirty="0" smtClean="0">
                <a:solidFill>
                  <a:srgbClr val="C00000"/>
                </a:solidFill>
                <a:effectLst/>
                <a:latin typeface="Univers LT Std 47 Cn Lt" pitchFamily="34" charset="0"/>
              </a:rPr>
              <a:t>Welt</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ankündigen</a:t>
            </a:r>
            <a:r>
              <a:rPr lang="de-CH" altLang="de-DE" sz="4000" dirty="0">
                <a:solidFill>
                  <a:srgbClr val="C00000"/>
                </a:solidFill>
                <a:effectLst/>
                <a:latin typeface="Univers LT Std 47 Cn Lt" pitchFamily="34" charset="0"/>
              </a:rPr>
              <a:t>?“</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840886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24,8</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16632"/>
            <a:ext cx="7128792" cy="2123658"/>
          </a:xfrm>
        </p:spPr>
        <p:txBody>
          <a:bodyPr wrap="square">
            <a:spAutoFit/>
          </a:bodyPr>
          <a:lstStyle/>
          <a:p>
            <a:pPr algn="l"/>
            <a:r>
              <a:rPr lang="de-CH" altLang="de-DE" sz="4400" dirty="0">
                <a:solidFill>
                  <a:srgbClr val="C00000"/>
                </a:solidFill>
                <a:effectLst/>
                <a:latin typeface="Univers LT Std 47 Cn Lt" pitchFamily="34" charset="0"/>
              </a:rPr>
              <a:t>„Das alles ist erst der </a:t>
            </a:r>
            <a:r>
              <a:rPr lang="de-CH" altLang="de-DE" sz="4400" dirty="0" smtClean="0">
                <a:solidFill>
                  <a:srgbClr val="C00000"/>
                </a:solidFill>
                <a:effectLst/>
                <a:latin typeface="Univers LT Std 47 Cn Lt" pitchFamily="34" charset="0"/>
              </a:rPr>
              <a:t>Anfang,</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es </a:t>
            </a:r>
            <a:r>
              <a:rPr lang="de-CH" altLang="de-DE" sz="4400" dirty="0">
                <a:solidFill>
                  <a:srgbClr val="C00000"/>
                </a:solidFill>
                <a:effectLst/>
                <a:latin typeface="Univers LT Std 47 Cn Lt" pitchFamily="34" charset="0"/>
              </a:rPr>
              <a:t>ist wie der Beginn von Geburtswehen.“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139821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07504" y="1082060"/>
            <a:ext cx="8928992" cy="923330"/>
          </a:xfrm>
        </p:spPr>
        <p:txBody>
          <a:bodyPr wrap="square">
            <a:spAutoFit/>
          </a:bodyPr>
          <a:lstStyle/>
          <a:p>
            <a:pPr algn="l"/>
            <a:r>
              <a:rPr lang="de-DE" altLang="de-DE" dirty="0" smtClean="0">
                <a:solidFill>
                  <a:srgbClr val="C00000"/>
                </a:solidFill>
                <a:effectLst/>
                <a:latin typeface="Univers LT Std 47 Cn Lt" pitchFamily="34" charset="0"/>
              </a:rPr>
              <a:t>I. Jesus kommt garantiert!</a:t>
            </a:r>
            <a:endParaRPr lang="de-DE" altLang="de-DE"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014782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Grafi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86" y="-63516"/>
            <a:ext cx="9132914" cy="6084804"/>
          </a:xfrm>
          <a:prstGeom prst="rect">
            <a:avLst/>
          </a:prstGeom>
        </p:spPr>
      </p:pic>
      <p:sp>
        <p:nvSpPr>
          <p:cNvPr id="409603" name="Rectangle 3"/>
          <p:cNvSpPr>
            <a:spLocks noGrp="1" noChangeArrowheads="1"/>
          </p:cNvSpPr>
          <p:nvPr>
            <p:ph type="subTitle" idx="1"/>
          </p:nvPr>
        </p:nvSpPr>
        <p:spPr>
          <a:xfrm>
            <a:off x="2555776" y="6093296"/>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24,32</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87203"/>
            <a:ext cx="8856984" cy="4524315"/>
          </a:xfrm>
        </p:spPr>
        <p:txBody>
          <a:bodyPr wrap="square">
            <a:spAutoFit/>
          </a:bodyPr>
          <a:lstStyle/>
          <a:p>
            <a:pPr algn="l"/>
            <a:r>
              <a:rPr lang="de-CH" altLang="de-DE" sz="4800" dirty="0">
                <a:ln>
                  <a:solidFill>
                    <a:schemeClr val="bg2"/>
                  </a:solidFill>
                </a:ln>
                <a:solidFill>
                  <a:schemeClr val="tx1"/>
                </a:solidFill>
                <a:effectLst/>
                <a:latin typeface="Univers LT Std 55" pitchFamily="34" charset="0"/>
              </a:rPr>
              <a:t>„Denkt zum Vergleich </a:t>
            </a:r>
            <a:r>
              <a:rPr lang="de-CH" altLang="de-DE" sz="4800" dirty="0" smtClean="0">
                <a:ln>
                  <a:solidFill>
                    <a:schemeClr val="bg2"/>
                  </a:solidFill>
                </a:ln>
                <a:solidFill>
                  <a:schemeClr val="tx1"/>
                </a:solidFill>
                <a:effectLst/>
                <a:latin typeface="Univers LT Std 55" pitchFamily="34" charset="0"/>
              </a:rPr>
              <a:t>einmal an </a:t>
            </a:r>
            <a:r>
              <a:rPr lang="de-CH" altLang="de-DE" sz="4800" dirty="0">
                <a:ln>
                  <a:solidFill>
                    <a:schemeClr val="bg2"/>
                  </a:solidFill>
                </a:ln>
                <a:solidFill>
                  <a:schemeClr val="tx1"/>
                </a:solidFill>
                <a:effectLst/>
                <a:latin typeface="Univers LT Std 55" pitchFamily="34" charset="0"/>
              </a:rPr>
              <a:t>den Feigenbaum. Wenn der Saft in die Zweige steigt und die </a:t>
            </a:r>
            <a:r>
              <a:rPr lang="de-CH" altLang="de-DE" sz="4800" dirty="0" smtClean="0">
                <a:ln>
                  <a:solidFill>
                    <a:schemeClr val="bg2"/>
                  </a:solidFill>
                </a:ln>
                <a:solidFill>
                  <a:schemeClr val="tx1"/>
                </a:solidFill>
                <a:effectLst/>
                <a:latin typeface="Univers LT Std 55" pitchFamily="34" charset="0"/>
              </a:rPr>
              <a:t>Blätter spriessen</a:t>
            </a:r>
            <a:r>
              <a:rPr lang="de-CH" altLang="de-DE" sz="4800" dirty="0">
                <a:ln>
                  <a:solidFill>
                    <a:schemeClr val="bg2"/>
                  </a:solidFill>
                </a:ln>
                <a:solidFill>
                  <a:schemeClr val="tx1"/>
                </a:solidFill>
                <a:effectLst/>
                <a:latin typeface="Univers LT Std 55" pitchFamily="34" charset="0"/>
              </a:rPr>
              <a:t>, wisst </a:t>
            </a:r>
            <a:r>
              <a:rPr lang="de-CH" altLang="de-DE" sz="4800" dirty="0" smtClean="0">
                <a:ln>
                  <a:solidFill>
                    <a:schemeClr val="bg2"/>
                  </a:solidFill>
                </a:ln>
                <a:solidFill>
                  <a:schemeClr val="tx1"/>
                </a:solidFill>
                <a:effectLst/>
                <a:latin typeface="Univers LT Std 55" pitchFamily="34" charset="0"/>
              </a:rPr>
              <a:t>ihr, dass </a:t>
            </a:r>
            <a:r>
              <a:rPr lang="de-CH" altLang="de-DE" sz="4800" dirty="0">
                <a:ln>
                  <a:solidFill>
                    <a:schemeClr val="bg2"/>
                  </a:solidFill>
                </a:ln>
                <a:solidFill>
                  <a:schemeClr val="tx1"/>
                </a:solidFill>
                <a:effectLst/>
                <a:latin typeface="Univers LT Std 55" pitchFamily="34" charset="0"/>
              </a:rPr>
              <a:t>es bald Sommer ist.“</a:t>
            </a:r>
            <a:endParaRPr lang="de-DE" altLang="de-DE" sz="4800" dirty="0">
              <a:ln>
                <a:solidFill>
                  <a:schemeClr val="bg2"/>
                </a:solidFill>
              </a:ln>
              <a:solidFill>
                <a:schemeClr val="tx1"/>
              </a:solidFill>
              <a:effectLst/>
              <a:latin typeface="Univers LT Std 55" pitchFamily="34" charset="0"/>
            </a:endParaRPr>
          </a:p>
        </p:txBody>
      </p:sp>
    </p:spTree>
    <p:extLst>
      <p:ext uri="{BB962C8B-B14F-4D97-AF65-F5344CB8AC3E}">
        <p14:creationId xmlns:p14="http://schemas.microsoft.com/office/powerpoint/2010/main" val="3981827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6021288"/>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24,33</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44624"/>
            <a:ext cx="7128792" cy="4154984"/>
          </a:xfrm>
        </p:spPr>
        <p:txBody>
          <a:bodyPr wrap="square">
            <a:spAutoFit/>
          </a:bodyPr>
          <a:lstStyle/>
          <a:p>
            <a:pPr algn="l"/>
            <a:r>
              <a:rPr lang="de-CH" altLang="de-DE" sz="4400" dirty="0">
                <a:solidFill>
                  <a:srgbClr val="C00000"/>
                </a:solidFill>
                <a:effectLst/>
                <a:latin typeface="Univers LT Std 47 Cn Lt" pitchFamily="34" charset="0"/>
              </a:rPr>
              <a:t>„Und genauso ist es, wenn ihr seht, dass alle diese Dinge geschehen. Dann wisst </a:t>
            </a:r>
            <a:r>
              <a:rPr lang="de-CH" altLang="de-DE" sz="4400" dirty="0" smtClean="0">
                <a:solidFill>
                  <a:srgbClr val="C00000"/>
                </a:solidFill>
                <a:effectLst/>
                <a:latin typeface="Univers LT Std 47 Cn Lt" pitchFamily="34" charset="0"/>
              </a:rPr>
              <a:t>ihr,</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dass </a:t>
            </a:r>
            <a:r>
              <a:rPr lang="de-CH" altLang="de-DE" sz="4400" dirty="0">
                <a:solidFill>
                  <a:srgbClr val="C00000"/>
                </a:solidFill>
                <a:effectLst/>
                <a:latin typeface="Univers LT Std 47 Cn Lt" pitchFamily="34" charset="0"/>
              </a:rPr>
              <a:t>das Kommen des Menschensohnes nahe bevorsteht.“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172682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599</Words>
  <Application>Microsoft Office PowerPoint</Application>
  <PresentationFormat>Bildschirmpräsentation (4:3)</PresentationFormat>
  <Paragraphs>80</Paragraphs>
  <Slides>27</Slides>
  <Notes>27</Notes>
  <HiddenSlides>0</HiddenSlides>
  <MMClips>0</MMClips>
  <ScaleCrop>false</ScaleCrop>
  <HeadingPairs>
    <vt:vector size="4" baseType="variant">
      <vt:variant>
        <vt:lpstr>Design</vt:lpstr>
      </vt:variant>
      <vt:variant>
        <vt:i4>1</vt:i4>
      </vt:variant>
      <vt:variant>
        <vt:lpstr>Folientitel</vt:lpstr>
      </vt:variant>
      <vt:variant>
        <vt:i4>27</vt:i4>
      </vt:variant>
    </vt:vector>
  </HeadingPairs>
  <TitlesOfParts>
    <vt:vector size="28" baseType="lpstr">
      <vt:lpstr>Designvorlage 'Berggipfel'</vt:lpstr>
      <vt:lpstr>Wir sind aufmerksam</vt:lpstr>
      <vt:lpstr>„Wenn ich einen Platz für euch vorbereitet habe, werde ich wieder kommen und euch zu mir holen, damit auch ihr dort seid, wo ich bin.“</vt:lpstr>
      <vt:lpstr>„Ihr Männer von Galiläa warum steht ihr hier und starrt zum Himmel hinauf? Dieser Jesus, der aus eurer Mitte in den Himmel genommen worden ist, wird wiederkommen, und zwar auf dieselbe Weise, wie ihr ihn habt gehen sehen.“</vt:lpstr>
      <vt:lpstr>„Das Zeichen des Menschensohnes wird am Himmel erscheinen, und alle Völker der Erde werden jammern und klagen; sie werden den Menschensohn mit grosser Macht und Herrlichkeit auf den Wolken des Himmels kommen sehen.“</vt:lpstr>
      <vt:lpstr>„Sag uns doch: Wann wird das geschehen, und welches Zeichen wird deine Wiederkunft und das Ende der Welt ankündigen?“</vt:lpstr>
      <vt:lpstr>„Das alles ist erst der Anfang, es ist wie der Beginn von Geburtswehen.“</vt:lpstr>
      <vt:lpstr>I. Jesus kommt garantiert!</vt:lpstr>
      <vt:lpstr>„Denkt zum Vergleich einmal an den Feigenbaum. Wenn der Saft in die Zweige steigt und die Blätter spriessen, wisst ihr, dass es bald Sommer ist.“</vt:lpstr>
      <vt:lpstr>„Und genauso ist es, wenn ihr seht, dass alle diese Dinge geschehen. Dann wisst ihr, dass das Kommen des Menschensohnes nahe bevorsteht.“</vt:lpstr>
      <vt:lpstr>„Dieses Geschlecht wird nicht vergehen, bis das alles geschehen ist.“</vt:lpstr>
      <vt:lpstr>„Himmel und Erde werden vergehen, aber meine Worte werden nicht vergehen.“</vt:lpstr>
      <vt:lpstr>„Wann jener Tag und jene Stunde sein werden, weiss niemand, auch nicht die Engel im Himmel, nicht einmal der Sohn; nur der Vater weiss es.“</vt:lpstr>
      <vt:lpstr>„Für den Herrn ist ein Tag wie tausend Jahre, und tausend Jahre sind für ihn wie ein Tag.“</vt:lpstr>
      <vt:lpstr>„Es ist also keineswegs so, dass der Herr die Erfüllung seiner Zusage hinauszögert, wie einige denken. Was sie für ein Hinauszögern halten, ist in Wirklichkeit ein Ausdruck seiner Geduld mit euch. Denn er möchte nicht, dass irgendjemand verloren geht; er möchte vielmehr, dass alle zu ihm umkehren.“</vt:lpstr>
      <vt:lpstr>II. Jesus kommt überraschend!?</vt:lpstr>
      <vt:lpstr>„Bei der Wiederkunft des Menschensohnes wird es wie in den Tagen Noahs sein. Damals vor der grossen Flut assen und tranken die Menschen, sie heirateten und wurden verheiratet – bis zu dem Tag, an dem Noah in die Arche ging.“</vt:lpstr>
      <vt:lpstr>„Kommt, wir essen und trinken, denn morgen sind wir tot!“</vt:lpstr>
      <vt:lpstr>„Die Menschen zur Zeit Noahs merkten nichts, bis die Flut hereinbrach und sie alle hinwegraffte. So wird es auch bei der Wiederkunft des Menschensohnes sein.“</vt:lpstr>
      <vt:lpstr>„Kommt doch einmal richtig zur Besinnung und hört auf zu sündigen! Denn einige von euch kennen Gott letztlich überhaupt nicht; das muss ich zu eurer Schande sagen.“</vt:lpstr>
      <vt:lpstr>„Von zwei Männern, die dann auf dem Feld arbeiten, wird der eine angenommen und der andere zurückgelassen. Von zwei Frauen, die zusammen Getreide mahlen, wird die eine angenommen und die andere zurückgelassen.“</vt:lpstr>
      <vt:lpstr>„Nicht jeder, der zu mir sagt: ›Herr, Herr!‹, wird ins Himmelreich kommen, sondern nur der, der den Willen meines Vaters im Himmel tut.“</vt:lpstr>
      <vt:lpstr>„Viele werden vom Glauben abfallen; sie werden einander verraten, sie werden einander hassen.“</vt:lpstr>
      <vt:lpstr>Schlussgedanke</vt:lpstr>
      <vt:lpstr>„Seid euch bewusst, in was für einer entscheidenden Zeit wir leben. Unsere Rettung ist jetzt noch näher als damals, als wir zum Glauben kamen, und es ist höchste Zeit, dass ihr aus dem Schlaf aufwacht.“</vt:lpstr>
      <vt:lpstr>„Ihr könnt gewiss sein: Ein Hausherr, der wüsste, zu welchem Zeitpunkt in der Nacht der Dieb kommt, würde wach bleiben und nicht zulassen, dass in sein Haus eingebrochen wird.“</vt:lpstr>
      <vt:lpstr>„Darum haltet auch ihr euch ständig bereit; denn der Menschensohn kommt zu einem Zeitpunkt, an dem ihr nicht damit rechnet.“</vt:lpstr>
      <vt:lpstr>„Ich schreibe euch diese Dinge, damit ihr nicht sündigt. Und wenn jemand doch eine Sünde begeht, haben wir einen Anwalt, der beim Vater für uns eintritt: Jesus Christus, den Gerechten. Er, der nie etwas Unrechtes getan hat, ist durch seinen Tod zum Sühneopfer für unsere Sünden geworden, und nicht nur für unsere Sünden, sondern für die der ganzen Welt.“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 warten auf Jesus! - Teil 1/4 - Wir sind aufmerksam - Folien</dc:title>
  <dc:creator>Jürg Birnstiel</dc:creator>
  <cp:lastModifiedBy>Me</cp:lastModifiedBy>
  <cp:revision>311</cp:revision>
  <dcterms:created xsi:type="dcterms:W3CDTF">2013-11-12T15:20:47Z</dcterms:created>
  <dcterms:modified xsi:type="dcterms:W3CDTF">2014-12-16T18:36:55Z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