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3"/>
  </p:notesMasterIdLst>
  <p:handoutMasterIdLst>
    <p:handoutMasterId r:id="rId34"/>
  </p:handoutMasterIdLst>
  <p:sldIdLst>
    <p:sldId id="1366" r:id="rId2"/>
    <p:sldId id="1110" r:id="rId3"/>
    <p:sldId id="1237" r:id="rId4"/>
    <p:sldId id="1345" r:id="rId5"/>
    <p:sldId id="1339" r:id="rId6"/>
    <p:sldId id="1346" r:id="rId7"/>
    <p:sldId id="1364" r:id="rId8"/>
    <p:sldId id="1341" r:id="rId9"/>
    <p:sldId id="1365" r:id="rId10"/>
    <p:sldId id="1348" r:id="rId11"/>
    <p:sldId id="1349" r:id="rId12"/>
    <p:sldId id="1350" r:id="rId13"/>
    <p:sldId id="1106" r:id="rId14"/>
    <p:sldId id="1340" r:id="rId15"/>
    <p:sldId id="1352" r:id="rId16"/>
    <p:sldId id="1338" r:id="rId17"/>
    <p:sldId id="1342" r:id="rId18"/>
    <p:sldId id="1344" r:id="rId19"/>
    <p:sldId id="1343" r:id="rId20"/>
    <p:sldId id="1355" r:id="rId21"/>
    <p:sldId id="1353" r:id="rId22"/>
    <p:sldId id="1354" r:id="rId23"/>
    <p:sldId id="1356" r:id="rId24"/>
    <p:sldId id="1357" r:id="rId25"/>
    <p:sldId id="1358" r:id="rId26"/>
    <p:sldId id="1359" r:id="rId27"/>
    <p:sldId id="1107" r:id="rId28"/>
    <p:sldId id="1361" r:id="rId29"/>
    <p:sldId id="1360" r:id="rId30"/>
    <p:sldId id="1363" r:id="rId31"/>
    <p:sldId id="1367" r:id="rId32"/>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FF33"/>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4097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5147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49692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483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89071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35234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4754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15584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50963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4306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2143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87057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9738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59733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33488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78834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86277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64725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799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83072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6995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4335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91837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77228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1135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5021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3266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8750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23244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9614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1775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xmlns="" id="{33CA72C5-3100-4D4F-A728-3875EB14D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264" y="-27384"/>
            <a:ext cx="4468416" cy="6858000"/>
          </a:xfrm>
          <a:prstGeom prst="rect">
            <a:avLst/>
          </a:prstGeom>
        </p:spPr>
      </p:pic>
    </p:spTree>
    <p:extLst>
      <p:ext uri="{BB962C8B-B14F-4D97-AF65-F5344CB8AC3E}">
        <p14:creationId xmlns:p14="http://schemas.microsoft.com/office/powerpoint/2010/main" val="270748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33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2985C2FB-7D63-40FB-B2AD-F7507CC7C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838" y="0"/>
            <a:ext cx="6368143" cy="6858000"/>
          </a:xfrm>
          <a:prstGeom prst="rect">
            <a:avLst/>
          </a:prstGeom>
        </p:spPr>
      </p:pic>
    </p:spTree>
    <p:extLst>
      <p:ext uri="{BB962C8B-B14F-4D97-AF65-F5344CB8AC3E}">
        <p14:creationId xmlns:p14="http://schemas.microsoft.com/office/powerpoint/2010/main" val="22436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35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968208" y="154375"/>
            <a:ext cx="3960440" cy="2554545"/>
          </a:xfrm>
        </p:spPr>
        <p:txBody>
          <a:bodyPr wrap="square">
            <a:spAutoFit/>
          </a:bodyPr>
          <a:lstStyle/>
          <a:p>
            <a:pPr algn="l"/>
            <a:r>
              <a:rPr lang="de-CH" altLang="de-DE" sz="3200" dirty="0">
                <a:solidFill>
                  <a:schemeClr val="tx1"/>
                </a:solidFill>
                <a:effectLst/>
                <a:latin typeface="Source Sans Pro Black" panose="020B0803030403020204" pitchFamily="34" charset="0"/>
                <a:ea typeface="Source Sans Pro Black" panose="020B0803030403020204" pitchFamily="34" charset="0"/>
              </a:rPr>
              <a:t>II. </a:t>
            </a:r>
            <a:r>
              <a:rPr lang="de-DE" altLang="de-DE" sz="3200" dirty="0">
                <a:solidFill>
                  <a:schemeClr val="tx1"/>
                </a:solidFill>
                <a:effectLst/>
                <a:latin typeface="Source Sans Pro Black" panose="020B0803030403020204" pitchFamily="34" charset="0"/>
                <a:ea typeface="Source Sans Pro Black" panose="020B0803030403020204" pitchFamily="34" charset="0"/>
              </a:rPr>
              <a:t>Du könntest die Bibel ernst nehmen, weil es keine signifikanten Widersprüche gibt!</a:t>
            </a:r>
          </a:p>
        </p:txBody>
      </p:sp>
    </p:spTree>
    <p:extLst>
      <p:ext uri="{BB962C8B-B14F-4D97-AF65-F5344CB8AC3E}">
        <p14:creationId xmlns:p14="http://schemas.microsoft.com/office/powerpoint/2010/main" val="412779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55074" y="281286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Römer-Brief 3,28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246127"/>
            <a:ext cx="3672408" cy="2246769"/>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„So halten wir nun dafür, dass der Mensch gerecht wird ohne des Gesetzes Werke, allein durch den Glauben.“</a:t>
            </a:r>
          </a:p>
        </p:txBody>
      </p:sp>
    </p:spTree>
    <p:extLst>
      <p:ext uri="{BB962C8B-B14F-4D97-AF65-F5344CB8AC3E}">
        <p14:creationId xmlns:p14="http://schemas.microsoft.com/office/powerpoint/2010/main" val="70837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47269" y="249289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Römer-Brief 3,28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246127"/>
            <a:ext cx="3672408" cy="2246769"/>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„So halten wir nun dafür, dass der Mensch gerecht wird ohne des Gesetzes Werke, allein durch den Glauben.“</a:t>
            </a:r>
          </a:p>
        </p:txBody>
      </p:sp>
      <p:sp>
        <p:nvSpPr>
          <p:cNvPr id="6" name="Rectangle 2">
            <a:extLst>
              <a:ext uri="{FF2B5EF4-FFF2-40B4-BE49-F238E27FC236}">
                <a16:creationId xmlns:a16="http://schemas.microsoft.com/office/drawing/2014/main" xmlns="" id="{5612EAD7-F97B-4775-B3A6-68571951D830}"/>
              </a:ext>
            </a:extLst>
          </p:cNvPr>
          <p:cNvSpPr txBox="1">
            <a:spLocks noChangeArrowheads="1"/>
          </p:cNvSpPr>
          <p:nvPr/>
        </p:nvSpPr>
        <p:spPr bwMode="auto">
          <a:xfrm>
            <a:off x="8359130" y="3518926"/>
            <a:ext cx="36724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2800" kern="0">
                <a:solidFill>
                  <a:schemeClr val="tx1"/>
                </a:solidFill>
                <a:effectLst/>
                <a:latin typeface="Source Sans Pro" panose="020B0503030403020204" pitchFamily="34" charset="0"/>
                <a:ea typeface="Source Sans Pro" panose="020B0503030403020204" pitchFamily="34" charset="0"/>
              </a:rPr>
              <a:t>„So ist der Glaube, wenn er nicht Werke hat, tot in sich selber.“</a:t>
            </a:r>
            <a:endParaRPr lang="de-DE" altLang="de-DE" sz="2800" kern="0" dirty="0">
              <a:solidFill>
                <a:schemeClr val="tx1"/>
              </a:solidFill>
              <a:effectLst/>
              <a:latin typeface="Source Sans Pro" panose="020B0503030403020204" pitchFamily="34" charset="0"/>
              <a:ea typeface="Source Sans Pro" panose="020B0503030403020204" pitchFamily="34" charset="0"/>
            </a:endParaRPr>
          </a:p>
        </p:txBody>
      </p:sp>
      <p:sp>
        <p:nvSpPr>
          <p:cNvPr id="8" name="Rectangle 3">
            <a:extLst>
              <a:ext uri="{FF2B5EF4-FFF2-40B4-BE49-F238E27FC236}">
                <a16:creationId xmlns:a16="http://schemas.microsoft.com/office/drawing/2014/main" xmlns="" id="{681FCADF-C7E4-4AB3-BECB-CE05F87C9E28}"/>
              </a:ext>
            </a:extLst>
          </p:cNvPr>
          <p:cNvSpPr txBox="1">
            <a:spLocks noChangeArrowheads="1"/>
          </p:cNvSpPr>
          <p:nvPr/>
        </p:nvSpPr>
        <p:spPr bwMode="auto">
          <a:xfrm>
            <a:off x="7847269" y="4878342"/>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CH" altLang="de-DE" sz="2000" kern="0">
                <a:effectLst/>
                <a:latin typeface="Source Sans Pro" panose="020B0503030403020204" pitchFamily="34" charset="0"/>
                <a:ea typeface="Source Sans Pro" panose="020B0503030403020204" pitchFamily="34" charset="0"/>
              </a:rPr>
              <a:t>Jakobus-Brief 2,17</a:t>
            </a:r>
            <a:endParaRPr lang="de-DE" altLang="de-DE" sz="2000" kern="0" dirty="0">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605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968208" y="484217"/>
            <a:ext cx="3960440" cy="2554545"/>
          </a:xfrm>
        </p:spPr>
        <p:txBody>
          <a:bodyPr wrap="square">
            <a:spAutoFit/>
          </a:bodyPr>
          <a:lstStyle/>
          <a:p>
            <a:pPr algn="l"/>
            <a:r>
              <a:rPr lang="de-CH" altLang="de-DE" sz="3200" dirty="0">
                <a:solidFill>
                  <a:schemeClr val="tx1"/>
                </a:solidFill>
                <a:effectLst/>
                <a:latin typeface="Source Sans Pro Black" panose="020B0803030403020204" pitchFamily="34" charset="0"/>
                <a:ea typeface="Source Sans Pro Black" panose="020B0803030403020204" pitchFamily="34" charset="0"/>
              </a:rPr>
              <a:t>III. </a:t>
            </a:r>
            <a:r>
              <a:rPr lang="de-DE" altLang="de-DE" sz="3200" dirty="0">
                <a:solidFill>
                  <a:schemeClr val="tx1"/>
                </a:solidFill>
                <a:effectLst/>
                <a:latin typeface="Source Sans Pro Black" panose="020B0803030403020204" pitchFamily="34" charset="0"/>
                <a:ea typeface="Source Sans Pro Black" panose="020B0803030403020204" pitchFamily="34" charset="0"/>
              </a:rPr>
              <a:t>Du könntest die Bibel ernst nehmen, weil es keine signifikanten Fehler gibt!</a:t>
            </a:r>
          </a:p>
        </p:txBody>
      </p:sp>
    </p:spTree>
    <p:extLst>
      <p:ext uri="{BB962C8B-B14F-4D97-AF65-F5344CB8AC3E}">
        <p14:creationId xmlns:p14="http://schemas.microsoft.com/office/powerpoint/2010/main" val="44294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9492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1,1-2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28248" y="332656"/>
            <a:ext cx="3672408" cy="2062103"/>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Niemand hat Gott je gesehen; </a:t>
            </a:r>
            <a:r>
              <a:rPr lang="de-DE" altLang="de-DE" sz="2800" dirty="0">
                <a:solidFill>
                  <a:srgbClr val="FFFF00"/>
                </a:solidFill>
                <a:effectLst/>
                <a:latin typeface="Source Sans Pro" panose="020B0503030403020204" pitchFamily="34" charset="0"/>
                <a:ea typeface="Source Sans Pro" panose="020B0503030403020204" pitchFamily="34" charset="0"/>
              </a:rPr>
              <a:t>der Eingeborene, der Gott ist</a:t>
            </a:r>
            <a:r>
              <a:rPr lang="de-DE" altLang="de-DE" sz="2800" dirty="0">
                <a:solidFill>
                  <a:schemeClr val="tx1"/>
                </a:solidFill>
                <a:effectLst/>
                <a:latin typeface="Source Sans Pro" panose="020B0503030403020204" pitchFamily="34" charset="0"/>
                <a:ea typeface="Source Sans Pro" panose="020B0503030403020204" pitchFamily="34" charset="0"/>
              </a:rPr>
              <a:t> … Joh.1,18.</a:t>
            </a:r>
            <a:br>
              <a:rPr lang="de-DE" altLang="de-DE" sz="2800" dirty="0">
                <a:solidFill>
                  <a:schemeClr val="tx1"/>
                </a:solidFill>
                <a:effectLst/>
                <a:latin typeface="Source Sans Pro" panose="020B0503030403020204" pitchFamily="34" charset="0"/>
                <a:ea typeface="Source Sans Pro" panose="020B0503030403020204" pitchFamily="34" charset="0"/>
              </a:rPr>
            </a:br>
            <a:r>
              <a:rPr lang="de-DE" altLang="de-DE" sz="1600" dirty="0">
                <a:solidFill>
                  <a:schemeClr val="tx1"/>
                </a:solidFill>
                <a:effectLst/>
                <a:latin typeface="Source Sans Pro" panose="020B0503030403020204" pitchFamily="34" charset="0"/>
                <a:ea typeface="Source Sans Pro" panose="020B0503030403020204" pitchFamily="34" charset="0"/>
              </a:rPr>
              <a:t>Lutherübersetzung</a:t>
            </a:r>
          </a:p>
        </p:txBody>
      </p:sp>
    </p:spTree>
    <p:extLst>
      <p:ext uri="{BB962C8B-B14F-4D97-AF65-F5344CB8AC3E}">
        <p14:creationId xmlns:p14="http://schemas.microsoft.com/office/powerpoint/2010/main" val="348367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8328248" y="332656"/>
            <a:ext cx="3672408" cy="2062103"/>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Niemand hat Gott je gesehen; </a:t>
            </a:r>
            <a:r>
              <a:rPr lang="de-DE" altLang="de-DE" sz="2800" dirty="0">
                <a:solidFill>
                  <a:srgbClr val="FFFF00"/>
                </a:solidFill>
                <a:effectLst/>
                <a:latin typeface="Source Sans Pro" panose="020B0503030403020204" pitchFamily="34" charset="0"/>
                <a:ea typeface="Source Sans Pro" panose="020B0503030403020204" pitchFamily="34" charset="0"/>
              </a:rPr>
              <a:t>der Eingeborene, der </a:t>
            </a:r>
            <a:r>
              <a:rPr lang="de-DE" altLang="de-DE" sz="2800" u="sng" dirty="0">
                <a:solidFill>
                  <a:srgbClr val="FFFF00"/>
                </a:solidFill>
                <a:effectLst/>
                <a:latin typeface="Source Sans Pro" panose="020B0503030403020204" pitchFamily="34" charset="0"/>
                <a:ea typeface="Source Sans Pro" panose="020B0503030403020204" pitchFamily="34" charset="0"/>
              </a:rPr>
              <a:t>Gott</a:t>
            </a:r>
            <a:r>
              <a:rPr lang="de-DE" altLang="de-DE" sz="2800" dirty="0">
                <a:solidFill>
                  <a:srgbClr val="FFFF00"/>
                </a:solidFill>
                <a:effectLst/>
                <a:latin typeface="Source Sans Pro" panose="020B0503030403020204" pitchFamily="34" charset="0"/>
                <a:ea typeface="Source Sans Pro" panose="020B0503030403020204" pitchFamily="34" charset="0"/>
              </a:rPr>
              <a:t> ist</a:t>
            </a:r>
            <a:r>
              <a:rPr lang="de-DE" altLang="de-DE" sz="2800" dirty="0">
                <a:solidFill>
                  <a:schemeClr val="tx1"/>
                </a:solidFill>
                <a:effectLst/>
                <a:latin typeface="Source Sans Pro" panose="020B0503030403020204" pitchFamily="34" charset="0"/>
                <a:ea typeface="Source Sans Pro" panose="020B0503030403020204" pitchFamily="34" charset="0"/>
              </a:rPr>
              <a:t> … Joh.1,18.</a:t>
            </a:r>
            <a:br>
              <a:rPr lang="de-DE" altLang="de-DE" sz="2800" dirty="0">
                <a:solidFill>
                  <a:schemeClr val="tx1"/>
                </a:solidFill>
                <a:effectLst/>
                <a:latin typeface="Source Sans Pro" panose="020B0503030403020204" pitchFamily="34" charset="0"/>
                <a:ea typeface="Source Sans Pro" panose="020B0503030403020204" pitchFamily="34" charset="0"/>
              </a:rPr>
            </a:br>
            <a:r>
              <a:rPr lang="de-DE" altLang="de-DE" sz="1600" dirty="0">
                <a:solidFill>
                  <a:schemeClr val="tx1"/>
                </a:solidFill>
                <a:effectLst/>
                <a:latin typeface="Source Sans Pro" panose="020B0503030403020204" pitchFamily="34" charset="0"/>
                <a:ea typeface="Source Sans Pro" panose="020B0503030403020204" pitchFamily="34" charset="0"/>
              </a:rPr>
              <a:t>Lutherübersetzung</a:t>
            </a:r>
          </a:p>
        </p:txBody>
      </p:sp>
      <p:sp>
        <p:nvSpPr>
          <p:cNvPr id="4" name="Rectangle 2">
            <a:extLst>
              <a:ext uri="{FF2B5EF4-FFF2-40B4-BE49-F238E27FC236}">
                <a16:creationId xmlns:a16="http://schemas.microsoft.com/office/drawing/2014/main" xmlns="" id="{94C41816-C664-4A22-B98D-2C6571EE99CA}"/>
              </a:ext>
            </a:extLst>
          </p:cNvPr>
          <p:cNvSpPr txBox="1">
            <a:spLocks noChangeArrowheads="1"/>
          </p:cNvSpPr>
          <p:nvPr/>
        </p:nvSpPr>
        <p:spPr bwMode="auto">
          <a:xfrm>
            <a:off x="8328248" y="2664202"/>
            <a:ext cx="367240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2800" kern="0" dirty="0">
                <a:solidFill>
                  <a:schemeClr val="tx1"/>
                </a:solidFill>
                <a:effectLst/>
                <a:latin typeface="Source Sans Pro" panose="020B0503030403020204" pitchFamily="34" charset="0"/>
                <a:ea typeface="Source Sans Pro" panose="020B0503030403020204" pitchFamily="34" charset="0"/>
              </a:rPr>
              <a:t>Niemand hat Gott je gesehen. </a:t>
            </a:r>
            <a:r>
              <a:rPr lang="de-DE" altLang="de-DE" sz="2800" kern="0" dirty="0">
                <a:solidFill>
                  <a:srgbClr val="FFFF00"/>
                </a:solidFill>
                <a:effectLst/>
                <a:latin typeface="Source Sans Pro" panose="020B0503030403020204" pitchFamily="34" charset="0"/>
                <a:ea typeface="Source Sans Pro" panose="020B0503030403020204" pitchFamily="34" charset="0"/>
              </a:rPr>
              <a:t>Der einzige </a:t>
            </a:r>
            <a:r>
              <a:rPr lang="de-DE" altLang="de-DE" sz="2800" u="sng" kern="0" dirty="0">
                <a:solidFill>
                  <a:srgbClr val="FFFF00"/>
                </a:solidFill>
                <a:effectLst/>
                <a:latin typeface="Source Sans Pro" panose="020B0503030403020204" pitchFamily="34" charset="0"/>
                <a:ea typeface="Source Sans Pro" panose="020B0503030403020204" pitchFamily="34" charset="0"/>
              </a:rPr>
              <a:t>Sohn</a:t>
            </a:r>
            <a:r>
              <a:rPr lang="de-DE" altLang="de-DE" sz="2800" kern="0" dirty="0">
                <a:solidFill>
                  <a:schemeClr val="tx1"/>
                </a:solidFill>
                <a:effectLst/>
                <a:latin typeface="Source Sans Pro" panose="020B0503030403020204" pitchFamily="34" charset="0"/>
                <a:ea typeface="Source Sans Pro" panose="020B0503030403020204" pitchFamily="34" charset="0"/>
              </a:rPr>
              <a:t> hat ihn uns offenbart, er, </a:t>
            </a:r>
            <a:r>
              <a:rPr lang="de-DE" altLang="de-DE" sz="2800" kern="0" dirty="0">
                <a:solidFill>
                  <a:srgbClr val="FFFF00"/>
                </a:solidFill>
                <a:effectLst/>
                <a:latin typeface="Source Sans Pro" panose="020B0503030403020204" pitchFamily="34" charset="0"/>
                <a:ea typeface="Source Sans Pro" panose="020B0503030403020204" pitchFamily="34" charset="0"/>
              </a:rPr>
              <a:t>der selbst Gott ist</a:t>
            </a:r>
            <a:r>
              <a:rPr lang="de-DE" altLang="de-DE" sz="2800" kern="0" dirty="0">
                <a:solidFill>
                  <a:schemeClr val="tx1"/>
                </a:solidFill>
                <a:effectLst/>
                <a:latin typeface="Source Sans Pro" panose="020B0503030403020204" pitchFamily="34" charset="0"/>
                <a:ea typeface="Source Sans Pro" panose="020B0503030403020204" pitchFamily="34" charset="0"/>
              </a:rPr>
              <a:t> … </a:t>
            </a:r>
            <a:r>
              <a:rPr lang="de-DE" altLang="de-DE" sz="2800" kern="0" dirty="0" err="1">
                <a:solidFill>
                  <a:schemeClr val="tx1"/>
                </a:solidFill>
                <a:effectLst/>
                <a:latin typeface="Source Sans Pro" panose="020B0503030403020204" pitchFamily="34" charset="0"/>
                <a:ea typeface="Source Sans Pro" panose="020B0503030403020204" pitchFamily="34" charset="0"/>
              </a:rPr>
              <a:t>Joh</a:t>
            </a:r>
            <a:r>
              <a:rPr lang="de-DE" altLang="de-DE" sz="2800" kern="0" dirty="0">
                <a:solidFill>
                  <a:schemeClr val="tx1"/>
                </a:solidFill>
                <a:effectLst/>
                <a:latin typeface="Source Sans Pro" panose="020B0503030403020204" pitchFamily="34" charset="0"/>
                <a:ea typeface="Source Sans Pro" panose="020B0503030403020204" pitchFamily="34" charset="0"/>
              </a:rPr>
              <a:t> 1,18.</a:t>
            </a:r>
          </a:p>
          <a:p>
            <a:pPr algn="l"/>
            <a:r>
              <a:rPr lang="de-DE" altLang="de-DE" sz="1600" kern="0" dirty="0">
                <a:solidFill>
                  <a:schemeClr val="tx1"/>
                </a:solidFill>
                <a:effectLst/>
                <a:latin typeface="Source Sans Pro" panose="020B0503030403020204" pitchFamily="34" charset="0"/>
                <a:ea typeface="Source Sans Pro" panose="020B0503030403020204" pitchFamily="34" charset="0"/>
              </a:rPr>
              <a:t>Neue Genfer Übersetzung</a:t>
            </a:r>
          </a:p>
        </p:txBody>
      </p:sp>
    </p:spTree>
    <p:extLst>
      <p:ext uri="{BB962C8B-B14F-4D97-AF65-F5344CB8AC3E}">
        <p14:creationId xmlns:p14="http://schemas.microsoft.com/office/powerpoint/2010/main" val="241820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8328248" y="1196752"/>
            <a:ext cx="3672408" cy="3939540"/>
          </a:xfrm>
        </p:spPr>
        <p:txBody>
          <a:bodyPr wrap="square">
            <a:spAutoFit/>
          </a:bodyPr>
          <a:lstStyle/>
          <a:p>
            <a:pPr algn="l">
              <a:spcBef>
                <a:spcPts val="900"/>
              </a:spcBef>
            </a:pPr>
            <a:r>
              <a:rPr lang="de-DE" sz="2800" b="1" dirty="0">
                <a:effectLst/>
                <a:latin typeface="Calibri" panose="020F0502020204030204" pitchFamily="34" charset="0"/>
                <a:ea typeface="Times New Roman" panose="02020603050405020304" pitchFamily="18" charset="0"/>
              </a:rPr>
              <a:t>18</a:t>
            </a:r>
            <a:r>
              <a:rPr lang="de-DE" sz="2800" dirty="0">
                <a:effectLst/>
                <a:latin typeface="Calibri" panose="020F0502020204030204" pitchFamily="34" charset="0"/>
                <a:ea typeface="Times New Roman" panose="02020603050405020304" pitchFamily="18" charset="0"/>
              </a:rPr>
              <a:t> </a:t>
            </a:r>
            <a:r>
              <a:rPr lang="de-DE" sz="2800" dirty="0">
                <a:effectLst/>
                <a:latin typeface="Times New Roman" panose="02020603050405020304" pitchFamily="18" charset="0"/>
                <a:ea typeface="Times New Roman" panose="02020603050405020304" pitchFamily="18" charset="0"/>
              </a:rPr>
              <a:t>⸂</a:t>
            </a:r>
            <a:r>
              <a:rPr lang="de-DE" sz="2800" dirty="0">
                <a:effectLst/>
                <a:latin typeface="Calibri" panose="020F0502020204030204" pitchFamily="34" charset="0"/>
                <a:ea typeface="Times New Roman" panose="02020603050405020304" pitchFamily="18" charset="0"/>
              </a:rPr>
              <a:t> </a:t>
            </a:r>
            <a:r>
              <a:rPr lang="el-GR" sz="2800" dirty="0">
                <a:effectLst/>
                <a:latin typeface="Calibri" panose="020F0502020204030204" pitchFamily="34" charset="0"/>
                <a:ea typeface="Times New Roman" panose="02020603050405020304" pitchFamily="18" charset="0"/>
              </a:rPr>
              <a:t>ο μονογενης </a:t>
            </a:r>
            <a:r>
              <a:rPr lang="el-GR" sz="2800" dirty="0">
                <a:solidFill>
                  <a:schemeClr val="tx1"/>
                </a:solidFill>
                <a:effectLst/>
                <a:latin typeface="Calibri" panose="020F0502020204030204" pitchFamily="34" charset="0"/>
                <a:ea typeface="Times New Roman" panose="02020603050405020304" pitchFamily="18" charset="0"/>
              </a:rPr>
              <a:t>θεος </a:t>
            </a:r>
            <a:r>
              <a:rPr lang="de-DE" sz="2800" dirty="0">
                <a:solidFill>
                  <a:srgbClr val="FFFF00"/>
                </a:solidFill>
                <a:effectLst/>
                <a:latin typeface="LogosSymbolUnicode"/>
                <a:ea typeface="Times New Roman" panose="02020603050405020304" pitchFamily="18" charset="0"/>
                <a:cs typeface="Calibri" panose="020F0502020204030204" pitchFamily="34" charset="0"/>
              </a:rPr>
              <a:t>𝔓</a:t>
            </a:r>
            <a:r>
              <a:rPr lang="de-DE" sz="2800" baseline="30000" dirty="0">
                <a:solidFill>
                  <a:srgbClr val="FFFF00"/>
                </a:solidFill>
                <a:effectLst/>
                <a:latin typeface="Calibri" panose="020F0502020204030204" pitchFamily="34" charset="0"/>
                <a:ea typeface="Times New Roman" panose="02020603050405020304" pitchFamily="18" charset="0"/>
              </a:rPr>
              <a:t>75</a:t>
            </a:r>
            <a:r>
              <a:rPr lang="de-DE" sz="2800" dirty="0">
                <a:solidFill>
                  <a:srgbClr val="FFFF00"/>
                </a:solidFill>
                <a:effectLst/>
                <a:latin typeface="Calibri" panose="020F0502020204030204" pitchFamily="34" charset="0"/>
                <a:ea typeface="Times New Roman" panose="02020603050405020304" pitchFamily="18" charset="0"/>
              </a:rPr>
              <a:t> </a:t>
            </a:r>
            <a:r>
              <a:rPr lang="he-IL" sz="3600" dirty="0">
                <a:solidFill>
                  <a:srgbClr val="FFFF00"/>
                </a:solidFill>
                <a:effectLst/>
                <a:latin typeface="Times New Roman" panose="02020603050405020304" pitchFamily="18" charset="0"/>
                <a:ea typeface="Times New Roman" panose="02020603050405020304" pitchFamily="18" charset="0"/>
              </a:rPr>
              <a:t>א</a:t>
            </a:r>
            <a:r>
              <a:rPr lang="de-DE" sz="2800" baseline="30000" dirty="0">
                <a:solidFill>
                  <a:srgbClr val="FFFF00"/>
                </a:solidFill>
                <a:effectLst/>
                <a:latin typeface="Calibri" panose="020F0502020204030204" pitchFamily="34" charset="0"/>
                <a:ea typeface="Times New Roman" panose="02020603050405020304" pitchFamily="18" charset="0"/>
              </a:rPr>
              <a:t>1</a:t>
            </a:r>
            <a:r>
              <a:rPr lang="de-DE" sz="2800" dirty="0">
                <a:solidFill>
                  <a:srgbClr val="FFFF00"/>
                </a:solidFill>
                <a:effectLst/>
                <a:latin typeface="Calibri" panose="020F0502020204030204" pitchFamily="34" charset="0"/>
                <a:ea typeface="Times New Roman" panose="02020603050405020304" pitchFamily="18" charset="0"/>
              </a:rPr>
              <a:t> 33; </a:t>
            </a:r>
            <a:r>
              <a:rPr lang="de-DE" sz="2800" dirty="0" err="1">
                <a:solidFill>
                  <a:srgbClr val="FFFF00"/>
                </a:solidFill>
                <a:effectLst/>
                <a:latin typeface="Calibri" panose="020F0502020204030204" pitchFamily="34" charset="0"/>
                <a:ea typeface="Times New Roman" panose="02020603050405020304" pitchFamily="18" charset="0"/>
              </a:rPr>
              <a:t>Cl</a:t>
            </a:r>
            <a:r>
              <a:rPr lang="de-DE" sz="2800" baseline="30000" dirty="0" err="1">
                <a:solidFill>
                  <a:srgbClr val="FFFF00"/>
                </a:solidFill>
                <a:effectLst/>
                <a:latin typeface="Calibri" panose="020F0502020204030204" pitchFamily="34" charset="0"/>
                <a:ea typeface="Times New Roman" panose="02020603050405020304" pitchFamily="18" charset="0"/>
              </a:rPr>
              <a:t>pt</a:t>
            </a:r>
            <a:r>
              <a:rPr lang="de-DE" sz="2800" dirty="0">
                <a:solidFill>
                  <a:srgbClr val="FFFF00"/>
                </a:solidFill>
                <a:effectLst/>
                <a:latin typeface="Calibri" panose="020F0502020204030204" pitchFamily="34" charset="0"/>
                <a:ea typeface="Times New Roman" panose="02020603050405020304" pitchFamily="18" charset="0"/>
              </a:rPr>
              <a:t> </a:t>
            </a:r>
            <a:r>
              <a:rPr lang="de-DE" sz="2800" dirty="0" err="1">
                <a:solidFill>
                  <a:srgbClr val="FFFF00"/>
                </a:solidFill>
                <a:effectLst/>
                <a:latin typeface="Calibri" panose="020F0502020204030204" pitchFamily="34" charset="0"/>
                <a:ea typeface="Times New Roman" panose="02020603050405020304" pitchFamily="18" charset="0"/>
              </a:rPr>
              <a:t>Cl</a:t>
            </a:r>
            <a:r>
              <a:rPr lang="de-DE" sz="2800" baseline="30000" dirty="0" err="1">
                <a:solidFill>
                  <a:srgbClr val="FFFF00"/>
                </a:solidFill>
                <a:effectLst/>
                <a:latin typeface="Calibri" panose="020F0502020204030204" pitchFamily="34" charset="0"/>
                <a:ea typeface="Times New Roman" panose="02020603050405020304" pitchFamily="18" charset="0"/>
              </a:rPr>
              <a:t>exThd</a:t>
            </a:r>
            <a:r>
              <a:rPr lang="de-DE" sz="2800" baseline="30000" dirty="0">
                <a:solidFill>
                  <a:srgbClr val="FFFF00"/>
                </a:solidFill>
                <a:effectLst/>
                <a:latin typeface="Calibri" panose="020F0502020204030204" pitchFamily="34" charset="0"/>
                <a:ea typeface="Times New Roman" panose="02020603050405020304" pitchFamily="18" charset="0"/>
              </a:rPr>
              <a:t> </a:t>
            </a:r>
            <a:r>
              <a:rPr lang="de-DE" sz="2800" baseline="30000" dirty="0" err="1">
                <a:solidFill>
                  <a:srgbClr val="FFFF00"/>
                </a:solidFill>
                <a:effectLst/>
                <a:latin typeface="Calibri" panose="020F0502020204030204" pitchFamily="34" charset="0"/>
                <a:ea typeface="Times New Roman" panose="02020603050405020304" pitchFamily="18" charset="0"/>
              </a:rPr>
              <a:t>pt</a:t>
            </a:r>
            <a:r>
              <a:rPr lang="de-DE" sz="2800" dirty="0">
                <a:solidFill>
                  <a:srgbClr val="FFFF00"/>
                </a:solidFill>
                <a:effectLst/>
                <a:latin typeface="Calibri" panose="020F0502020204030204" pitchFamily="34" charset="0"/>
                <a:ea typeface="Times New Roman" panose="02020603050405020304" pitchFamily="18" charset="0"/>
              </a:rPr>
              <a:t> </a:t>
            </a:r>
            <a:r>
              <a:rPr lang="de-DE" sz="2800" dirty="0" err="1">
                <a:solidFill>
                  <a:srgbClr val="FFFF00"/>
                </a:solidFill>
                <a:effectLst/>
                <a:latin typeface="Calibri" panose="020F0502020204030204" pitchFamily="34" charset="0"/>
                <a:ea typeface="Times New Roman" panose="02020603050405020304" pitchFamily="18" charset="0"/>
              </a:rPr>
              <a:t>Or</a:t>
            </a:r>
            <a:r>
              <a:rPr lang="de-DE" sz="2800" baseline="30000" dirty="0" err="1">
                <a:solidFill>
                  <a:srgbClr val="FFFF00"/>
                </a:solidFill>
                <a:effectLst/>
                <a:latin typeface="Calibri" panose="020F0502020204030204" pitchFamily="34" charset="0"/>
                <a:ea typeface="Times New Roman" panose="02020603050405020304" pitchFamily="18" charset="0"/>
              </a:rPr>
              <a:t>pt</a:t>
            </a:r>
            <a:r>
              <a:rPr lang="de-CH" sz="1800" dirty="0">
                <a:effectLst/>
                <a:latin typeface="Times New Roman" panose="02020603050405020304" pitchFamily="18" charset="0"/>
                <a:ea typeface="Times New Roman" panose="02020603050405020304" pitchFamily="18" charset="0"/>
              </a:rPr>
              <a:t/>
            </a:r>
            <a:br>
              <a:rPr lang="de-CH" sz="1800" dirty="0">
                <a:effectLst/>
                <a:latin typeface="Times New Roman" panose="02020603050405020304" pitchFamily="18" charset="0"/>
                <a:ea typeface="Times New Roman" panose="02020603050405020304" pitchFamily="18" charset="0"/>
              </a:rPr>
            </a:br>
            <a:r>
              <a:rPr lang="de-DE" sz="2800" dirty="0">
                <a:effectLst/>
                <a:latin typeface="LogosSymbolUnicode"/>
                <a:ea typeface="Times New Roman" panose="02020603050405020304" pitchFamily="18" charset="0"/>
                <a:cs typeface="Calibri" panose="020F0502020204030204" pitchFamily="34" charset="0"/>
              </a:rPr>
              <a:t>¦</a:t>
            </a:r>
            <a:r>
              <a:rPr lang="de-DE" sz="2800" dirty="0">
                <a:effectLst/>
                <a:latin typeface="Calibri" panose="020F0502020204030204" pitchFamily="34" charset="0"/>
                <a:ea typeface="Times New Roman" panose="02020603050405020304" pitchFamily="18" charset="0"/>
              </a:rPr>
              <a:t> </a:t>
            </a:r>
            <a:r>
              <a:rPr lang="el-GR" sz="2800" dirty="0">
                <a:effectLst/>
                <a:latin typeface="Calibri" panose="020F0502020204030204" pitchFamily="34" charset="0"/>
                <a:ea typeface="Times New Roman" panose="02020603050405020304" pitchFamily="18" charset="0"/>
              </a:rPr>
              <a:t>ο </a:t>
            </a:r>
            <a:r>
              <a:rPr lang="el-GR" sz="2800" dirty="0">
                <a:solidFill>
                  <a:schemeClr val="tx1"/>
                </a:solidFill>
                <a:effectLst/>
                <a:latin typeface="Calibri" panose="020F0502020204030204" pitchFamily="34" charset="0"/>
                <a:ea typeface="Times New Roman" panose="02020603050405020304" pitchFamily="18" charset="0"/>
              </a:rPr>
              <a:t>μονογενης υιος</a:t>
            </a:r>
            <a:r>
              <a:rPr lang="de-DE" sz="2800" dirty="0">
                <a:solidFill>
                  <a:schemeClr val="tx1"/>
                </a:solidFill>
                <a:effectLst/>
                <a:latin typeface="Calibri" panose="020F0502020204030204" pitchFamily="34" charset="0"/>
                <a:ea typeface="Times New Roman" panose="02020603050405020304" pitchFamily="18" charset="0"/>
              </a:rPr>
              <a:t/>
            </a:r>
            <a:br>
              <a:rPr lang="de-DE" sz="2800" dirty="0">
                <a:solidFill>
                  <a:schemeClr val="tx1"/>
                </a:solidFill>
                <a:effectLst/>
                <a:latin typeface="Calibri" panose="020F0502020204030204" pitchFamily="34" charset="0"/>
                <a:ea typeface="Times New Roman" panose="02020603050405020304" pitchFamily="18" charset="0"/>
              </a:rPr>
            </a:br>
            <a:r>
              <a:rPr lang="de-DE" sz="2800" dirty="0">
                <a:solidFill>
                  <a:srgbClr val="FFFF00"/>
                </a:solidFill>
                <a:effectLst/>
                <a:latin typeface="Calibri" panose="020F0502020204030204" pitchFamily="34" charset="0"/>
                <a:ea typeface="Times New Roman" panose="02020603050405020304" pitchFamily="18" charset="0"/>
              </a:rPr>
              <a:t>A C</a:t>
            </a:r>
            <a:r>
              <a:rPr lang="de-DE" sz="2800" baseline="30000" dirty="0">
                <a:solidFill>
                  <a:srgbClr val="FFFF00"/>
                </a:solidFill>
                <a:effectLst/>
                <a:latin typeface="Calibri" panose="020F0502020204030204" pitchFamily="34" charset="0"/>
                <a:ea typeface="Times New Roman" panose="02020603050405020304" pitchFamily="18" charset="0"/>
              </a:rPr>
              <a:t>3</a:t>
            </a:r>
            <a:r>
              <a:rPr lang="de-DE" sz="2800" dirty="0">
                <a:solidFill>
                  <a:srgbClr val="FFFF00"/>
                </a:solidFill>
                <a:effectLst/>
                <a:latin typeface="Calibri" panose="020F0502020204030204" pitchFamily="34" charset="0"/>
                <a:ea typeface="Times New Roman" panose="02020603050405020304" pitchFamily="18" charset="0"/>
              </a:rPr>
              <a:t> K </a:t>
            </a:r>
            <a:r>
              <a:rPr lang="el-GR" sz="2800" dirty="0">
                <a:solidFill>
                  <a:srgbClr val="FFFF00"/>
                </a:solidFill>
                <a:effectLst/>
                <a:latin typeface="Calibri" panose="020F0502020204030204" pitchFamily="34" charset="0"/>
                <a:ea typeface="Times New Roman" panose="02020603050405020304" pitchFamily="18" charset="0"/>
              </a:rPr>
              <a:t>Γ Δ Θ Ψ</a:t>
            </a:r>
            <a:r>
              <a:rPr lang="de-DE" sz="2800" dirty="0">
                <a:solidFill>
                  <a:srgbClr val="FFFF00"/>
                </a:solidFill>
                <a:effectLst/>
                <a:latin typeface="Calibri" panose="020F0502020204030204" pitchFamily="34" charset="0"/>
                <a:ea typeface="Times New Roman" panose="02020603050405020304" pitchFamily="18" charset="0"/>
              </a:rPr>
              <a:t> ƒ</a:t>
            </a:r>
            <a:r>
              <a:rPr lang="de-DE" sz="2800" baseline="30000" dirty="0">
                <a:solidFill>
                  <a:srgbClr val="FFFF00"/>
                </a:solidFill>
                <a:effectLst/>
                <a:latin typeface="Calibri" panose="020F0502020204030204" pitchFamily="34" charset="0"/>
                <a:ea typeface="Times New Roman" panose="02020603050405020304" pitchFamily="18" charset="0"/>
              </a:rPr>
              <a:t>1.13</a:t>
            </a:r>
            <a:r>
              <a:rPr lang="de-DE" sz="2800" dirty="0">
                <a:solidFill>
                  <a:srgbClr val="FFFF00"/>
                </a:solidFill>
                <a:effectLst/>
                <a:latin typeface="Calibri" panose="020F0502020204030204" pitchFamily="34" charset="0"/>
                <a:ea typeface="Times New Roman" panose="02020603050405020304" pitchFamily="18" charset="0"/>
              </a:rPr>
              <a:t> 565. 579. 700. 892. 1241. 1424 </a:t>
            </a:r>
            <a:r>
              <a:rPr lang="de-DE" sz="2800" dirty="0">
                <a:solidFill>
                  <a:srgbClr val="FFFF00"/>
                </a:solidFill>
                <a:effectLst/>
                <a:latin typeface="LogosSymbolUnicode"/>
                <a:ea typeface="Times New Roman" panose="02020603050405020304" pitchFamily="18" charset="0"/>
                <a:cs typeface="Calibri" panose="020F0502020204030204" pitchFamily="34" charset="0"/>
              </a:rPr>
              <a:t>𝔪</a:t>
            </a:r>
            <a:r>
              <a:rPr lang="de-DE" sz="2800" dirty="0">
                <a:solidFill>
                  <a:srgbClr val="FFFF00"/>
                </a:solidFill>
                <a:effectLst/>
                <a:latin typeface="Calibri" panose="020F0502020204030204" pitchFamily="34" charset="0"/>
                <a:ea typeface="Times New Roman" panose="02020603050405020304" pitchFamily="18" charset="0"/>
              </a:rPr>
              <a:t> </a:t>
            </a:r>
            <a:r>
              <a:rPr lang="de-DE" sz="2800" dirty="0" err="1">
                <a:solidFill>
                  <a:srgbClr val="FFFF00"/>
                </a:solidFill>
                <a:effectLst/>
                <a:latin typeface="Calibri" panose="020F0502020204030204" pitchFamily="34" charset="0"/>
                <a:ea typeface="Times New Roman" panose="02020603050405020304" pitchFamily="18" charset="0"/>
              </a:rPr>
              <a:t>lat</a:t>
            </a:r>
            <a:r>
              <a:rPr lang="de-DE" sz="2800" dirty="0">
                <a:solidFill>
                  <a:srgbClr val="FFFF00"/>
                </a:solidFill>
                <a:effectLst/>
                <a:latin typeface="Calibri" panose="020F0502020204030204" pitchFamily="34" charset="0"/>
                <a:ea typeface="Times New Roman" panose="02020603050405020304" pitchFamily="18" charset="0"/>
              </a:rPr>
              <a:t> </a:t>
            </a:r>
            <a:r>
              <a:rPr lang="de-DE" sz="2800" dirty="0" err="1">
                <a:solidFill>
                  <a:srgbClr val="FFFF00"/>
                </a:solidFill>
                <a:effectLst/>
                <a:latin typeface="Calibri" panose="020F0502020204030204" pitchFamily="34" charset="0"/>
                <a:ea typeface="Times New Roman" panose="02020603050405020304" pitchFamily="18" charset="0"/>
              </a:rPr>
              <a:t>sy</a:t>
            </a:r>
            <a:r>
              <a:rPr lang="de-DE" sz="2800" baseline="30000" dirty="0" err="1">
                <a:solidFill>
                  <a:srgbClr val="FFFF00"/>
                </a:solidFill>
                <a:effectLst/>
                <a:latin typeface="Calibri" panose="020F0502020204030204" pitchFamily="34" charset="0"/>
                <a:ea typeface="Times New Roman" panose="02020603050405020304" pitchFamily="18" charset="0"/>
              </a:rPr>
              <a:t>c.h</a:t>
            </a:r>
            <a:r>
              <a:rPr lang="de-DE" sz="2800" dirty="0">
                <a:solidFill>
                  <a:srgbClr val="FFFF00"/>
                </a:solidFill>
                <a:effectLst/>
                <a:latin typeface="Calibri" panose="020F0502020204030204" pitchFamily="34" charset="0"/>
                <a:ea typeface="Times New Roman" panose="02020603050405020304" pitchFamily="18" charset="0"/>
              </a:rPr>
              <a:t>; </a:t>
            </a:r>
            <a:r>
              <a:rPr lang="de-DE" sz="2800" dirty="0" err="1">
                <a:solidFill>
                  <a:srgbClr val="FFFF00"/>
                </a:solidFill>
                <a:effectLst/>
                <a:latin typeface="Calibri" panose="020F0502020204030204" pitchFamily="34" charset="0"/>
                <a:ea typeface="Times New Roman" panose="02020603050405020304" pitchFamily="18" charset="0"/>
              </a:rPr>
              <a:t>Cl</a:t>
            </a:r>
            <a:r>
              <a:rPr lang="de-DE" sz="2800" baseline="30000" dirty="0" err="1">
                <a:solidFill>
                  <a:srgbClr val="FFFF00"/>
                </a:solidFill>
                <a:effectLst/>
                <a:latin typeface="Calibri" panose="020F0502020204030204" pitchFamily="34" charset="0"/>
                <a:ea typeface="Times New Roman" panose="02020603050405020304" pitchFamily="18" charset="0"/>
              </a:rPr>
              <a:t>pt</a:t>
            </a:r>
            <a:r>
              <a:rPr lang="de-DE" sz="2800" dirty="0">
                <a:solidFill>
                  <a:srgbClr val="FFFF00"/>
                </a:solidFill>
                <a:effectLst/>
                <a:latin typeface="Calibri" panose="020F0502020204030204" pitchFamily="34" charset="0"/>
                <a:ea typeface="Times New Roman" panose="02020603050405020304" pitchFamily="18" charset="0"/>
              </a:rPr>
              <a:t> </a:t>
            </a:r>
            <a:r>
              <a:rPr lang="de-DE" sz="2800" dirty="0" err="1">
                <a:solidFill>
                  <a:srgbClr val="FFFF00"/>
                </a:solidFill>
                <a:effectLst/>
                <a:latin typeface="Calibri" panose="020F0502020204030204" pitchFamily="34" charset="0"/>
                <a:ea typeface="Times New Roman" panose="02020603050405020304" pitchFamily="18" charset="0"/>
              </a:rPr>
              <a:t>Cl</a:t>
            </a:r>
            <a:r>
              <a:rPr lang="de-DE" sz="2800" baseline="30000" dirty="0" err="1">
                <a:solidFill>
                  <a:srgbClr val="FFFF00"/>
                </a:solidFill>
                <a:effectLst/>
                <a:latin typeface="Calibri" panose="020F0502020204030204" pitchFamily="34" charset="0"/>
                <a:ea typeface="Times New Roman" panose="02020603050405020304" pitchFamily="18" charset="0"/>
              </a:rPr>
              <a:t>exThd</a:t>
            </a:r>
            <a:r>
              <a:rPr lang="de-DE" sz="2800" baseline="30000" dirty="0">
                <a:solidFill>
                  <a:srgbClr val="FFFF00"/>
                </a:solidFill>
                <a:effectLst/>
                <a:latin typeface="Calibri" panose="020F0502020204030204" pitchFamily="34" charset="0"/>
                <a:ea typeface="Times New Roman" panose="02020603050405020304" pitchFamily="18" charset="0"/>
              </a:rPr>
              <a:t> </a:t>
            </a:r>
            <a:r>
              <a:rPr lang="de-DE" sz="2800" baseline="30000" dirty="0" err="1">
                <a:solidFill>
                  <a:srgbClr val="FFFF00"/>
                </a:solidFill>
                <a:effectLst/>
                <a:latin typeface="Calibri" panose="020F0502020204030204" pitchFamily="34" charset="0"/>
                <a:ea typeface="Times New Roman" panose="02020603050405020304" pitchFamily="18" charset="0"/>
              </a:rPr>
              <a:t>pt</a:t>
            </a:r>
            <a:r>
              <a:rPr lang="de-CH" sz="1800" dirty="0">
                <a:effectLst/>
                <a:latin typeface="Times New Roman" panose="02020603050405020304" pitchFamily="18" charset="0"/>
                <a:ea typeface="Times New Roman" panose="02020603050405020304" pitchFamily="18" charset="0"/>
              </a:rPr>
              <a:t/>
            </a:r>
            <a:br>
              <a:rPr lang="de-CH" sz="1800" dirty="0">
                <a:effectLst/>
                <a:latin typeface="Times New Roman" panose="02020603050405020304" pitchFamily="18" charset="0"/>
                <a:ea typeface="Times New Roman" panose="02020603050405020304" pitchFamily="18" charset="0"/>
              </a:rPr>
            </a:br>
            <a:endParaRPr lang="de-CH" sz="1800" dirty="0">
              <a:effectLst/>
              <a:latin typeface="Times New Roman" panose="02020603050405020304" pitchFamily="18" charset="0"/>
              <a:ea typeface="Times New Roman" panose="02020603050405020304" pitchFamily="18" charset="0"/>
            </a:endParaRPr>
          </a:p>
        </p:txBody>
      </p:sp>
      <p:sp>
        <p:nvSpPr>
          <p:cNvPr id="6" name="Rectangle 2">
            <a:extLst>
              <a:ext uri="{FF2B5EF4-FFF2-40B4-BE49-F238E27FC236}">
                <a16:creationId xmlns:a16="http://schemas.microsoft.com/office/drawing/2014/main" xmlns="" id="{31E60B00-0223-4B42-B690-4C2D46036672}"/>
              </a:ext>
            </a:extLst>
          </p:cNvPr>
          <p:cNvSpPr txBox="1">
            <a:spLocks noChangeArrowheads="1"/>
          </p:cNvSpPr>
          <p:nvPr/>
        </p:nvSpPr>
        <p:spPr bwMode="auto">
          <a:xfrm>
            <a:off x="8328248" y="404664"/>
            <a:ext cx="36724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spcBef>
                <a:spcPts val="900"/>
              </a:spcBef>
            </a:pPr>
            <a:r>
              <a:rPr lang="de-CH" sz="2800" b="1" u="sng" kern="0" dirty="0">
                <a:solidFill>
                  <a:schemeClr val="tx1"/>
                </a:solidFill>
                <a:effectLst/>
                <a:latin typeface="Calibri" panose="020F0502020204030204" pitchFamily="34" charset="0"/>
                <a:ea typeface="Times New Roman" panose="02020603050405020304" pitchFamily="18" charset="0"/>
              </a:rPr>
              <a:t>Textkritischer Apparat</a:t>
            </a:r>
            <a:endParaRPr lang="de-CH" sz="1800" u="sng" kern="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559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464152" y="445314"/>
            <a:ext cx="4439816" cy="4893647"/>
          </a:xfrm>
        </p:spPr>
        <p:txBody>
          <a:bodyPr wrap="square">
            <a:spAutoFit/>
          </a:bodyPr>
          <a:lstStyle/>
          <a:p>
            <a:pPr algn="l"/>
            <a:r>
              <a:rPr lang="de-DE" altLang="de-DE" sz="3600" dirty="0">
                <a:solidFill>
                  <a:schemeClr val="tx1"/>
                </a:solidFill>
                <a:effectLst/>
                <a:latin typeface="Source Sans Pro Black" panose="020B0803030403020204" pitchFamily="34" charset="0"/>
                <a:ea typeface="Source Sans Pro Black" panose="020B0803030403020204" pitchFamily="34" charset="0"/>
              </a:rPr>
              <a:t>Warum kann ich die Bibel ernst nehmen?</a:t>
            </a: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DE" altLang="de-DE" sz="2400" dirty="0">
                <a:solidFill>
                  <a:schemeClr val="tx1"/>
                </a:solidFill>
                <a:effectLst/>
                <a:latin typeface="Source Sans Pro" panose="020B0503030403020204" pitchFamily="34" charset="0"/>
                <a:ea typeface="Source Sans Pro" panose="020B0503030403020204" pitchFamily="34" charset="0"/>
              </a:rPr>
              <a:t>Reihe: Warum Gott! (3/3)</a:t>
            </a:r>
          </a:p>
        </p:txBody>
      </p:sp>
    </p:spTree>
    <p:extLst>
      <p:ext uri="{BB962C8B-B14F-4D97-AF65-F5344CB8AC3E}">
        <p14:creationId xmlns:p14="http://schemas.microsoft.com/office/powerpoint/2010/main" val="84525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65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968208" y="188640"/>
            <a:ext cx="3960440" cy="2554545"/>
          </a:xfrm>
        </p:spPr>
        <p:txBody>
          <a:bodyPr wrap="square">
            <a:spAutoFit/>
          </a:bodyPr>
          <a:lstStyle/>
          <a:p>
            <a:pPr algn="l"/>
            <a:r>
              <a:rPr lang="de-CH" altLang="de-DE" sz="3200" dirty="0">
                <a:solidFill>
                  <a:schemeClr val="tx1"/>
                </a:solidFill>
                <a:effectLst/>
                <a:latin typeface="Source Sans Pro Black" panose="020B0803030403020204" pitchFamily="34" charset="0"/>
                <a:ea typeface="Source Sans Pro Black" panose="020B0803030403020204" pitchFamily="34" charset="0"/>
              </a:rPr>
              <a:t>IV. </a:t>
            </a:r>
            <a:r>
              <a:rPr lang="de-DE" altLang="de-DE" sz="3200" dirty="0">
                <a:solidFill>
                  <a:schemeClr val="tx1"/>
                </a:solidFill>
                <a:effectLst/>
                <a:latin typeface="Source Sans Pro Black" panose="020B0803030403020204" pitchFamily="34" charset="0"/>
                <a:ea typeface="Source Sans Pro Black" panose="020B0803030403020204" pitchFamily="34" charset="0"/>
              </a:rPr>
              <a:t>Du könntest die Bibel ernst nehmen, weil sie überraschend ehrlich ist!</a:t>
            </a:r>
          </a:p>
        </p:txBody>
      </p:sp>
    </p:spTree>
    <p:extLst>
      <p:ext uri="{BB962C8B-B14F-4D97-AF65-F5344CB8AC3E}">
        <p14:creationId xmlns:p14="http://schemas.microsoft.com/office/powerpoint/2010/main" val="1117551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968208" y="237996"/>
            <a:ext cx="3960440" cy="3046988"/>
          </a:xfrm>
        </p:spPr>
        <p:txBody>
          <a:bodyPr wrap="square">
            <a:spAutoFit/>
          </a:bodyPr>
          <a:lstStyle/>
          <a:p>
            <a:pPr algn="l"/>
            <a:r>
              <a:rPr lang="de-CH" altLang="de-DE" sz="3200" dirty="0">
                <a:solidFill>
                  <a:schemeClr val="tx1"/>
                </a:solidFill>
                <a:effectLst/>
                <a:latin typeface="Source Sans Pro Black" panose="020B0803030403020204" pitchFamily="34" charset="0"/>
                <a:ea typeface="Source Sans Pro Black" panose="020B0803030403020204" pitchFamily="34" charset="0"/>
              </a:rPr>
              <a:t>V. </a:t>
            </a:r>
            <a:r>
              <a:rPr lang="de-DE" altLang="de-DE" sz="3200" dirty="0">
                <a:solidFill>
                  <a:schemeClr val="tx1"/>
                </a:solidFill>
                <a:effectLst/>
                <a:latin typeface="Source Sans Pro Black" panose="020B0803030403020204" pitchFamily="34" charset="0"/>
                <a:ea typeface="Source Sans Pro Black" panose="020B0803030403020204" pitchFamily="34" charset="0"/>
              </a:rPr>
              <a:t>Du könntest die Bibel ernst nehmen, weil sie die wichtigsten Fragen des Lebens beantwortet!</a:t>
            </a:r>
          </a:p>
        </p:txBody>
      </p:sp>
    </p:spTree>
    <p:extLst>
      <p:ext uri="{BB962C8B-B14F-4D97-AF65-F5344CB8AC3E}">
        <p14:creationId xmlns:p14="http://schemas.microsoft.com/office/powerpoint/2010/main" val="311346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55074" y="299695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1. Mose 1,27</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116632"/>
            <a:ext cx="3672408" cy="2677656"/>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„Gott schuf die Menschen nach seinem Bild, als Gottes Ebenbild schuf er sie und schuf sie als Mann und als Frau.“</a:t>
            </a:r>
          </a:p>
        </p:txBody>
      </p:sp>
    </p:spTree>
    <p:extLst>
      <p:ext uri="{BB962C8B-B14F-4D97-AF65-F5344CB8AC3E}">
        <p14:creationId xmlns:p14="http://schemas.microsoft.com/office/powerpoint/2010/main" val="1030575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55074" y="198884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Prediger 3,11</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260648"/>
            <a:ext cx="3672408" cy="1384995"/>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„Gott hat </a:t>
            </a:r>
            <a:r>
              <a:rPr lang="de-DE" altLang="de-DE" sz="2800" dirty="0" err="1">
                <a:solidFill>
                  <a:schemeClr val="tx1"/>
                </a:solidFill>
                <a:effectLst/>
                <a:latin typeface="Source Sans Pro" panose="020B0503030403020204" pitchFamily="34" charset="0"/>
                <a:ea typeface="Source Sans Pro" panose="020B0503030403020204" pitchFamily="34" charset="0"/>
              </a:rPr>
              <a:t>hat</a:t>
            </a:r>
            <a:r>
              <a:rPr lang="de-DE" altLang="de-DE" sz="2800" dirty="0">
                <a:solidFill>
                  <a:schemeClr val="tx1"/>
                </a:solidFill>
                <a:effectLst/>
                <a:latin typeface="Source Sans Pro" panose="020B0503030403020204" pitchFamily="34" charset="0"/>
                <a:ea typeface="Source Sans Pro" panose="020B0503030403020204" pitchFamily="34" charset="0"/>
              </a:rPr>
              <a:t> die Ewigkeit in die Herzen der Menschen gelegt.“</a:t>
            </a:r>
          </a:p>
        </p:txBody>
      </p:sp>
    </p:spTree>
    <p:extLst>
      <p:ext uri="{BB962C8B-B14F-4D97-AF65-F5344CB8AC3E}">
        <p14:creationId xmlns:p14="http://schemas.microsoft.com/office/powerpoint/2010/main" val="94161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55074" y="3666510"/>
            <a:ext cx="4176464" cy="338554"/>
          </a:xfrm>
        </p:spPr>
        <p:txBody>
          <a:bodyPr wrap="square">
            <a:spAutoFit/>
          </a:bodyPr>
          <a:lstStyle/>
          <a:p>
            <a:pPr algn="r"/>
            <a:r>
              <a:rPr lang="de-CH" altLang="de-DE" sz="1600" dirty="0">
                <a:effectLst/>
                <a:latin typeface="Source Sans Pro" panose="020B0503030403020204" pitchFamily="34" charset="0"/>
                <a:ea typeface="Source Sans Pro" panose="020B0503030403020204" pitchFamily="34" charset="0"/>
              </a:rPr>
              <a:t>Philipper-Brief 3,13-14</a:t>
            </a:r>
            <a:endParaRPr lang="de-DE" altLang="de-DE" sz="16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95141"/>
            <a:ext cx="3672408" cy="3477875"/>
          </a:xfrm>
        </p:spPr>
        <p:txBody>
          <a:bodyPr wrap="square">
            <a:spAutoFit/>
          </a:bodyPr>
          <a:lstStyle/>
          <a:p>
            <a:pPr algn="l"/>
            <a:r>
              <a:rPr lang="de-DE" altLang="de-DE" sz="2000" dirty="0">
                <a:solidFill>
                  <a:schemeClr val="tx1"/>
                </a:solidFill>
                <a:effectLst/>
                <a:latin typeface="Source Sans Pro" panose="020B0503030403020204" pitchFamily="34" charset="0"/>
                <a:ea typeface="Source Sans Pro" panose="020B0503030403020204" pitchFamily="34" charset="0"/>
              </a:rPr>
              <a:t>„Eins aber tue ich: Ich lasse das, was hinter mir liegt, bewusst zurück, konzentriere mich völlig auf das, was vor mir liegt, und laufe mit ganzer Kraft dem Ziel entgegen, um den Siegespreis zu bekommen – den Preis, der in der Teilhabe an der himmlischen Welt besteht, zu der uns Gott durch Jesus Christus berufen hat.“</a:t>
            </a:r>
          </a:p>
        </p:txBody>
      </p:sp>
    </p:spTree>
    <p:extLst>
      <p:ext uri="{BB962C8B-B14F-4D97-AF65-F5344CB8AC3E}">
        <p14:creationId xmlns:p14="http://schemas.microsoft.com/office/powerpoint/2010/main" val="1864202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55074" y="270892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14,6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174119"/>
            <a:ext cx="3672408" cy="2246769"/>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„Ich bin der Weg, ich bin die Wahrheit, und ich bin das Leben. Zum Vater kommt man nur durch mich.“</a:t>
            </a:r>
          </a:p>
        </p:txBody>
      </p:sp>
    </p:spTree>
    <p:extLst>
      <p:ext uri="{BB962C8B-B14F-4D97-AF65-F5344CB8AC3E}">
        <p14:creationId xmlns:p14="http://schemas.microsoft.com/office/powerpoint/2010/main" val="1481049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720541" y="692696"/>
            <a:ext cx="4439816" cy="769441"/>
          </a:xfrm>
        </p:spPr>
        <p:txBody>
          <a:bodyPr wrap="square">
            <a:spAutoFit/>
          </a:bodyPr>
          <a:lstStyle/>
          <a:p>
            <a:pPr algn="l"/>
            <a:r>
              <a:rPr lang="de-CH" altLang="de-DE" sz="4400" dirty="0">
                <a:solidFill>
                  <a:schemeClr val="tx1"/>
                </a:solidFill>
                <a:effectLst/>
                <a:latin typeface="Source Sans Pro Black" panose="020B0803030403020204" pitchFamily="34" charset="0"/>
                <a:ea typeface="Source Sans Pro Black" panose="020B0803030403020204" pitchFamily="34" charset="0"/>
              </a:rPr>
              <a:t>Schlussgedanke</a:t>
            </a:r>
            <a:endParaRPr lang="de-DE" altLang="de-DE" sz="44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1407294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55074" y="270892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Matthäus-Evangelium 24,35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174119"/>
            <a:ext cx="3672408" cy="2246769"/>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„Himmel und Erde werden vergehen,</a:t>
            </a:r>
            <a:br>
              <a:rPr lang="de-DE" altLang="de-DE" sz="2800" dirty="0">
                <a:solidFill>
                  <a:schemeClr val="tx1"/>
                </a:solidFill>
                <a:effectLst/>
                <a:latin typeface="Source Sans Pro" panose="020B0503030403020204" pitchFamily="34" charset="0"/>
                <a:ea typeface="Source Sans Pro" panose="020B0503030403020204" pitchFamily="34" charset="0"/>
              </a:rPr>
            </a:br>
            <a:r>
              <a:rPr lang="de-DE" altLang="de-DE" sz="2800" dirty="0">
                <a:solidFill>
                  <a:schemeClr val="tx1"/>
                </a:solidFill>
                <a:effectLst/>
                <a:latin typeface="Source Sans Pro" panose="020B0503030403020204" pitchFamily="34" charset="0"/>
                <a:ea typeface="Source Sans Pro" panose="020B0503030403020204" pitchFamily="34" charset="0"/>
              </a:rPr>
              <a:t>aber meine Worte werden nicht vergehen.“</a:t>
            </a:r>
          </a:p>
        </p:txBody>
      </p:sp>
    </p:spTree>
    <p:extLst>
      <p:ext uri="{BB962C8B-B14F-4D97-AF65-F5344CB8AC3E}">
        <p14:creationId xmlns:p14="http://schemas.microsoft.com/office/powerpoint/2010/main" val="807427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752184" y="422108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1. Petrus-Brief 1,23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760296" y="147404"/>
            <a:ext cx="3271242" cy="3785652"/>
          </a:xfrm>
        </p:spPr>
        <p:txBody>
          <a:bodyPr wrap="square">
            <a:spAutoFit/>
          </a:bodyPr>
          <a:lstStyle/>
          <a:p>
            <a:pPr algn="l"/>
            <a:r>
              <a:rPr lang="de-DE" altLang="de-DE" sz="2400" dirty="0">
                <a:solidFill>
                  <a:schemeClr val="tx1"/>
                </a:solidFill>
                <a:effectLst/>
                <a:latin typeface="Source Sans Pro" panose="020B0503030403020204" pitchFamily="34" charset="0"/>
                <a:ea typeface="Source Sans Pro" panose="020B0503030403020204" pitchFamily="34" charset="0"/>
              </a:rPr>
              <a:t>„Ihr seid von neuem geboren, und dieses neue Leben hat seinen Ursprung nicht in einem vergänglichen Samen, sondern in einem unvergänglichen, in dem lebendigen Wort Gottes, das für immer Bestand hat.“</a:t>
            </a:r>
          </a:p>
        </p:txBody>
      </p:sp>
    </p:spTree>
    <p:extLst>
      <p:ext uri="{BB962C8B-B14F-4D97-AF65-F5344CB8AC3E}">
        <p14:creationId xmlns:p14="http://schemas.microsoft.com/office/powerpoint/2010/main" val="144073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896200" y="188640"/>
            <a:ext cx="4176464" cy="2062103"/>
          </a:xfrm>
        </p:spPr>
        <p:txBody>
          <a:bodyPr wrap="square">
            <a:spAutoFit/>
          </a:bodyPr>
          <a:lstStyle/>
          <a:p>
            <a:pPr algn="l"/>
            <a:r>
              <a:rPr lang="de-CH" altLang="de-DE" sz="3200" dirty="0">
                <a:solidFill>
                  <a:schemeClr val="tx1"/>
                </a:solidFill>
                <a:effectLst/>
                <a:latin typeface="Source Sans Pro Black" panose="020B0803030403020204" pitchFamily="34" charset="0"/>
                <a:ea typeface="Source Sans Pro Black" panose="020B0803030403020204" pitchFamily="34" charset="0"/>
              </a:rPr>
              <a:t>I. </a:t>
            </a:r>
            <a:r>
              <a:rPr lang="de-DE" altLang="de-DE" sz="3200" dirty="0">
                <a:solidFill>
                  <a:schemeClr val="tx1"/>
                </a:solidFill>
                <a:effectLst/>
                <a:latin typeface="Source Sans Pro Black" panose="020B0803030403020204" pitchFamily="34" charset="0"/>
                <a:ea typeface="Source Sans Pro Black" panose="020B0803030403020204" pitchFamily="34" charset="0"/>
              </a:rPr>
              <a:t>Du könntest die Bibel ernst nehmen, weil sie einzigartig ist!</a:t>
            </a:r>
          </a:p>
        </p:txBody>
      </p:sp>
    </p:spTree>
    <p:extLst>
      <p:ext uri="{BB962C8B-B14F-4D97-AF65-F5344CB8AC3E}">
        <p14:creationId xmlns:p14="http://schemas.microsoft.com/office/powerpoint/2010/main" val="1172988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xmlns="" id="{963C69B9-E6D1-41C7-9F5D-CF30B70BD41A}"/>
              </a:ext>
            </a:extLst>
          </p:cNvPr>
          <p:cNvSpPr>
            <a:spLocks noGrp="1"/>
          </p:cNvSpPr>
          <p:nvPr>
            <p:ph type="subTitle" sz="quarter" idx="1"/>
          </p:nvPr>
        </p:nvSpPr>
        <p:spPr>
          <a:xfrm>
            <a:off x="335360" y="4725144"/>
            <a:ext cx="4824536" cy="1752600"/>
          </a:xfrm>
        </p:spPr>
        <p:txBody>
          <a:bodyPr/>
          <a:lstStyle/>
          <a:p>
            <a:endParaRPr lang="de-CH" dirty="0"/>
          </a:p>
        </p:txBody>
      </p:sp>
      <p:pic>
        <p:nvPicPr>
          <p:cNvPr id="5" name="Grafik 4" descr="Ein Bild, das Text enthält.&#10;&#10;Automatisch generierte Beschreibung">
            <a:extLst>
              <a:ext uri="{FF2B5EF4-FFF2-40B4-BE49-F238E27FC236}">
                <a16:creationId xmlns:a16="http://schemas.microsoft.com/office/drawing/2014/main" xmlns="" id="{CB4F694F-9E65-4708-B998-E2AE522B2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419" y="0"/>
            <a:ext cx="6431261" cy="6858000"/>
          </a:xfrm>
          <a:prstGeom prst="rect">
            <a:avLst/>
          </a:prstGeom>
        </p:spPr>
      </p:pic>
    </p:spTree>
    <p:extLst>
      <p:ext uri="{BB962C8B-B14F-4D97-AF65-F5344CB8AC3E}">
        <p14:creationId xmlns:p14="http://schemas.microsoft.com/office/powerpoint/2010/main" val="4012324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428F2F32-79F1-472F-A0AF-72E8C55B4A4C}"/>
              </a:ext>
            </a:extLst>
          </p:cNvPr>
          <p:cNvSpPr txBox="1"/>
          <p:nvPr/>
        </p:nvSpPr>
        <p:spPr>
          <a:xfrm>
            <a:off x="623393" y="764704"/>
            <a:ext cx="7632848" cy="1323439"/>
          </a:xfrm>
          <a:prstGeom prst="rect">
            <a:avLst/>
          </a:prstGeom>
          <a:noFill/>
        </p:spPr>
        <p:txBody>
          <a:bodyPr wrap="square">
            <a:spAutoFit/>
          </a:bodyPr>
          <a:lstStyle/>
          <a:p>
            <a:r>
              <a:rPr lang="de-CH" sz="4000" dirty="0">
                <a:latin typeface="Source Sans Pro" panose="020B0503030403020204" pitchFamily="34" charset="0"/>
                <a:ea typeface="Source Sans Pro" panose="020B0503030403020204" pitchFamily="34" charset="0"/>
                <a:cs typeface="Sabon Next LT" panose="02000500000000000000" pitchFamily="2" charset="0"/>
              </a:rPr>
              <a:t>https://www.meetup.com/Swiss-Christian-Apologetics-Association</a:t>
            </a:r>
          </a:p>
        </p:txBody>
      </p:sp>
      <p:sp>
        <p:nvSpPr>
          <p:cNvPr id="4" name="Textfeld 3">
            <a:extLst>
              <a:ext uri="{FF2B5EF4-FFF2-40B4-BE49-F238E27FC236}">
                <a16:creationId xmlns:a16="http://schemas.microsoft.com/office/drawing/2014/main" xmlns="" id="{5C5EC1CB-7045-4139-B2BB-E4C689F734ED}"/>
              </a:ext>
            </a:extLst>
          </p:cNvPr>
          <p:cNvSpPr txBox="1"/>
          <p:nvPr/>
        </p:nvSpPr>
        <p:spPr>
          <a:xfrm>
            <a:off x="1415480" y="5229200"/>
            <a:ext cx="10225136" cy="707886"/>
          </a:xfrm>
          <a:prstGeom prst="rect">
            <a:avLst/>
          </a:prstGeom>
          <a:noFill/>
        </p:spPr>
        <p:txBody>
          <a:bodyPr wrap="square">
            <a:spAutoFit/>
          </a:bodyPr>
          <a:lstStyle/>
          <a:p>
            <a:pPr algn="r"/>
            <a:r>
              <a:rPr lang="de-CH" sz="4000" dirty="0">
                <a:latin typeface="Source Sans Pro" panose="020B0503030403020204" pitchFamily="34" charset="0"/>
                <a:ea typeface="Source Sans Pro" panose="020B0503030403020204" pitchFamily="34" charset="0"/>
                <a:cs typeface="Sabon Next LT" panose="02000500000000000000" pitchFamily="2" charset="0"/>
              </a:rPr>
              <a:t>Christen- und Skeptiker-Diskussionsgruppe</a:t>
            </a:r>
          </a:p>
        </p:txBody>
      </p:sp>
    </p:spTree>
    <p:extLst>
      <p:ext uri="{BB962C8B-B14F-4D97-AF65-F5344CB8AC3E}">
        <p14:creationId xmlns:p14="http://schemas.microsoft.com/office/powerpoint/2010/main" val="96384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 name="Grafik 4" descr="Ein Bild, das Text, ClipArt enthält.&#10;&#10;Automatisch generierte Beschreibung">
            <a:extLst>
              <a:ext uri="{FF2B5EF4-FFF2-40B4-BE49-F238E27FC236}">
                <a16:creationId xmlns:a16="http://schemas.microsoft.com/office/drawing/2014/main" xmlns="" id="{D3B041D9-5AFC-48A2-8FAC-4F56EF37A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240" y="260648"/>
            <a:ext cx="3802023" cy="1584176"/>
          </a:xfrm>
          <a:prstGeom prst="rect">
            <a:avLst/>
          </a:prstGeom>
        </p:spPr>
      </p:pic>
    </p:spTree>
    <p:extLst>
      <p:ext uri="{BB962C8B-B14F-4D97-AF65-F5344CB8AC3E}">
        <p14:creationId xmlns:p14="http://schemas.microsoft.com/office/powerpoint/2010/main" val="318536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67005" y="398473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1. Mose 1,1-2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760296" y="332656"/>
            <a:ext cx="3283172" cy="2677656"/>
          </a:xfrm>
        </p:spPr>
        <p:txBody>
          <a:bodyPr wrap="square">
            <a:spAutoFit/>
          </a:bodyPr>
          <a:lstStyle/>
          <a:p>
            <a:pPr algn="r"/>
            <a:r>
              <a:rPr lang="he-IL" altLang="de-DE" sz="2800" dirty="0">
                <a:solidFill>
                  <a:schemeClr val="tx1"/>
                </a:solidFill>
                <a:effectLst/>
                <a:latin typeface="Source Sans Pro" panose="020B0503030403020204" pitchFamily="34" charset="0"/>
                <a:ea typeface="Source Sans Pro" panose="020B0503030403020204" pitchFamily="34" charset="0"/>
              </a:rPr>
              <a:t>בְּרֵאשִׁ֖ית בָּרָ֣א אֱלֹהִ֑ים אֵ֥ת הַשָּׁמַ֖יִם וְאֵ֥ת הָאָֽרֶץ׃ וְהָאָ֗רֶץ הָיְתָ֥ה תֹ֨הוּ֙ וָבֹ֔הוּ וְחֹ֖שֶׁךְ עַל־פְּנֵ֣י תְהֹ֑ום וְר֣וּחַ אֱלֹהִ֔ים מְרַחֶ֖פֶת עַל־פְּנֵ֥י הַמָּֽיִם׃ </a:t>
            </a:r>
            <a:endParaRPr lang="de-DE" altLang="de-DE" sz="2800" dirty="0">
              <a:solidFill>
                <a:schemeClr val="tx1"/>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8695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0E60B5B4-D1B8-458C-8AE1-1CA31581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883" y="0"/>
            <a:ext cx="6561117" cy="6858000"/>
          </a:xfrm>
          <a:prstGeom prst="rect">
            <a:avLst/>
          </a:prstGeom>
        </p:spPr>
      </p:pic>
    </p:spTree>
    <p:extLst>
      <p:ext uri="{BB962C8B-B14F-4D97-AF65-F5344CB8AC3E}">
        <p14:creationId xmlns:p14="http://schemas.microsoft.com/office/powerpoint/2010/main" val="268965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6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55074" y="270892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1,1-2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246127"/>
            <a:ext cx="3672408" cy="2246769"/>
          </a:xfrm>
        </p:spPr>
        <p:txBody>
          <a:bodyPr wrap="square">
            <a:spAutoFit/>
          </a:bodyPr>
          <a:lstStyle/>
          <a:p>
            <a:pPr algn="l"/>
            <a:r>
              <a:rPr lang="el-GR" altLang="de-DE" sz="2800" dirty="0">
                <a:solidFill>
                  <a:schemeClr val="tx1"/>
                </a:solidFill>
                <a:effectLst/>
                <a:latin typeface="Source Sans Pro" panose="020B0503030403020204" pitchFamily="34" charset="0"/>
                <a:ea typeface="Source Sans Pro" panose="020B0503030403020204" pitchFamily="34" charset="0"/>
              </a:rPr>
              <a:t>Ἐν ἀρχῇ ἦν ὁ λόγος, καὶ ὁ λόγος ἦν πρὸς τὸν θεόν, καὶ θεὸς ἦν ὁ λόγος. οὗτος ἦν ἐν ἀρχῇ πρὸς τὸν θεόν.</a:t>
            </a:r>
            <a:endParaRPr lang="de-DE" altLang="de-DE" sz="2800" dirty="0">
              <a:solidFill>
                <a:schemeClr val="tx1"/>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8393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0E60B5B4-D1B8-458C-8AE1-1CA31581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883" y="0"/>
            <a:ext cx="6561117" cy="6858000"/>
          </a:xfrm>
          <a:prstGeom prst="rect">
            <a:avLst/>
          </a:prstGeom>
        </p:spPr>
      </p:pic>
    </p:spTree>
    <p:extLst>
      <p:ext uri="{BB962C8B-B14F-4D97-AF65-F5344CB8AC3E}">
        <p14:creationId xmlns:p14="http://schemas.microsoft.com/office/powerpoint/2010/main" val="3954076471"/>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498</Words>
  <Application>Microsoft Office PowerPoint</Application>
  <PresentationFormat>Benutzerdefiniert</PresentationFormat>
  <Paragraphs>69</Paragraphs>
  <Slides>31</Slides>
  <Notes>31</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Designvorlage 'Berggipfel'</vt:lpstr>
      <vt:lpstr>PowerPoint-Präsentation</vt:lpstr>
      <vt:lpstr>Warum kann ich die Bibel ernst nehmen?          Reihe: Warum Gott! (3/3)</vt:lpstr>
      <vt:lpstr>I. Du könntest die Bibel ernst nehmen, weil sie einzigartig ist!</vt:lpstr>
      <vt:lpstr>PowerPoint-Präsentation</vt:lpstr>
      <vt:lpstr>בְּרֵאשִׁ֖ית בָּרָ֣א אֱלֹהִ֑ים אֵ֥ת הַשָּׁמַ֖יִם וְאֵ֥ת הָאָֽרֶץ׃ וְהָאָ֗רֶץ הָיְתָ֥ה תֹ֨הוּ֙ וָבֹ֔הוּ וְחֹ֖שֶׁךְ עַל־פְּנֵ֣י תְהֹ֑ום וְר֣וּחַ אֱלֹהִ֔ים מְרַחֶ֖פֶת עַל־פְּנֵ֥י הַמָּֽיִם׃ </vt:lpstr>
      <vt:lpstr>PowerPoint-Präsentation</vt:lpstr>
      <vt:lpstr>PowerPoint-Präsentation</vt:lpstr>
      <vt:lpstr>Ἐν ἀρχῇ ἦν ὁ λόγος, καὶ ὁ λόγος ἦν πρὸς τὸν θεόν, καὶ θεὸς ἦν ὁ λόγος. οὗτος ἦν ἐν ἀρχῇ πρὸς τὸν θεόν.</vt:lpstr>
      <vt:lpstr>PowerPoint-Präsentation</vt:lpstr>
      <vt:lpstr>PowerPoint-Präsentation</vt:lpstr>
      <vt:lpstr>PowerPoint-Präsentation</vt:lpstr>
      <vt:lpstr>PowerPoint-Präsentation</vt:lpstr>
      <vt:lpstr>II. Du könntest die Bibel ernst nehmen, weil es keine signifikanten Widersprüche gibt!</vt:lpstr>
      <vt:lpstr>„So halten wir nun dafür, dass der Mensch gerecht wird ohne des Gesetzes Werke, allein durch den Glauben.“</vt:lpstr>
      <vt:lpstr>„So halten wir nun dafür, dass der Mensch gerecht wird ohne des Gesetzes Werke, allein durch den Glauben.“</vt:lpstr>
      <vt:lpstr>III. Du könntest die Bibel ernst nehmen, weil es keine signifikanten Fehler gibt!</vt:lpstr>
      <vt:lpstr>Niemand hat Gott je gesehen; der Eingeborene, der Gott ist … Joh.1,18. Lutherübersetzung</vt:lpstr>
      <vt:lpstr>Niemand hat Gott je gesehen; der Eingeborene, der Gott ist … Joh.1,18. Lutherübersetzung</vt:lpstr>
      <vt:lpstr>18 ⸂ ο μονογενης θεος 𝔓75 א1 33; Clpt ClexThd pt Orpt ¦ ο μονογενης υιος A C3 K Γ Δ Θ Ψ ƒ1.13 565. 579. 700. 892. 1241. 1424 𝔪 lat syc.h; Clpt ClexThd pt </vt:lpstr>
      <vt:lpstr>PowerPoint-Präsentation</vt:lpstr>
      <vt:lpstr>IV. Du könntest die Bibel ernst nehmen, weil sie überraschend ehrlich ist!</vt:lpstr>
      <vt:lpstr>V. Du könntest die Bibel ernst nehmen, weil sie die wichtigsten Fragen des Lebens beantwortet!</vt:lpstr>
      <vt:lpstr>„Gott schuf die Menschen nach seinem Bild, als Gottes Ebenbild schuf er sie und schuf sie als Mann und als Frau.“</vt:lpstr>
      <vt:lpstr>„Gott hat hat die Ewigkeit in die Herzen der Menschen gelegt.“</vt:lpstr>
      <vt:lpstr>„Eins aber tue ich: Ich lasse das, was hinter mir liegt, bewusst zurück, konzentriere mich völlig auf das, was vor mir liegt, und laufe mit ganzer Kraft dem Ziel entgegen, um den Siegespreis zu bekommen – den Preis, der in der Teilhabe an der himmlischen Welt besteht, zu der uns Gott durch Jesus Christus berufen hat.“</vt:lpstr>
      <vt:lpstr>„Ich bin der Weg, ich bin die Wahrheit, und ich bin das Leben. Zum Vater kommt man nur durch mich.“</vt:lpstr>
      <vt:lpstr>Schlussgedanke</vt:lpstr>
      <vt:lpstr>„Himmel und Erde werden vergehen, aber meine Worte werden nicht vergehen.“</vt:lpstr>
      <vt:lpstr>„Ihr seid von neuem geboren, und dieses neue Leben hat seinen Ursprung nicht in einem vergänglichen Samen, sondern in einem unvergänglichen, in dem lebendigen Wort Gottes, das für immer Bestand hat.“</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Gott! - Teil 3/3 - Warum kann ich die Bibel ernst nehmen? - Folien</dc:title>
  <dc:creator>Jürg Birnstiel</dc:creator>
  <cp:lastModifiedBy>Me</cp:lastModifiedBy>
  <cp:revision>1028</cp:revision>
  <dcterms:created xsi:type="dcterms:W3CDTF">2013-11-12T15:20:47Z</dcterms:created>
  <dcterms:modified xsi:type="dcterms:W3CDTF">2021-04-15T20:26:04Z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