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34"/>
  </p:notesMasterIdLst>
  <p:handoutMasterIdLst>
    <p:handoutMasterId r:id="rId35"/>
  </p:handoutMasterIdLst>
  <p:sldIdLst>
    <p:sldId id="1110" r:id="rId2"/>
    <p:sldId id="1317" r:id="rId3"/>
    <p:sldId id="1341" r:id="rId4"/>
    <p:sldId id="1342" r:id="rId5"/>
    <p:sldId id="1343" r:id="rId6"/>
    <p:sldId id="1345" r:id="rId7"/>
    <p:sldId id="1346" r:id="rId8"/>
    <p:sldId id="1237" r:id="rId9"/>
    <p:sldId id="1340" r:id="rId10"/>
    <p:sldId id="1347" r:id="rId11"/>
    <p:sldId id="1348" r:id="rId12"/>
    <p:sldId id="1349" r:id="rId13"/>
    <p:sldId id="1350" r:id="rId14"/>
    <p:sldId id="1351" r:id="rId15"/>
    <p:sldId id="1352" r:id="rId16"/>
    <p:sldId id="1353" r:id="rId17"/>
    <p:sldId id="1106" r:id="rId18"/>
    <p:sldId id="1354" r:id="rId19"/>
    <p:sldId id="1355" r:id="rId20"/>
    <p:sldId id="1338" r:id="rId21"/>
    <p:sldId id="1356" r:id="rId22"/>
    <p:sldId id="1357" r:id="rId23"/>
    <p:sldId id="1358" r:id="rId24"/>
    <p:sldId id="1339" r:id="rId25"/>
    <p:sldId id="1359" r:id="rId26"/>
    <p:sldId id="1360" r:id="rId27"/>
    <p:sldId id="1107" r:id="rId28"/>
    <p:sldId id="1361" r:id="rId29"/>
    <p:sldId id="1362" r:id="rId30"/>
    <p:sldId id="1363" r:id="rId31"/>
    <p:sldId id="1364" r:id="rId32"/>
    <p:sldId id="1365" r:id="rId33"/>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FF33"/>
    <a:srgbClr val="FFFF00"/>
    <a:srgbClr val="4B6473"/>
    <a:srgbClr val="4B96AA"/>
    <a:srgbClr val="B588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98" autoAdjust="0"/>
  </p:normalViewPr>
  <p:slideViewPr>
    <p:cSldViewPr>
      <p:cViewPr varScale="1">
        <p:scale>
          <a:sx n="158" d="100"/>
          <a:sy n="158" d="100"/>
        </p:scale>
        <p:origin x="-3066"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Click to edit Master text styles</a:t>
            </a:r>
          </a:p>
          <a:p>
            <a:pPr lvl="1"/>
            <a:r>
              <a:rPr lang="de-DE" altLang="de-DE"/>
              <a:t>Second level</a:t>
            </a:r>
          </a:p>
          <a:p>
            <a:pPr lvl="2"/>
            <a:r>
              <a:rPr lang="de-DE" altLang="de-DE"/>
              <a:t>Third level</a:t>
            </a:r>
          </a:p>
          <a:p>
            <a:pPr lvl="3"/>
            <a:r>
              <a:rPr lang="de-DE" altLang="de-DE"/>
              <a:t>Fourth level</a:t>
            </a:r>
          </a:p>
          <a:p>
            <a:pPr lvl="4"/>
            <a:r>
              <a:rPr lang="de-DE" altLang="de-DE"/>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887057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164797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241237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714536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834120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7213306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43867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457870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0890715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5101311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372046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6973692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7155848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910717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3666802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9550031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4109264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536041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0030530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1830722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7206559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129090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752515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6189528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215065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54297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494440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567768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242922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124502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291837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906040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8467" y="20638"/>
            <a:ext cx="12192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8322733" y="626903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2117" y="6034088"/>
            <a:ext cx="10460568"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836085" y="6021388"/>
            <a:ext cx="7579783"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609600" y="1447801"/>
            <a:ext cx="10972800" cy="1736725"/>
          </a:xfrm>
        </p:spPr>
        <p:txBody>
          <a:bodyPr/>
          <a:lstStyle>
            <a:lvl1pPr>
              <a:defRPr sz="5400"/>
            </a:lvl1pPr>
          </a:lstStyle>
          <a:p>
            <a:pPr lvl="0"/>
            <a:r>
              <a:rPr lang="de-DE" altLang="de-DE" noProof="0"/>
              <a:t>Titelmasterformat durch Klicken bearbeiten</a:t>
            </a:r>
          </a:p>
        </p:txBody>
      </p:sp>
      <p:sp>
        <p:nvSpPr>
          <p:cNvPr id="388120" name="Rectangle 24"/>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28600"/>
            <a:ext cx="2743200" cy="58674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609600" y="228600"/>
            <a:ext cx="8026400" cy="5867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CH"/>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5000" r="-5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12192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8331200" y="626268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104648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836085" y="6021388"/>
            <a:ext cx="7579783"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609600" y="2286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87096" name="Rectangle 24"/>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387097" name="Rectangle 25"/>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7464152" y="260648"/>
            <a:ext cx="4439816" cy="5262979"/>
          </a:xfrm>
        </p:spPr>
        <p:txBody>
          <a:bodyPr wrap="square">
            <a:spAutoFit/>
          </a:bodyPr>
          <a:lstStyle/>
          <a:p>
            <a:pPr algn="l"/>
            <a:r>
              <a:rPr lang="de-CH" altLang="de-DE" sz="3600" dirty="0">
                <a:solidFill>
                  <a:schemeClr val="tx1"/>
                </a:solidFill>
                <a:effectLst/>
                <a:latin typeface="Source Sans Pro Black" panose="020B0803030403020204" pitchFamily="34" charset="0"/>
                <a:ea typeface="Source Sans Pro Black" panose="020B0803030403020204" pitchFamily="34" charset="0"/>
              </a:rPr>
              <a:t>Warum lässt Gott Leid zu?</a:t>
            </a: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CH" altLang="de-DE" sz="2400" dirty="0">
                <a:solidFill>
                  <a:schemeClr val="tx1"/>
                </a:solidFill>
                <a:effectLst/>
                <a:latin typeface="Source Sans Pro" panose="020B0503030403020204" pitchFamily="34" charset="0"/>
                <a:ea typeface="Source Sans Pro" panose="020B0503030403020204" pitchFamily="34" charset="0"/>
              </a:rPr>
              <a:t/>
            </a:r>
            <a:br>
              <a:rPr lang="de-CH"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Reihe: Warum Gott! (2/3)</a:t>
            </a:r>
          </a:p>
        </p:txBody>
      </p:sp>
    </p:spTree>
    <p:extLst>
      <p:ext uri="{BB962C8B-B14F-4D97-AF65-F5344CB8AC3E}">
        <p14:creationId xmlns:p14="http://schemas.microsoft.com/office/powerpoint/2010/main" val="845251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276872"/>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Genesis 3,22</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332656"/>
            <a:ext cx="3672408" cy="1384995"/>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»Nun ist der Mensch wie einer von uns geworden.»</a:t>
            </a:r>
          </a:p>
        </p:txBody>
      </p:sp>
    </p:spTree>
    <p:extLst>
      <p:ext uri="{BB962C8B-B14F-4D97-AF65-F5344CB8AC3E}">
        <p14:creationId xmlns:p14="http://schemas.microsoft.com/office/powerpoint/2010/main" val="3891908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388930"/>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Johannes-Evangelium 9,2</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175280"/>
            <a:ext cx="3672408" cy="2677656"/>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»Rabbi, wie kommt es, dass dieser Mann blind geboren wurde? Wer hat gesündigt – er selbst oder seine Eltern?«</a:t>
            </a:r>
          </a:p>
        </p:txBody>
      </p:sp>
    </p:spTree>
    <p:extLst>
      <p:ext uri="{BB962C8B-B14F-4D97-AF65-F5344CB8AC3E}">
        <p14:creationId xmlns:p14="http://schemas.microsoft.com/office/powerpoint/2010/main" val="4270523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348880"/>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Johannes-Evangelium 9,3</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332656"/>
            <a:ext cx="3672408" cy="1384995"/>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»Es ist weder seine Schuld noch die seiner Eltern.«</a:t>
            </a:r>
          </a:p>
        </p:txBody>
      </p:sp>
    </p:spTree>
    <p:extLst>
      <p:ext uri="{BB962C8B-B14F-4D97-AF65-F5344CB8AC3E}">
        <p14:creationId xmlns:p14="http://schemas.microsoft.com/office/powerpoint/2010/main" val="4156162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852936"/>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Matthäus-Evangelium 5,45</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116632"/>
            <a:ext cx="3672408" cy="2246769"/>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«Gott lässt seine Sonne über Bösen und Guten aufgehen und lässt es regnen für Gerechte und Ungerechte.»</a:t>
            </a:r>
          </a:p>
        </p:txBody>
      </p:sp>
    </p:spTree>
    <p:extLst>
      <p:ext uri="{BB962C8B-B14F-4D97-AF65-F5344CB8AC3E}">
        <p14:creationId xmlns:p14="http://schemas.microsoft.com/office/powerpoint/2010/main" val="719081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172906"/>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Römer-Brief 8,22</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175280"/>
            <a:ext cx="3672408" cy="2677656"/>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»Wir wissen, dass die gesamte Schöpfung jetzt noch unter ihrem Zustand seufzt, als würde sie in Geburtswehen liegen.«</a:t>
            </a:r>
          </a:p>
        </p:txBody>
      </p:sp>
    </p:spTree>
    <p:extLst>
      <p:ext uri="{BB962C8B-B14F-4D97-AF65-F5344CB8AC3E}">
        <p14:creationId xmlns:p14="http://schemas.microsoft.com/office/powerpoint/2010/main" val="1829641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564904"/>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1. Timotheus-Brief 6,17-18</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332656"/>
            <a:ext cx="3672408" cy="1815882"/>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«Ermahne sie, Gutes zu tun, freigebig zu sein und ihren Besitz mit anderen zu teilen.»</a:t>
            </a:r>
          </a:p>
        </p:txBody>
      </p:sp>
    </p:spTree>
    <p:extLst>
      <p:ext uri="{BB962C8B-B14F-4D97-AF65-F5344CB8AC3E}">
        <p14:creationId xmlns:p14="http://schemas.microsoft.com/office/powerpoint/2010/main" val="1599462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276872"/>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Galater 6,10</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404664"/>
            <a:ext cx="3672408" cy="1384995"/>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«Solange wir noch Zeit haben, lasst uns Gutes tun an jedermann.»</a:t>
            </a:r>
          </a:p>
        </p:txBody>
      </p:sp>
    </p:spTree>
    <p:extLst>
      <p:ext uri="{BB962C8B-B14F-4D97-AF65-F5344CB8AC3E}">
        <p14:creationId xmlns:p14="http://schemas.microsoft.com/office/powerpoint/2010/main" val="1824247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7968208" y="203156"/>
            <a:ext cx="4032448" cy="1569660"/>
          </a:xfrm>
        </p:spPr>
        <p:txBody>
          <a:bodyPr wrap="square">
            <a:spAutoFit/>
          </a:bodyPr>
          <a:lstStyle/>
          <a:p>
            <a:pPr algn="l"/>
            <a:r>
              <a:rPr lang="de-CH" altLang="de-DE" sz="3200" dirty="0">
                <a:solidFill>
                  <a:schemeClr val="tx1"/>
                </a:solidFill>
                <a:effectLst/>
                <a:latin typeface="Source Sans Pro Black" panose="020B0803030403020204" pitchFamily="34" charset="0"/>
                <a:ea typeface="Source Sans Pro Black" panose="020B0803030403020204" pitchFamily="34" charset="0"/>
              </a:rPr>
              <a:t>II. </a:t>
            </a:r>
            <a:r>
              <a:rPr lang="de-DE" altLang="de-DE" sz="3200" dirty="0">
                <a:solidFill>
                  <a:schemeClr val="tx1"/>
                </a:solidFill>
                <a:effectLst/>
                <a:latin typeface="Source Sans Pro Black" panose="020B0803030403020204" pitchFamily="34" charset="0"/>
                <a:ea typeface="Source Sans Pro Black" panose="020B0803030403020204" pitchFamily="34" charset="0"/>
              </a:rPr>
              <a:t>Der anteilnehmende Gott…</a:t>
            </a:r>
          </a:p>
        </p:txBody>
      </p:sp>
    </p:spTree>
    <p:extLst>
      <p:ext uri="{BB962C8B-B14F-4D97-AF65-F5344CB8AC3E}">
        <p14:creationId xmlns:p14="http://schemas.microsoft.com/office/powerpoint/2010/main" val="4127797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068960"/>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Apostelgeschichte 17,27-28</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260648"/>
            <a:ext cx="3672408" cy="2308324"/>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«Gott ist ja für keinen von uns in unerreichbarer Ferne. Denn in ihm,</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dessen Gegenwart alles durchdringt, leben wir, bestehen wir und sind wir.»</a:t>
            </a:r>
          </a:p>
        </p:txBody>
      </p:sp>
    </p:spTree>
    <p:extLst>
      <p:ext uri="{BB962C8B-B14F-4D97-AF65-F5344CB8AC3E}">
        <p14:creationId xmlns:p14="http://schemas.microsoft.com/office/powerpoint/2010/main" val="2884009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1700808"/>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1. Petrus-Brief 5,7</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260648"/>
            <a:ext cx="3672408" cy="1200329"/>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«Legt alle eure Sorgen bei ihm ab, denn er sorgt für euch.»</a:t>
            </a:r>
          </a:p>
        </p:txBody>
      </p:sp>
    </p:spTree>
    <p:extLst>
      <p:ext uri="{BB962C8B-B14F-4D97-AF65-F5344CB8AC3E}">
        <p14:creationId xmlns:p14="http://schemas.microsoft.com/office/powerpoint/2010/main" val="992019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8359130" y="246127"/>
            <a:ext cx="3672408" cy="2246769"/>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«Unbeschreiblicher Schmerz, dann Leere, später Wut und dann die verfluchte Frage "WARUM"?»</a:t>
            </a:r>
          </a:p>
        </p:txBody>
      </p:sp>
    </p:spTree>
    <p:extLst>
      <p:ext uri="{BB962C8B-B14F-4D97-AF65-F5344CB8AC3E}">
        <p14:creationId xmlns:p14="http://schemas.microsoft.com/office/powerpoint/2010/main" val="203092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7968208" y="260648"/>
            <a:ext cx="3960440" cy="1077218"/>
          </a:xfrm>
        </p:spPr>
        <p:txBody>
          <a:bodyPr wrap="square">
            <a:spAutoFit/>
          </a:bodyPr>
          <a:lstStyle/>
          <a:p>
            <a:pPr algn="l"/>
            <a:r>
              <a:rPr lang="de-CH" altLang="de-DE" sz="3200" dirty="0">
                <a:solidFill>
                  <a:schemeClr val="tx1"/>
                </a:solidFill>
                <a:effectLst/>
                <a:latin typeface="Source Sans Pro Black" panose="020B0803030403020204" pitchFamily="34" charset="0"/>
                <a:ea typeface="Source Sans Pro Black" panose="020B0803030403020204" pitchFamily="34" charset="0"/>
              </a:rPr>
              <a:t>III. </a:t>
            </a:r>
            <a:r>
              <a:rPr lang="de-DE" altLang="de-DE" sz="3200" dirty="0">
                <a:solidFill>
                  <a:schemeClr val="tx1"/>
                </a:solidFill>
                <a:effectLst/>
                <a:latin typeface="Source Sans Pro Black" panose="020B0803030403020204" pitchFamily="34" charset="0"/>
                <a:ea typeface="Source Sans Pro Black" panose="020B0803030403020204" pitchFamily="34" charset="0"/>
              </a:rPr>
              <a:t>Die Verursacher des Leids…</a:t>
            </a:r>
          </a:p>
        </p:txBody>
      </p:sp>
    </p:spTree>
    <p:extLst>
      <p:ext uri="{BB962C8B-B14F-4D97-AF65-F5344CB8AC3E}">
        <p14:creationId xmlns:p14="http://schemas.microsoft.com/office/powerpoint/2010/main" val="442948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604954"/>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1. Mose 4,7</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116632"/>
            <a:ext cx="3672408" cy="3046988"/>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«Wenn du Gutes im Sinn hast, kannst du den Kopf frei erheben; aber wenn du Böses planst, lauert die Sünde vor der Tür deines Herzens und will dich verschlingen. Du musst Herr über sie sein!»</a:t>
            </a:r>
          </a:p>
        </p:txBody>
      </p:sp>
    </p:spTree>
    <p:extLst>
      <p:ext uri="{BB962C8B-B14F-4D97-AF65-F5344CB8AC3E}">
        <p14:creationId xmlns:p14="http://schemas.microsoft.com/office/powerpoint/2010/main" val="334150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348880"/>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Klagelieder 3,39</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188640"/>
            <a:ext cx="3672408" cy="1938992"/>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„Mit welchem Recht beklagt sich der Mensch bei Gott? Gegen seine eigene Sünde soll er Klage erheben!“</a:t>
            </a:r>
          </a:p>
        </p:txBody>
      </p:sp>
    </p:spTree>
    <p:extLst>
      <p:ext uri="{BB962C8B-B14F-4D97-AF65-F5344CB8AC3E}">
        <p14:creationId xmlns:p14="http://schemas.microsoft.com/office/powerpoint/2010/main" val="204335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348880"/>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1. Mose 4,10</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332656"/>
            <a:ext cx="3672408" cy="1569660"/>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«Weh, was hast du getan? Hörst du nicht, wie das Blut deines Bruders von der Erde zu mir schreit?»</a:t>
            </a:r>
          </a:p>
        </p:txBody>
      </p:sp>
    </p:spTree>
    <p:extLst>
      <p:ext uri="{BB962C8B-B14F-4D97-AF65-F5344CB8AC3E}">
        <p14:creationId xmlns:p14="http://schemas.microsoft.com/office/powerpoint/2010/main" val="3386858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7968208" y="260648"/>
            <a:ext cx="3960440" cy="1077218"/>
          </a:xfrm>
        </p:spPr>
        <p:txBody>
          <a:bodyPr wrap="square">
            <a:spAutoFit/>
          </a:bodyPr>
          <a:lstStyle/>
          <a:p>
            <a:pPr algn="l"/>
            <a:r>
              <a:rPr lang="de-CH" altLang="de-DE" sz="3200" dirty="0">
                <a:solidFill>
                  <a:schemeClr val="tx1"/>
                </a:solidFill>
                <a:effectLst/>
                <a:latin typeface="Source Sans Pro Black" panose="020B0803030403020204" pitchFamily="34" charset="0"/>
                <a:ea typeface="Source Sans Pro Black" panose="020B0803030403020204" pitchFamily="34" charset="0"/>
              </a:rPr>
              <a:t>IV. </a:t>
            </a:r>
            <a:r>
              <a:rPr lang="de-DE" altLang="de-DE" sz="3200" dirty="0">
                <a:solidFill>
                  <a:schemeClr val="tx1"/>
                </a:solidFill>
                <a:effectLst/>
                <a:latin typeface="Source Sans Pro Black" panose="020B0803030403020204" pitchFamily="34" charset="0"/>
                <a:ea typeface="Source Sans Pro Black" panose="020B0803030403020204" pitchFamily="34" charset="0"/>
              </a:rPr>
              <a:t>Der mitleidende Gott…</a:t>
            </a:r>
          </a:p>
        </p:txBody>
      </p:sp>
    </p:spTree>
    <p:extLst>
      <p:ext uri="{BB962C8B-B14F-4D97-AF65-F5344CB8AC3E}">
        <p14:creationId xmlns:p14="http://schemas.microsoft.com/office/powerpoint/2010/main" val="92032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892986"/>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Kolosser-Brief 1,13</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116632"/>
            <a:ext cx="3672408" cy="3416320"/>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„Gott hat uns aus der Gewalt der Finsternis befreit und hat uns in das Reich versetzt, in dem sein geliebter Sohn regiert. Durch ihn, Jesus Christus, sind wir erlöst; durch ihn sind uns unsere Sünden vergeben.“</a:t>
            </a:r>
          </a:p>
        </p:txBody>
      </p:sp>
    </p:spTree>
    <p:extLst>
      <p:ext uri="{BB962C8B-B14F-4D97-AF65-F5344CB8AC3E}">
        <p14:creationId xmlns:p14="http://schemas.microsoft.com/office/powerpoint/2010/main" val="3190887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892986"/>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1. Korinther-Brief 1,18</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188640"/>
            <a:ext cx="3672408" cy="3046988"/>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„Mit der Botschaft vom Kreuz ist es nämlich so:</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In den Augen derer, die verloren gehen, ist sie etwas völlig Unsinniges;</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für uns aber, die wir gerettet werden, ist sie der Inbegriff von Gottes Kraft.“</a:t>
            </a:r>
          </a:p>
        </p:txBody>
      </p:sp>
    </p:spTree>
    <p:extLst>
      <p:ext uri="{BB962C8B-B14F-4D97-AF65-F5344CB8AC3E}">
        <p14:creationId xmlns:p14="http://schemas.microsoft.com/office/powerpoint/2010/main" val="2099727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7720541" y="692696"/>
            <a:ext cx="4439816" cy="769441"/>
          </a:xfrm>
        </p:spPr>
        <p:txBody>
          <a:bodyPr wrap="square">
            <a:spAutoFit/>
          </a:bodyPr>
          <a:lstStyle/>
          <a:p>
            <a:pPr algn="l"/>
            <a:r>
              <a:rPr lang="de-CH" altLang="de-DE" sz="4400" dirty="0">
                <a:solidFill>
                  <a:schemeClr val="tx1"/>
                </a:solidFill>
                <a:effectLst/>
                <a:latin typeface="Source Sans Pro Black" panose="020B0803030403020204" pitchFamily="34" charset="0"/>
                <a:ea typeface="Source Sans Pro Black" panose="020B0803030403020204" pitchFamily="34" charset="0"/>
              </a:rPr>
              <a:t>Schlussgedanke</a:t>
            </a:r>
            <a:endParaRPr lang="de-DE" altLang="de-DE" sz="4400" dirty="0">
              <a:solidFill>
                <a:schemeClr val="tx1"/>
              </a:solidFill>
              <a:effectLst/>
              <a:latin typeface="Source Sans Pro Black" panose="020B0803030403020204" pitchFamily="34" charset="0"/>
              <a:ea typeface="Source Sans Pro Black" panose="020B0803030403020204" pitchFamily="34" charset="0"/>
            </a:endParaRPr>
          </a:p>
        </p:txBody>
      </p:sp>
    </p:spTree>
    <p:extLst>
      <p:ext uri="{BB962C8B-B14F-4D97-AF65-F5344CB8AC3E}">
        <p14:creationId xmlns:p14="http://schemas.microsoft.com/office/powerpoint/2010/main" val="1407294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892986"/>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Apostelgeschichte 17,27</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156696"/>
            <a:ext cx="3672408" cy="3416320"/>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«Mit allem, was Gott tat, wollte er die Menschen dazu bringen, nach ihm zu fragen; er wollte, dass sie – wenn irgend möglich – in Kontakt mit ihm kommen und ihn finden. Er ist ja für keinen von uns in unerreichbarer Ferne.»</a:t>
            </a:r>
          </a:p>
        </p:txBody>
      </p:sp>
    </p:spTree>
    <p:extLst>
      <p:ext uri="{BB962C8B-B14F-4D97-AF65-F5344CB8AC3E}">
        <p14:creationId xmlns:p14="http://schemas.microsoft.com/office/powerpoint/2010/main" val="3112699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492896"/>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Offenbarung 21,1</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260648"/>
            <a:ext cx="3672408" cy="1938992"/>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„Danach sah ich einen neuen Himmel und eine neue Erde. Der frühere Himmel und die frühere Erde waren vergangen.“</a:t>
            </a:r>
          </a:p>
        </p:txBody>
      </p:sp>
    </p:spTree>
    <p:extLst>
      <p:ext uri="{BB962C8B-B14F-4D97-AF65-F5344CB8AC3E}">
        <p14:creationId xmlns:p14="http://schemas.microsoft.com/office/powerpoint/2010/main" val="2480798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4149080"/>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Psalm 44,24-27</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188640"/>
            <a:ext cx="3672408" cy="3785652"/>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„Wach auf, Herr! Warum schläfst du? Wach endlich auf, </a:t>
            </a:r>
            <a:r>
              <a:rPr lang="de-DE" altLang="de-DE" sz="2400" dirty="0" err="1">
                <a:solidFill>
                  <a:schemeClr val="tx1"/>
                </a:solidFill>
                <a:effectLst/>
                <a:latin typeface="Source Sans Pro" panose="020B0503030403020204" pitchFamily="34" charset="0"/>
                <a:ea typeface="Source Sans Pro" panose="020B0503030403020204" pitchFamily="34" charset="0"/>
              </a:rPr>
              <a:t>verstosse</a:t>
            </a:r>
            <a:r>
              <a:rPr lang="de-DE" altLang="de-DE" sz="2400" dirty="0">
                <a:solidFill>
                  <a:schemeClr val="tx1"/>
                </a:solidFill>
                <a:effectLst/>
                <a:latin typeface="Source Sans Pro" panose="020B0503030403020204" pitchFamily="34" charset="0"/>
                <a:ea typeface="Source Sans Pro" panose="020B0503030403020204" pitchFamily="34" charset="0"/>
              </a:rPr>
              <a:t> uns nicht für immer! Warum weigerst du dich, uns anzusehen? Warum fragst du nicht danach, wie man uns quält und unterdrückt? Greif ein und hilf uns, mach uns frei!“</a:t>
            </a:r>
          </a:p>
        </p:txBody>
      </p:sp>
    </p:spTree>
    <p:extLst>
      <p:ext uri="{BB962C8B-B14F-4D97-AF65-F5344CB8AC3E}">
        <p14:creationId xmlns:p14="http://schemas.microsoft.com/office/powerpoint/2010/main" val="1837333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573016"/>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Offenbarung 21,3</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116632"/>
            <a:ext cx="3672408" cy="3046988"/>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„Seht, die Wohnung Gottes ist jetzt bei den Menschen! Gott wird in ihrer Mitte wohnen; sie werden sein Volk sein – ein Volk aus vielen Völkern und er selbst, ihr Gott, wird</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immer bei ihnen sein.“</a:t>
            </a:r>
          </a:p>
        </p:txBody>
      </p:sp>
    </p:spTree>
    <p:extLst>
      <p:ext uri="{BB962C8B-B14F-4D97-AF65-F5344CB8AC3E}">
        <p14:creationId xmlns:p14="http://schemas.microsoft.com/office/powerpoint/2010/main" val="509518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3573016"/>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Offenbarung 21,4</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75295" y="116632"/>
            <a:ext cx="3672408" cy="3046988"/>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„Er wird alle ihre Tränen abwischen. Es wird keinen Tod mehr geben, kein Leid und keine Schmerzen, und es werden keine Angstschreie mehr zu hören sein. Denn was früher war, ist vergangen.“</a:t>
            </a:r>
          </a:p>
        </p:txBody>
      </p:sp>
    </p:spTree>
    <p:extLst>
      <p:ext uri="{BB962C8B-B14F-4D97-AF65-F5344CB8AC3E}">
        <p14:creationId xmlns:p14="http://schemas.microsoft.com/office/powerpoint/2010/main" val="42771155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9B5C7A8-BE2D-489E-B8A9-E60F326B77FB}"/>
              </a:ext>
            </a:extLst>
          </p:cNvPr>
          <p:cNvSpPr>
            <a:spLocks noGrp="1"/>
          </p:cNvSpPr>
          <p:nvPr>
            <p:ph type="ctrTitle" sz="quarter"/>
          </p:nvPr>
        </p:nvSpPr>
        <p:spPr/>
        <p:txBody>
          <a:bodyPr/>
          <a:lstStyle/>
          <a:p>
            <a:endParaRPr lang="de-CH"/>
          </a:p>
        </p:txBody>
      </p:sp>
      <p:sp>
        <p:nvSpPr>
          <p:cNvPr id="3" name="Untertitel 2">
            <a:extLst>
              <a:ext uri="{FF2B5EF4-FFF2-40B4-BE49-F238E27FC236}">
                <a16:creationId xmlns:a16="http://schemas.microsoft.com/office/drawing/2014/main" xmlns="" id="{14C2EAAC-7FCF-4509-AAF0-BD0C190611B1}"/>
              </a:ext>
            </a:extLst>
          </p:cNvPr>
          <p:cNvSpPr>
            <a:spLocks noGrp="1"/>
          </p:cNvSpPr>
          <p:nvPr>
            <p:ph type="subTitle" sz="quarter" idx="1"/>
          </p:nvPr>
        </p:nvSpPr>
        <p:spPr/>
        <p:txBody>
          <a:bodyPr/>
          <a:lstStyle/>
          <a:p>
            <a:endParaRPr lang="de-CH"/>
          </a:p>
        </p:txBody>
      </p:sp>
      <p:pic>
        <p:nvPicPr>
          <p:cNvPr id="5" name="Grafik 4" descr="Ein Bild, das Text enthält.&#10;&#10;Automatisch generierte Beschreibung">
            <a:extLst>
              <a:ext uri="{FF2B5EF4-FFF2-40B4-BE49-F238E27FC236}">
                <a16:creationId xmlns:a16="http://schemas.microsoft.com/office/drawing/2014/main" xmlns="" id="{BB66E0B7-1404-41BA-B246-4605B90B90E7}"/>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5760739" y="0"/>
            <a:ext cx="6431261" cy="6858000"/>
          </a:xfrm>
          <a:prstGeom prst="rect">
            <a:avLst/>
          </a:prstGeom>
        </p:spPr>
      </p:pic>
    </p:spTree>
    <p:extLst>
      <p:ext uri="{BB962C8B-B14F-4D97-AF65-F5344CB8AC3E}">
        <p14:creationId xmlns:p14="http://schemas.microsoft.com/office/powerpoint/2010/main" val="58604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8400256" y="188640"/>
            <a:ext cx="3672408" cy="3416320"/>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These 1:</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«Wenn Gott gut ist, kann er nicht auch allmächtig sein: denn, wenn er das Leid verhindern will, es aber dennoch existiert, kann das nur </a:t>
            </a:r>
            <a:r>
              <a:rPr lang="de-DE" altLang="de-DE" sz="2400" dirty="0" err="1">
                <a:solidFill>
                  <a:schemeClr val="tx1"/>
                </a:solidFill>
                <a:effectLst/>
                <a:latin typeface="Source Sans Pro" panose="020B0503030403020204" pitchFamily="34" charset="0"/>
                <a:ea typeface="Source Sans Pro" panose="020B0503030403020204" pitchFamily="34" charset="0"/>
              </a:rPr>
              <a:t>heissen</a:t>
            </a:r>
            <a:r>
              <a:rPr lang="de-DE" altLang="de-DE" sz="2400" dirty="0">
                <a:solidFill>
                  <a:schemeClr val="tx1"/>
                </a:solidFill>
                <a:effectLst/>
                <a:latin typeface="Source Sans Pro" panose="020B0503030403020204" pitchFamily="34" charset="0"/>
                <a:ea typeface="Source Sans Pro" panose="020B0503030403020204" pitchFamily="34" charset="0"/>
              </a:rPr>
              <a:t>, </a:t>
            </a:r>
            <a:r>
              <a:rPr lang="de-DE" altLang="de-DE" sz="2400" dirty="0">
                <a:solidFill>
                  <a:srgbClr val="FFFF00"/>
                </a:solidFill>
                <a:effectLst/>
                <a:latin typeface="Source Sans Pro" panose="020B0503030403020204" pitchFamily="34" charset="0"/>
                <a:ea typeface="Source Sans Pro" panose="020B0503030403020204" pitchFamily="34" charset="0"/>
              </a:rPr>
              <a:t>dass er das Leid nicht verhindern kann.</a:t>
            </a:r>
            <a:r>
              <a:rPr lang="de-DE" altLang="de-DE" sz="2400" dirty="0">
                <a:solidFill>
                  <a:schemeClr val="tx1"/>
                </a:solidFill>
                <a:effectLst/>
                <a:latin typeface="Source Sans Pro" panose="020B0503030403020204" pitchFamily="34" charset="0"/>
                <a:ea typeface="Source Sans Pro" panose="020B0503030403020204" pitchFamily="34" charset="0"/>
              </a:rPr>
              <a:t>»</a:t>
            </a:r>
          </a:p>
        </p:txBody>
      </p:sp>
      <p:sp>
        <p:nvSpPr>
          <p:cNvPr id="3" name="Rectangle 2">
            <a:extLst>
              <a:ext uri="{FF2B5EF4-FFF2-40B4-BE49-F238E27FC236}">
                <a16:creationId xmlns:a16="http://schemas.microsoft.com/office/drawing/2014/main" xmlns="" id="{27F77E37-3D33-4645-ADEE-87BDC6E0E185}"/>
              </a:ext>
            </a:extLst>
          </p:cNvPr>
          <p:cNvSpPr txBox="1">
            <a:spLocks noChangeArrowheads="1"/>
          </p:cNvSpPr>
          <p:nvPr/>
        </p:nvSpPr>
        <p:spPr bwMode="auto">
          <a:xfrm>
            <a:off x="8424400" y="4736469"/>
            <a:ext cx="36724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DE" altLang="de-DE" sz="1800" kern="0" dirty="0">
                <a:solidFill>
                  <a:schemeClr val="tx1"/>
                </a:solidFill>
                <a:effectLst/>
                <a:latin typeface="Source Sans Pro" panose="020B0503030403020204" pitchFamily="34" charset="0"/>
                <a:ea typeface="Source Sans Pro" panose="020B0503030403020204" pitchFamily="34" charset="0"/>
              </a:rPr>
              <a:t>Epikur (341-270 v.Chr.)</a:t>
            </a:r>
          </a:p>
        </p:txBody>
      </p:sp>
    </p:spTree>
    <p:extLst>
      <p:ext uri="{BB962C8B-B14F-4D97-AF65-F5344CB8AC3E}">
        <p14:creationId xmlns:p14="http://schemas.microsoft.com/office/powerpoint/2010/main" val="2104579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8400256" y="156696"/>
            <a:ext cx="3672408" cy="3416320"/>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These 2:</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«Wenn Gott allmächtig ist, kann er nicht auch gut sein: denn, wenn Gott das Leid verhindern kann, es aber dennoch existiert, bedeutet dies, </a:t>
            </a:r>
            <a:r>
              <a:rPr lang="de-DE" altLang="de-DE" sz="2400" dirty="0">
                <a:solidFill>
                  <a:srgbClr val="FFFF00"/>
                </a:solidFill>
                <a:effectLst/>
                <a:latin typeface="Source Sans Pro" panose="020B0503030403020204" pitchFamily="34" charset="0"/>
                <a:ea typeface="Source Sans Pro" panose="020B0503030403020204" pitchFamily="34" charset="0"/>
              </a:rPr>
              <a:t>dass er es nicht verhindern will.</a:t>
            </a:r>
            <a:r>
              <a:rPr lang="de-DE" altLang="de-DE" sz="2400" dirty="0">
                <a:solidFill>
                  <a:schemeClr val="tx1"/>
                </a:solidFill>
                <a:effectLst/>
                <a:latin typeface="Source Sans Pro" panose="020B0503030403020204" pitchFamily="34" charset="0"/>
                <a:ea typeface="Source Sans Pro" panose="020B0503030403020204" pitchFamily="34" charset="0"/>
              </a:rPr>
              <a:t>»</a:t>
            </a:r>
          </a:p>
        </p:txBody>
      </p:sp>
      <p:sp>
        <p:nvSpPr>
          <p:cNvPr id="3" name="Rectangle 2">
            <a:extLst>
              <a:ext uri="{FF2B5EF4-FFF2-40B4-BE49-F238E27FC236}">
                <a16:creationId xmlns:a16="http://schemas.microsoft.com/office/drawing/2014/main" xmlns="" id="{3CAA7CD7-194F-4559-A2E5-B961BFE37730}"/>
              </a:ext>
            </a:extLst>
          </p:cNvPr>
          <p:cNvSpPr txBox="1">
            <a:spLocks noChangeArrowheads="1"/>
          </p:cNvSpPr>
          <p:nvPr/>
        </p:nvSpPr>
        <p:spPr bwMode="auto">
          <a:xfrm>
            <a:off x="8424400" y="4736469"/>
            <a:ext cx="36724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DE" altLang="de-DE" sz="1800" kern="0" dirty="0">
                <a:solidFill>
                  <a:schemeClr val="tx1"/>
                </a:solidFill>
                <a:effectLst/>
                <a:latin typeface="Source Sans Pro" panose="020B0503030403020204" pitchFamily="34" charset="0"/>
                <a:ea typeface="Source Sans Pro" panose="020B0503030403020204" pitchFamily="34" charset="0"/>
              </a:rPr>
              <a:t>Epikur (341-270 v.Chr.)</a:t>
            </a:r>
          </a:p>
        </p:txBody>
      </p:sp>
    </p:spTree>
    <p:extLst>
      <p:ext uri="{BB962C8B-B14F-4D97-AF65-F5344CB8AC3E}">
        <p14:creationId xmlns:p14="http://schemas.microsoft.com/office/powerpoint/2010/main" val="421096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8392396" y="332656"/>
            <a:ext cx="3672408" cy="2308324"/>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These 3:</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«Wenn Gott aber nicht allmächtig ist – oder nicht gut -, </a:t>
            </a:r>
            <a:r>
              <a:rPr lang="de-DE" altLang="de-DE" sz="2400" dirty="0">
                <a:solidFill>
                  <a:srgbClr val="FFFF00"/>
                </a:solidFill>
                <a:effectLst/>
                <a:latin typeface="Source Sans Pro" panose="020B0503030403020204" pitchFamily="34" charset="0"/>
                <a:ea typeface="Source Sans Pro" panose="020B0503030403020204" pitchFamily="34" charset="0"/>
              </a:rPr>
              <a:t>dann ist er auch kein Gott.</a:t>
            </a:r>
            <a:r>
              <a:rPr lang="de-DE" altLang="de-DE" sz="2400" dirty="0">
                <a:solidFill>
                  <a:schemeClr val="tx1"/>
                </a:solidFill>
                <a:effectLst/>
                <a:latin typeface="Source Sans Pro" panose="020B0503030403020204" pitchFamily="34" charset="0"/>
                <a:ea typeface="Source Sans Pro" panose="020B0503030403020204" pitchFamily="34" charset="0"/>
              </a:rPr>
              <a:t>»</a:t>
            </a:r>
          </a:p>
        </p:txBody>
      </p:sp>
      <p:sp>
        <p:nvSpPr>
          <p:cNvPr id="3" name="Rectangle 2">
            <a:extLst>
              <a:ext uri="{FF2B5EF4-FFF2-40B4-BE49-F238E27FC236}">
                <a16:creationId xmlns:a16="http://schemas.microsoft.com/office/drawing/2014/main" xmlns="" id="{B8B2519B-05CE-4521-93B6-8A193D1DD96A}"/>
              </a:ext>
            </a:extLst>
          </p:cNvPr>
          <p:cNvSpPr txBox="1">
            <a:spLocks noChangeArrowheads="1"/>
          </p:cNvSpPr>
          <p:nvPr/>
        </p:nvSpPr>
        <p:spPr bwMode="auto">
          <a:xfrm>
            <a:off x="8424400" y="4736469"/>
            <a:ext cx="36724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DE" altLang="de-DE" sz="1800" kern="0" dirty="0">
                <a:solidFill>
                  <a:schemeClr val="tx1"/>
                </a:solidFill>
                <a:effectLst/>
                <a:latin typeface="Source Sans Pro" panose="020B0503030403020204" pitchFamily="34" charset="0"/>
                <a:ea typeface="Source Sans Pro" panose="020B0503030403020204" pitchFamily="34" charset="0"/>
              </a:rPr>
              <a:t>Epikur (341-270 v.Chr.)</a:t>
            </a:r>
          </a:p>
        </p:txBody>
      </p:sp>
    </p:spTree>
    <p:extLst>
      <p:ext uri="{BB962C8B-B14F-4D97-AF65-F5344CB8AC3E}">
        <p14:creationId xmlns:p14="http://schemas.microsoft.com/office/powerpoint/2010/main" val="92982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8392396" y="147990"/>
            <a:ext cx="3672408" cy="2677656"/>
          </a:xfrm>
        </p:spPr>
        <p:txBody>
          <a:bodyPr wrap="square">
            <a:spAutoFit/>
          </a:bodyPr>
          <a:lstStyle/>
          <a:p>
            <a:pPr algn="l"/>
            <a:r>
              <a:rPr lang="de-DE" altLang="de-DE" sz="2400" dirty="0">
                <a:solidFill>
                  <a:schemeClr val="tx1"/>
                </a:solidFill>
                <a:effectLst/>
                <a:latin typeface="Source Sans Pro" panose="020B0503030403020204" pitchFamily="34" charset="0"/>
                <a:ea typeface="Source Sans Pro" panose="020B0503030403020204" pitchFamily="34" charset="0"/>
              </a:rPr>
              <a:t>«Wenn Gott sowohl gut,</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als auch allmächtig ist, wenn Gott also das Leid sowohl verhindern will</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chemeClr val="tx1"/>
                </a:solidFill>
                <a:effectLst/>
                <a:latin typeface="Source Sans Pro" panose="020B0503030403020204" pitchFamily="34" charset="0"/>
                <a:ea typeface="Source Sans Pro" panose="020B0503030403020204" pitchFamily="34" charset="0"/>
              </a:rPr>
              <a:t>und es auch kann:</a:t>
            </a:r>
            <a:br>
              <a:rPr lang="de-DE" altLang="de-DE" sz="2400" dirty="0">
                <a:solidFill>
                  <a:schemeClr val="tx1"/>
                </a:solidFill>
                <a:effectLst/>
                <a:latin typeface="Source Sans Pro" panose="020B0503030403020204" pitchFamily="34" charset="0"/>
                <a:ea typeface="Source Sans Pro" panose="020B0503030403020204" pitchFamily="34" charset="0"/>
              </a:rPr>
            </a:br>
            <a:r>
              <a:rPr lang="de-DE" altLang="de-DE" sz="2400" dirty="0">
                <a:solidFill>
                  <a:srgbClr val="FFFF00"/>
                </a:solidFill>
                <a:effectLst/>
                <a:latin typeface="Source Sans Pro" panose="020B0503030403020204" pitchFamily="34" charset="0"/>
                <a:ea typeface="Source Sans Pro" panose="020B0503030403020204" pitchFamily="34" charset="0"/>
              </a:rPr>
              <a:t>Woher kommt dann das Leid?</a:t>
            </a:r>
            <a:r>
              <a:rPr lang="de-DE" altLang="de-DE" sz="2400" dirty="0">
                <a:solidFill>
                  <a:schemeClr val="tx1"/>
                </a:solidFill>
                <a:effectLst/>
                <a:latin typeface="Source Sans Pro" panose="020B0503030403020204" pitchFamily="34" charset="0"/>
                <a:ea typeface="Source Sans Pro" panose="020B0503030403020204" pitchFamily="34" charset="0"/>
              </a:rPr>
              <a:t>»</a:t>
            </a:r>
          </a:p>
        </p:txBody>
      </p:sp>
      <p:sp>
        <p:nvSpPr>
          <p:cNvPr id="3" name="Rectangle 2">
            <a:extLst>
              <a:ext uri="{FF2B5EF4-FFF2-40B4-BE49-F238E27FC236}">
                <a16:creationId xmlns:a16="http://schemas.microsoft.com/office/drawing/2014/main" xmlns="" id="{B8B2519B-05CE-4521-93B6-8A193D1DD96A}"/>
              </a:ext>
            </a:extLst>
          </p:cNvPr>
          <p:cNvSpPr txBox="1">
            <a:spLocks noChangeArrowheads="1"/>
          </p:cNvSpPr>
          <p:nvPr/>
        </p:nvSpPr>
        <p:spPr bwMode="auto">
          <a:xfrm>
            <a:off x="8424400" y="4736469"/>
            <a:ext cx="36724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DE" altLang="de-DE" sz="1800" kern="0" dirty="0">
                <a:solidFill>
                  <a:schemeClr val="tx1"/>
                </a:solidFill>
                <a:effectLst/>
                <a:latin typeface="Source Sans Pro" panose="020B0503030403020204" pitchFamily="34" charset="0"/>
                <a:ea typeface="Source Sans Pro" panose="020B0503030403020204" pitchFamily="34" charset="0"/>
              </a:rPr>
              <a:t>Epikur (341-270 v.Chr.)</a:t>
            </a:r>
          </a:p>
        </p:txBody>
      </p:sp>
    </p:spTree>
    <p:extLst>
      <p:ext uri="{BB962C8B-B14F-4D97-AF65-F5344CB8AC3E}">
        <p14:creationId xmlns:p14="http://schemas.microsoft.com/office/powerpoint/2010/main" val="86413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7824192" y="335558"/>
            <a:ext cx="4176464" cy="1077218"/>
          </a:xfrm>
        </p:spPr>
        <p:txBody>
          <a:bodyPr wrap="square">
            <a:spAutoFit/>
          </a:bodyPr>
          <a:lstStyle/>
          <a:p>
            <a:pPr algn="l"/>
            <a:r>
              <a:rPr lang="de-CH" altLang="de-DE" sz="3200" dirty="0">
                <a:solidFill>
                  <a:schemeClr val="tx1"/>
                </a:solidFill>
                <a:effectLst/>
                <a:latin typeface="Source Sans Pro Black" panose="020B0803030403020204" pitchFamily="34" charset="0"/>
                <a:ea typeface="Source Sans Pro Black" panose="020B0803030403020204" pitchFamily="34" charset="0"/>
              </a:rPr>
              <a:t>I. </a:t>
            </a:r>
            <a:r>
              <a:rPr lang="de-DE" altLang="de-DE" sz="3200" dirty="0">
                <a:solidFill>
                  <a:schemeClr val="tx1"/>
                </a:solidFill>
                <a:effectLst/>
                <a:latin typeface="Source Sans Pro Black" panose="020B0803030403020204" pitchFamily="34" charset="0"/>
                <a:ea typeface="Source Sans Pro Black" panose="020B0803030403020204" pitchFamily="34" charset="0"/>
              </a:rPr>
              <a:t>Das ganz normale Leben…</a:t>
            </a:r>
          </a:p>
        </p:txBody>
      </p:sp>
    </p:spTree>
    <p:extLst>
      <p:ext uri="{BB962C8B-B14F-4D97-AF65-F5344CB8AC3E}">
        <p14:creationId xmlns:p14="http://schemas.microsoft.com/office/powerpoint/2010/main" val="1172988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855074" y="2420888"/>
            <a:ext cx="4176464" cy="400110"/>
          </a:xfrm>
        </p:spPr>
        <p:txBody>
          <a:bodyPr wrap="square">
            <a:spAutoFit/>
          </a:bodyPr>
          <a:lstStyle/>
          <a:p>
            <a:pPr algn="r"/>
            <a:r>
              <a:rPr lang="de-CH" altLang="de-DE" sz="2000" dirty="0">
                <a:effectLst/>
                <a:latin typeface="Source Sans Pro" panose="020B0503030403020204" pitchFamily="34" charset="0"/>
                <a:ea typeface="Source Sans Pro" panose="020B0503030403020204" pitchFamily="34" charset="0"/>
              </a:rPr>
              <a:t>Genesis 1,31</a:t>
            </a:r>
            <a:endParaRPr lang="de-DE" altLang="de-DE" sz="2000" dirty="0">
              <a:effectLst/>
              <a:latin typeface="Source Sans Pro" panose="020B0503030403020204" pitchFamily="34" charset="0"/>
              <a:ea typeface="Source Sans Pro" panose="020B0503030403020204" pitchFamily="34" charset="0"/>
            </a:endParaRPr>
          </a:p>
        </p:txBody>
      </p:sp>
      <p:sp>
        <p:nvSpPr>
          <p:cNvPr id="7" name="Rectangle 2"/>
          <p:cNvSpPr>
            <a:spLocks noGrp="1" noChangeArrowheads="1"/>
          </p:cNvSpPr>
          <p:nvPr>
            <p:ph type="ctrTitle"/>
          </p:nvPr>
        </p:nvSpPr>
        <p:spPr>
          <a:xfrm>
            <a:off x="8359130" y="260648"/>
            <a:ext cx="3672408" cy="1815882"/>
          </a:xfrm>
        </p:spPr>
        <p:txBody>
          <a:bodyPr wrap="square">
            <a:spAutoFit/>
          </a:bodyPr>
          <a:lstStyle/>
          <a:p>
            <a:pPr algn="l"/>
            <a:r>
              <a:rPr lang="de-DE" altLang="de-DE" sz="2800" dirty="0">
                <a:solidFill>
                  <a:schemeClr val="tx1"/>
                </a:solidFill>
                <a:effectLst/>
                <a:latin typeface="Source Sans Pro" panose="020B0503030403020204" pitchFamily="34" charset="0"/>
                <a:ea typeface="Source Sans Pro" panose="020B0503030403020204" pitchFamily="34" charset="0"/>
              </a:rPr>
              <a:t>«Gott sah alles an, was er geschaffen hatte, und sah: Es war alles sehr gut.»</a:t>
            </a:r>
          </a:p>
        </p:txBody>
      </p:sp>
    </p:spTree>
    <p:extLst>
      <p:ext uri="{BB962C8B-B14F-4D97-AF65-F5344CB8AC3E}">
        <p14:creationId xmlns:p14="http://schemas.microsoft.com/office/powerpoint/2010/main" val="3141918287"/>
      </p:ext>
    </p:extLst>
  </p:cSld>
  <p:clrMapOvr>
    <a:masterClrMapping/>
  </p:clrMapOvr>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677</Words>
  <Application>Microsoft Office PowerPoint</Application>
  <PresentationFormat>Benutzerdefiniert</PresentationFormat>
  <Paragraphs>87</Paragraphs>
  <Slides>32</Slides>
  <Notes>32</Notes>
  <HiddenSlides>0</HiddenSlides>
  <MMClips>0</MMClips>
  <ScaleCrop>false</ScaleCrop>
  <HeadingPairs>
    <vt:vector size="4" baseType="variant">
      <vt:variant>
        <vt:lpstr>Design</vt:lpstr>
      </vt:variant>
      <vt:variant>
        <vt:i4>1</vt:i4>
      </vt:variant>
      <vt:variant>
        <vt:lpstr>Folientitel</vt:lpstr>
      </vt:variant>
      <vt:variant>
        <vt:i4>32</vt:i4>
      </vt:variant>
    </vt:vector>
  </HeadingPairs>
  <TitlesOfParts>
    <vt:vector size="33" baseType="lpstr">
      <vt:lpstr>Designvorlage 'Berggipfel'</vt:lpstr>
      <vt:lpstr>Warum lässt Gott Leid zu?           Reihe: Warum Gott! (2/3)</vt:lpstr>
      <vt:lpstr>«Unbeschreiblicher Schmerz, dann Leere, später Wut und dann die verfluchte Frage "WARUM"?»</vt:lpstr>
      <vt:lpstr>„Wach auf, Herr! Warum schläfst du? Wach endlich auf, verstosse uns nicht für immer! Warum weigerst du dich, uns anzusehen? Warum fragst du nicht danach, wie man uns quält und unterdrückt? Greif ein und hilf uns, mach uns frei!“</vt:lpstr>
      <vt:lpstr>These 1: «Wenn Gott gut ist, kann er nicht auch allmächtig sein: denn, wenn er das Leid verhindern will, es aber dennoch existiert, kann das nur heissen, dass er das Leid nicht verhindern kann.»</vt:lpstr>
      <vt:lpstr>These 2:  «Wenn Gott allmächtig ist, kann er nicht auch gut sein: denn, wenn Gott das Leid verhindern kann, es aber dennoch existiert, bedeutet dies, dass er es nicht verhindern will.»</vt:lpstr>
      <vt:lpstr>These 3:  «Wenn Gott aber nicht allmächtig ist – oder nicht gut -, dann ist er auch kein Gott.»</vt:lpstr>
      <vt:lpstr>«Wenn Gott sowohl gut, als auch allmächtig ist, wenn Gott also das Leid sowohl verhindern will und es auch kann: Woher kommt dann das Leid?»</vt:lpstr>
      <vt:lpstr>I. Das ganz normale Leben…</vt:lpstr>
      <vt:lpstr>«Gott sah alles an, was er geschaffen hatte, und sah: Es war alles sehr gut.»</vt:lpstr>
      <vt:lpstr>»Nun ist der Mensch wie einer von uns geworden.»</vt:lpstr>
      <vt:lpstr>»Rabbi, wie kommt es, dass dieser Mann blind geboren wurde? Wer hat gesündigt – er selbst oder seine Eltern?«</vt:lpstr>
      <vt:lpstr>»Es ist weder seine Schuld noch die seiner Eltern.«</vt:lpstr>
      <vt:lpstr>«Gott lässt seine Sonne über Bösen und Guten aufgehen und lässt es regnen für Gerechte und Ungerechte.»</vt:lpstr>
      <vt:lpstr>»Wir wissen, dass die gesamte Schöpfung jetzt noch unter ihrem Zustand seufzt, als würde sie in Geburtswehen liegen.«</vt:lpstr>
      <vt:lpstr>«Ermahne sie, Gutes zu tun, freigebig zu sein und ihren Besitz mit anderen zu teilen.»</vt:lpstr>
      <vt:lpstr>«Solange wir noch Zeit haben, lasst uns Gutes tun an jedermann.»</vt:lpstr>
      <vt:lpstr>II. Der anteilnehmende Gott…</vt:lpstr>
      <vt:lpstr>«Gott ist ja für keinen von uns in unerreichbarer Ferne. Denn in ihm, dessen Gegenwart alles durchdringt, leben wir, bestehen wir und sind wir.»</vt:lpstr>
      <vt:lpstr>«Legt alle eure Sorgen bei ihm ab, denn er sorgt für euch.»</vt:lpstr>
      <vt:lpstr>III. Die Verursacher des Leids…</vt:lpstr>
      <vt:lpstr>«Wenn du Gutes im Sinn hast, kannst du den Kopf frei erheben; aber wenn du Böses planst, lauert die Sünde vor der Tür deines Herzens und will dich verschlingen. Du musst Herr über sie sein!»</vt:lpstr>
      <vt:lpstr>„Mit welchem Recht beklagt sich der Mensch bei Gott? Gegen seine eigene Sünde soll er Klage erheben!“</vt:lpstr>
      <vt:lpstr>«Weh, was hast du getan? Hörst du nicht, wie das Blut deines Bruders von der Erde zu mir schreit?»</vt:lpstr>
      <vt:lpstr>IV. Der mitleidende Gott…</vt:lpstr>
      <vt:lpstr>„Gott hat uns aus der Gewalt der Finsternis befreit und hat uns in das Reich versetzt, in dem sein geliebter Sohn regiert. Durch ihn, Jesus Christus, sind wir erlöst; durch ihn sind uns unsere Sünden vergeben.“</vt:lpstr>
      <vt:lpstr>„Mit der Botschaft vom Kreuz ist es nämlich so: In den Augen derer, die verloren gehen, ist sie etwas völlig Unsinniges; für uns aber, die wir gerettet werden, ist sie der Inbegriff von Gottes Kraft.“</vt:lpstr>
      <vt:lpstr>Schlussgedanke</vt:lpstr>
      <vt:lpstr>«Mit allem, was Gott tat, wollte er die Menschen dazu bringen, nach ihm zu fragen; er wollte, dass sie – wenn irgend möglich – in Kontakt mit ihm kommen und ihn finden. Er ist ja für keinen von uns in unerreichbarer Ferne.»</vt:lpstr>
      <vt:lpstr>„Danach sah ich einen neuen Himmel und eine neue Erde. Der frühere Himmel und die frühere Erde waren vergangen.“</vt:lpstr>
      <vt:lpstr>„Seht, die Wohnung Gottes ist jetzt bei den Menschen! Gott wird in ihrer Mitte wohnen; sie werden sein Volk sein – ein Volk aus vielen Völkern und er selbst, ihr Gott, wird immer bei ihnen sein.“</vt:lpstr>
      <vt:lpstr>„Er wird alle ihre Tränen abwischen. Es wird keinen Tod mehr geben, kein Leid und keine Schmerzen, und es werden keine Angstschreie mehr zu hören sein. Denn was früher war, ist vergangen.“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Warum Gott! - Teil 2/3 - Warum lässt Gott Leid zu? - Folien</dc:title>
  <dc:creator>Jürg Birnstiel</dc:creator>
  <cp:lastModifiedBy>Me</cp:lastModifiedBy>
  <cp:revision>1015</cp:revision>
  <dcterms:created xsi:type="dcterms:W3CDTF">2013-11-12T15:20:47Z</dcterms:created>
  <dcterms:modified xsi:type="dcterms:W3CDTF">2021-04-15T16:24:26Z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