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8"/>
  </p:notesMasterIdLst>
  <p:handoutMasterIdLst>
    <p:handoutMasterId r:id="rId49"/>
  </p:handoutMasterIdLst>
  <p:sldIdLst>
    <p:sldId id="1028" r:id="rId2"/>
    <p:sldId id="1029" r:id="rId3"/>
    <p:sldId id="1030" r:id="rId4"/>
    <p:sldId id="1031" r:id="rId5"/>
    <p:sldId id="1032" r:id="rId6"/>
    <p:sldId id="1033" r:id="rId7"/>
    <p:sldId id="1034" r:id="rId8"/>
    <p:sldId id="1035" r:id="rId9"/>
    <p:sldId id="1036" r:id="rId10"/>
    <p:sldId id="1037" r:id="rId11"/>
    <p:sldId id="1038" r:id="rId12"/>
    <p:sldId id="896" r:id="rId13"/>
    <p:sldId id="1041" r:id="rId14"/>
    <p:sldId id="1042" r:id="rId15"/>
    <p:sldId id="1043" r:id="rId16"/>
    <p:sldId id="1044" r:id="rId17"/>
    <p:sldId id="1045" r:id="rId18"/>
    <p:sldId id="962" r:id="rId19"/>
    <p:sldId id="1046" r:id="rId20"/>
    <p:sldId id="1047" r:id="rId21"/>
    <p:sldId id="1048" r:id="rId22"/>
    <p:sldId id="1049" r:id="rId23"/>
    <p:sldId id="1050" r:id="rId24"/>
    <p:sldId id="1051" r:id="rId25"/>
    <p:sldId id="1039" r:id="rId26"/>
    <p:sldId id="1052" r:id="rId27"/>
    <p:sldId id="1053" r:id="rId28"/>
    <p:sldId id="1054" r:id="rId29"/>
    <p:sldId id="1055" r:id="rId30"/>
    <p:sldId id="1056" r:id="rId31"/>
    <p:sldId id="1057" r:id="rId32"/>
    <p:sldId id="1058" r:id="rId33"/>
    <p:sldId id="1040" r:id="rId34"/>
    <p:sldId id="1059" r:id="rId35"/>
    <p:sldId id="1060" r:id="rId36"/>
    <p:sldId id="1061" r:id="rId37"/>
    <p:sldId id="1062" r:id="rId38"/>
    <p:sldId id="1063" r:id="rId39"/>
    <p:sldId id="1064" r:id="rId40"/>
    <p:sldId id="1065" r:id="rId41"/>
    <p:sldId id="1066" r:id="rId42"/>
    <p:sldId id="1067" r:id="rId43"/>
    <p:sldId id="1068" r:id="rId44"/>
    <p:sldId id="259" r:id="rId45"/>
    <p:sldId id="1069" r:id="rId46"/>
    <p:sldId id="1070" r:id="rId47"/>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08" d="100"/>
          <a:sy n="108" d="100"/>
        </p:scale>
        <p:origin x="-6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259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2239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6728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7046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7786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3621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9063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1361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4265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2144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17155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91670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76392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02931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43634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36792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44140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373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04461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45510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6952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67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99739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58661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39647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5334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43849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70027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2297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36888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99523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39126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54390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33629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99526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533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7904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7599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6934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6546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6251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548680"/>
            <a:ext cx="11233248" cy="1446550"/>
          </a:xfrm>
        </p:spPr>
        <p:txBody>
          <a:bodyPr wrap="square">
            <a:spAutoFit/>
          </a:bodyPr>
          <a:lstStyle/>
          <a:p>
            <a:pPr algn="l"/>
            <a:r>
              <a:rPr lang="de-DE" altLang="de-DE" sz="8800" dirty="0">
                <a:solidFill>
                  <a:schemeClr val="tx1"/>
                </a:solidFill>
                <a:effectLst/>
                <a:latin typeface="Source Sans Pro Black" panose="020B0803030403020204" pitchFamily="34" charset="0"/>
                <a:ea typeface="Source Sans Pro Black" panose="020B0803030403020204" pitchFamily="34" charset="0"/>
              </a:rPr>
              <a:t>Jesus will retten!</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a:t>
            </a:r>
            <a:r>
              <a:rPr lang="de-DE" altLang="de-DE" sz="2400">
                <a:effectLst/>
                <a:latin typeface="Source Sans Pro" panose="020B0503030403020204" pitchFamily="34" charset="0"/>
                <a:ea typeface="Source Sans Pro" panose="020B0503030403020204" pitchFamily="34" charset="0"/>
                <a:cs typeface="+mj-cs"/>
              </a:rPr>
              <a:t>: Unterwegs mit Jesus (3/3)</a:t>
            </a:r>
            <a:endParaRPr lang="de-DE" altLang="de-DE" sz="2400" dirty="0">
              <a:effectLst/>
              <a:latin typeface="Source Sans Pro" panose="020B0503030403020204" pitchFamily="34" charset="0"/>
              <a:ea typeface="Source Sans Pro" panose="020B0503030403020204" pitchFamily="34" charset="0"/>
              <a:cs typeface="+mj-cs"/>
            </a:endParaRPr>
          </a:p>
        </p:txBody>
      </p:sp>
      <p:sp>
        <p:nvSpPr>
          <p:cNvPr id="4" name="Rectangle 3"/>
          <p:cNvSpPr txBox="1">
            <a:spLocks noChangeArrowheads="1"/>
          </p:cNvSpPr>
          <p:nvPr/>
        </p:nvSpPr>
        <p:spPr bwMode="auto">
          <a:xfrm>
            <a:off x="5375920" y="2996952"/>
            <a:ext cx="6336704"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dirty="0">
                <a:effectLst/>
                <a:latin typeface="Source Sans Pro" panose="020B0503030403020204" pitchFamily="34" charset="0"/>
                <a:ea typeface="Source Sans Pro" panose="020B0503030403020204" pitchFamily="34" charset="0"/>
                <a:cs typeface="+mj-cs"/>
              </a:rPr>
              <a:t>Lukas-Evangelium 10,25-35</a:t>
            </a:r>
          </a:p>
          <a:p>
            <a:pPr algn="r"/>
            <a:r>
              <a:rPr lang="de-DE" altLang="de-DE" dirty="0">
                <a:effectLst/>
                <a:latin typeface="Source Sans Pro" panose="020B0503030403020204" pitchFamily="34" charset="0"/>
                <a:ea typeface="Source Sans Pro" panose="020B0503030403020204" pitchFamily="34" charset="0"/>
                <a:cs typeface="+mj-cs"/>
              </a:rPr>
              <a:t>Der barmherzige Samariter</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80120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»Was meinst du?«, fragte Jesus den Gesetzeslehrer. »Wer von den dreien ist dem, der unter die Räuber gefallen ist,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der Nächste gewesen?«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528048" y="292494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10,36</a:t>
            </a:r>
          </a:p>
        </p:txBody>
      </p:sp>
    </p:spTree>
    <p:extLst>
      <p:ext uri="{BB962C8B-B14F-4D97-AF65-F5344CB8AC3E}">
        <p14:creationId xmlns:p14="http://schemas.microsoft.com/office/powerpoint/2010/main" val="131626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4492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Er antwortete: »Der, der Erbarmen mit ihm hatte und ihm geholfen hat.« Da sagte Jesus zu ihm: »Dann geh und mach es ebenso!«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2491162"/>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10,37</a:t>
            </a:r>
          </a:p>
        </p:txBody>
      </p:sp>
    </p:spTree>
    <p:extLst>
      <p:ext uri="{BB962C8B-B14F-4D97-AF65-F5344CB8AC3E}">
        <p14:creationId xmlns:p14="http://schemas.microsoft.com/office/powerpoint/2010/main" val="237748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692696"/>
            <a:ext cx="11017224"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Die Frage des Lebens!</a:t>
            </a:r>
          </a:p>
        </p:txBody>
      </p:sp>
    </p:spTree>
    <p:extLst>
      <p:ext uri="{BB962C8B-B14F-4D97-AF65-F5344CB8AC3E}">
        <p14:creationId xmlns:p14="http://schemas.microsoft.com/office/powerpoint/2010/main" val="337966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3115" y="332656"/>
            <a:ext cx="114492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„Meister, was muss ich tun, um das ewige Leben zu bekommen?“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256490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10,25</a:t>
            </a:r>
          </a:p>
        </p:txBody>
      </p:sp>
    </p:spTree>
    <p:extLst>
      <p:ext uri="{BB962C8B-B14F-4D97-AF65-F5344CB8AC3E}">
        <p14:creationId xmlns:p14="http://schemas.microsoft.com/office/powerpoint/2010/main" val="257796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4492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„Die Ungerechten werden an den Ort der ewigen Strafe gehen, die Gerechten aber werden ins ewige Leben eingehen.“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278092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25,46</a:t>
            </a:r>
          </a:p>
        </p:txBody>
      </p:sp>
    </p:spTree>
    <p:extLst>
      <p:ext uri="{BB962C8B-B14F-4D97-AF65-F5344CB8AC3E}">
        <p14:creationId xmlns:p14="http://schemas.microsoft.com/office/powerpoint/2010/main" val="232706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8633" y="260648"/>
            <a:ext cx="1144927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„Gott hat alles schön gemacht zu seiner Zeit, auch hat er die Ewigkeit in ihr Herz gelegt;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nur dass der Mensch nicht ergründen kann das Werk, das Gott tut, weder Anfang noch Ende.“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523329" y="3407743"/>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Prediger 3,11</a:t>
            </a:r>
          </a:p>
        </p:txBody>
      </p:sp>
    </p:spTree>
    <p:extLst>
      <p:ext uri="{BB962C8B-B14F-4D97-AF65-F5344CB8AC3E}">
        <p14:creationId xmlns:p14="http://schemas.microsoft.com/office/powerpoint/2010/main" val="47022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1449272" cy="286232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„Sterben müssen alle Menschen; aber sie sterben nur einmal,</a:t>
            </a:r>
            <a:br>
              <a:rPr lang="de-DE" altLang="de-DE" sz="6000" dirty="0">
                <a:solidFill>
                  <a:schemeClr val="tx1"/>
                </a:solidFill>
                <a:effectLst/>
                <a:latin typeface="Source Sans Pro" panose="020B0503030403020204" pitchFamily="34" charset="0"/>
                <a:ea typeface="Source Sans Pro" panose="020B0503030403020204" pitchFamily="34" charset="0"/>
              </a:rPr>
            </a:br>
            <a:r>
              <a:rPr lang="de-DE" altLang="de-DE" sz="6000" dirty="0">
                <a:solidFill>
                  <a:schemeClr val="tx1"/>
                </a:solidFill>
                <a:effectLst/>
                <a:latin typeface="Source Sans Pro" panose="020B0503030403020204" pitchFamily="34" charset="0"/>
                <a:ea typeface="Source Sans Pro" panose="020B0503030403020204" pitchFamily="34" charset="0"/>
              </a:rPr>
              <a:t>und darauf folgt das Gericht.“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522599" y="3198167"/>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9,27</a:t>
            </a:r>
          </a:p>
        </p:txBody>
      </p:sp>
    </p:spTree>
    <p:extLst>
      <p:ext uri="{BB962C8B-B14F-4D97-AF65-F5344CB8AC3E}">
        <p14:creationId xmlns:p14="http://schemas.microsoft.com/office/powerpoint/2010/main" val="243117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4492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„Was muss ich tun, um das ewige Leben zu bekommen?“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12024" y="2276872"/>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10,26</a:t>
            </a:r>
          </a:p>
        </p:txBody>
      </p:sp>
    </p:spTree>
    <p:extLst>
      <p:ext uri="{BB962C8B-B14F-4D97-AF65-F5344CB8AC3E}">
        <p14:creationId xmlns:p14="http://schemas.microsoft.com/office/powerpoint/2010/main" val="2719725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0945216"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Eine hervorragende Antwort</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5184" y="332656"/>
            <a:ext cx="114492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„Was muss ich tun, um das ewige Leben zu bekommen?“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12024" y="2282642"/>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10,26</a:t>
            </a:r>
          </a:p>
        </p:txBody>
      </p:sp>
    </p:spTree>
    <p:extLst>
      <p:ext uri="{BB962C8B-B14F-4D97-AF65-F5344CB8AC3E}">
        <p14:creationId xmlns:p14="http://schemas.microsoft.com/office/powerpoint/2010/main" val="294343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27348" y="188640"/>
            <a:ext cx="1173730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Ein Gesetzeslehrer wollte Jesus auf die Probe stellen. »Meister«, fragte er, »was muss ich tun, um das ewige Leben zu bekommen?«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Jesus entgegnete: »Was steht im Gesetz?</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Was liest du dort?«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3573016"/>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10,25-26</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449272"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„Du sollst den Herrn, deinen Gott, lieben von ganzem Herzen, mit ganzer Hingabe, mit aller deiner Kraft und mit deinem ganzen Verstand! Und du sollst deinen Nächsten lieben wie dich selbst.“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9800" y="3356992"/>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10,27</a:t>
            </a:r>
          </a:p>
        </p:txBody>
      </p:sp>
    </p:spTree>
    <p:extLst>
      <p:ext uri="{BB962C8B-B14F-4D97-AF65-F5344CB8AC3E}">
        <p14:creationId xmlns:p14="http://schemas.microsoft.com/office/powerpoint/2010/main" val="93116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33281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habe Lust an der Liebe und nicht am Opfer, an der Erkenntnis Gottes</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und nicht am Brandopfer.“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35920" y="220486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err="1">
                <a:effectLst/>
                <a:latin typeface="Source Sans Pro" panose="020B0503030403020204" pitchFamily="34" charset="0"/>
                <a:ea typeface="Source Sans Pro" panose="020B0503030403020204" pitchFamily="34" charset="0"/>
                <a:cs typeface="+mj-cs"/>
              </a:rPr>
              <a:t>Hosea</a:t>
            </a:r>
            <a:r>
              <a:rPr lang="de-DE" altLang="de-DE" sz="2400" dirty="0">
                <a:effectLst/>
                <a:latin typeface="Source Sans Pro" panose="020B0503030403020204" pitchFamily="34" charset="0"/>
                <a:ea typeface="Source Sans Pro" panose="020B0503030403020204" pitchFamily="34" charset="0"/>
                <a:cs typeface="+mj-cs"/>
              </a:rPr>
              <a:t> 6,6</a:t>
            </a:r>
          </a:p>
        </p:txBody>
      </p:sp>
    </p:spTree>
    <p:extLst>
      <p:ext uri="{BB962C8B-B14F-4D97-AF65-F5344CB8AC3E}">
        <p14:creationId xmlns:p14="http://schemas.microsoft.com/office/powerpoint/2010/main" val="19914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476672"/>
            <a:ext cx="11449272" cy="1015663"/>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„Du hast richtig geantwortet.“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00056" y="206084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10,28</a:t>
            </a:r>
          </a:p>
        </p:txBody>
      </p:sp>
    </p:spTree>
    <p:extLst>
      <p:ext uri="{BB962C8B-B14F-4D97-AF65-F5344CB8AC3E}">
        <p14:creationId xmlns:p14="http://schemas.microsoft.com/office/powerpoint/2010/main" val="269368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86096" y="548680"/>
            <a:ext cx="11449272" cy="1015663"/>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„Tu das, und du wirst leben.“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577513" y="2132856"/>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10,28</a:t>
            </a:r>
          </a:p>
        </p:txBody>
      </p:sp>
    </p:spTree>
    <p:extLst>
      <p:ext uri="{BB962C8B-B14F-4D97-AF65-F5344CB8AC3E}">
        <p14:creationId xmlns:p14="http://schemas.microsoft.com/office/powerpoint/2010/main" val="294568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4492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„Wer meine Gebote und Weisungen befolgt, bewahrt sein Leben.“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528048" y="2492896"/>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3. Mose 18,5</a:t>
            </a:r>
          </a:p>
        </p:txBody>
      </p:sp>
    </p:spTree>
    <p:extLst>
      <p:ext uri="{BB962C8B-B14F-4D97-AF65-F5344CB8AC3E}">
        <p14:creationId xmlns:p14="http://schemas.microsoft.com/office/powerpoint/2010/main" val="338579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080120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Mit dem Rücken zur Wand!</a:t>
            </a:r>
          </a:p>
        </p:txBody>
      </p:sp>
    </p:spTree>
    <p:extLst>
      <p:ext uri="{BB962C8B-B14F-4D97-AF65-F5344CB8AC3E}">
        <p14:creationId xmlns:p14="http://schemas.microsoft.com/office/powerpoint/2010/main" val="75210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8712968"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„Der Gesetzeslehrer wollte sich verteidigen.“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84032" y="227164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10,29</a:t>
            </a:r>
          </a:p>
        </p:txBody>
      </p:sp>
    </p:spTree>
    <p:extLst>
      <p:ext uri="{BB962C8B-B14F-4D97-AF65-F5344CB8AC3E}">
        <p14:creationId xmlns:p14="http://schemas.microsoft.com/office/powerpoint/2010/main" val="3777500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71086" y="548680"/>
            <a:ext cx="11449272" cy="1015663"/>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„Wer ist mein Nächster?“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206084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10,29</a:t>
            </a:r>
          </a:p>
        </p:txBody>
      </p:sp>
    </p:spTree>
    <p:extLst>
      <p:ext uri="{BB962C8B-B14F-4D97-AF65-F5344CB8AC3E}">
        <p14:creationId xmlns:p14="http://schemas.microsoft.com/office/powerpoint/2010/main" val="56410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4A2C9C6-E20F-1807-D5C1-6F4CFFAF8C70}"/>
              </a:ext>
            </a:extLst>
          </p:cNvPr>
          <p:cNvSpPr>
            <a:spLocks noGrp="1"/>
          </p:cNvSpPr>
          <p:nvPr>
            <p:ph type="ctrTitle" sz="quarter"/>
          </p:nvPr>
        </p:nvSpPr>
        <p:spPr/>
        <p:txBody>
          <a:bodyPr/>
          <a:lstStyle/>
          <a:p>
            <a:endParaRPr lang="de-CH" dirty="0"/>
          </a:p>
        </p:txBody>
      </p:sp>
      <p:pic>
        <p:nvPicPr>
          <p:cNvPr id="3" name="Grafik 2">
            <a:extLst>
              <a:ext uri="{FF2B5EF4-FFF2-40B4-BE49-F238E27FC236}">
                <a16:creationId xmlns:a16="http://schemas.microsoft.com/office/drawing/2014/main" xmlns="" id="{0A3519BF-9B6F-69FA-08A5-5572B8B554C7}"/>
              </a:ext>
            </a:extLst>
          </p:cNvPr>
          <p:cNvPicPr>
            <a:picLocks noChangeAspect="1"/>
          </p:cNvPicPr>
          <p:nvPr/>
        </p:nvPicPr>
        <p:blipFill>
          <a:blip r:embed="rId3"/>
          <a:stretch>
            <a:fillRect/>
          </a:stretch>
        </p:blipFill>
        <p:spPr>
          <a:xfrm>
            <a:off x="1639967" y="664"/>
            <a:ext cx="10549748" cy="6857336"/>
          </a:xfrm>
          <a:prstGeom prst="rect">
            <a:avLst/>
          </a:prstGeom>
        </p:spPr>
      </p:pic>
    </p:spTree>
    <p:extLst>
      <p:ext uri="{BB962C8B-B14F-4D97-AF65-F5344CB8AC3E}">
        <p14:creationId xmlns:p14="http://schemas.microsoft.com/office/powerpoint/2010/main" val="2271145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1161240"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„Er ging zu ihm hin, goss Öl und Wein auf seine Wunden und verband sie. Dann setzte er ihn auf sein eigenes Reittier, brachte ihn in ein Gasthaus und versorgte ihn mit allem Nötigen.“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386104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10,34</a:t>
            </a:r>
          </a:p>
        </p:txBody>
      </p:sp>
    </p:spTree>
    <p:extLst>
      <p:ext uri="{BB962C8B-B14F-4D97-AF65-F5344CB8AC3E}">
        <p14:creationId xmlns:p14="http://schemas.microsoft.com/office/powerpoint/2010/main" val="122197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449272"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Er antwortete: »›Du sollst den Herrn, deinen Gott, lieben von ganzem Herzen, mit ganzer Hingabe, mit aller deiner Kraft und mit deinem ganzen Verstand!‹ Und: ›Du sollst deinen Nächsten lieben wie dich selbst!‹«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00056" y="386104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10,27</a:t>
            </a:r>
          </a:p>
        </p:txBody>
      </p:sp>
    </p:spTree>
    <p:extLst>
      <p:ext uri="{BB962C8B-B14F-4D97-AF65-F5344CB8AC3E}">
        <p14:creationId xmlns:p14="http://schemas.microsoft.com/office/powerpoint/2010/main" val="2665128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33278" y="404664"/>
            <a:ext cx="114492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„Was meinst du? Wer von den dreien ist dem, der unter die Räuber gefallen ist, der Nächste gewesen?“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40016" y="242088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10,36</a:t>
            </a:r>
          </a:p>
        </p:txBody>
      </p:sp>
    </p:spTree>
    <p:extLst>
      <p:ext uri="{BB962C8B-B14F-4D97-AF65-F5344CB8AC3E}">
        <p14:creationId xmlns:p14="http://schemas.microsoft.com/office/powerpoint/2010/main" val="1149946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80376" y="404664"/>
            <a:ext cx="114492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„Der, der Erbarmen mit ihm hatte und ihm geholfen hat.“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237850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10,37</a:t>
            </a:r>
          </a:p>
        </p:txBody>
      </p:sp>
    </p:spTree>
    <p:extLst>
      <p:ext uri="{BB962C8B-B14F-4D97-AF65-F5344CB8AC3E}">
        <p14:creationId xmlns:p14="http://schemas.microsoft.com/office/powerpoint/2010/main" val="2504242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1449272" cy="1015663"/>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„Geh und mach es ebenso!“</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1988840"/>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10,37</a:t>
            </a:r>
          </a:p>
        </p:txBody>
      </p:sp>
    </p:spTree>
    <p:extLst>
      <p:ext uri="{BB962C8B-B14F-4D97-AF65-F5344CB8AC3E}">
        <p14:creationId xmlns:p14="http://schemas.microsoft.com/office/powerpoint/2010/main" val="123617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659160"/>
            <a:ext cx="11881320" cy="938719"/>
          </a:xfrm>
        </p:spPr>
        <p:txBody>
          <a:bodyPr wrap="square">
            <a:spAutoFit/>
          </a:bodyPr>
          <a:lstStyle/>
          <a:p>
            <a:pPr algn="l"/>
            <a:r>
              <a:rPr lang="de-DE" altLang="de-DE" sz="5500" dirty="0">
                <a:solidFill>
                  <a:schemeClr val="tx1"/>
                </a:solidFill>
                <a:effectLst/>
                <a:latin typeface="Source Sans Pro Black" panose="020B0803030403020204" pitchFamily="34" charset="0"/>
                <a:ea typeface="Source Sans Pro Black" panose="020B0803030403020204" pitchFamily="34" charset="0"/>
              </a:rPr>
              <a:t>IV. Wie bekomme ich ewiges Leben?</a:t>
            </a:r>
          </a:p>
        </p:txBody>
      </p:sp>
    </p:spTree>
    <p:extLst>
      <p:ext uri="{BB962C8B-B14F-4D97-AF65-F5344CB8AC3E}">
        <p14:creationId xmlns:p14="http://schemas.microsoft.com/office/powerpoint/2010/main" val="217243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29261" y="332656"/>
            <a:ext cx="114492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„Meister, was muss ich tun, um das ewige Leben zu bekommen?“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744072" y="256490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10,25</a:t>
            </a:r>
          </a:p>
        </p:txBody>
      </p:sp>
    </p:spTree>
    <p:extLst>
      <p:ext uri="{BB962C8B-B14F-4D97-AF65-F5344CB8AC3E}">
        <p14:creationId xmlns:p14="http://schemas.microsoft.com/office/powerpoint/2010/main" val="68469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449272" cy="2308324"/>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„Wer die Schwachen unterdrückt, beleidigt ihren Schöpfer. Wer Hilflosen beisteht,</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ehrt Gott.“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84032" y="2338139"/>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Sprüche 14,31</a:t>
            </a:r>
          </a:p>
        </p:txBody>
      </p:sp>
    </p:spTree>
    <p:extLst>
      <p:ext uri="{BB962C8B-B14F-4D97-AF65-F5344CB8AC3E}">
        <p14:creationId xmlns:p14="http://schemas.microsoft.com/office/powerpoint/2010/main" val="2409279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008112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gehen davon aus, dass man aufgrund des Glaubens für gerecht erklärt wird, und zwar unabhängig von Leistungen, wie das Gesetz sie fordert.“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84032" y="3068960"/>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3,28</a:t>
            </a:r>
          </a:p>
        </p:txBody>
      </p:sp>
    </p:spTree>
    <p:extLst>
      <p:ext uri="{BB962C8B-B14F-4D97-AF65-F5344CB8AC3E}">
        <p14:creationId xmlns:p14="http://schemas.microsoft.com/office/powerpoint/2010/main" val="1877384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62081" y="260648"/>
            <a:ext cx="8928992" cy="286232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„Es ist sein freies Geschenk aufgrund der Erlösung durch Jesus Christus.“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168008" y="3122970"/>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3,24</a:t>
            </a:r>
          </a:p>
        </p:txBody>
      </p:sp>
    </p:spTree>
    <p:extLst>
      <p:ext uri="{BB962C8B-B14F-4D97-AF65-F5344CB8AC3E}">
        <p14:creationId xmlns:p14="http://schemas.microsoft.com/office/powerpoint/2010/main" val="2693726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1449272" cy="1015663"/>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„Tu das, und du wirst leben.“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97853" y="206084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10,28</a:t>
            </a:r>
          </a:p>
        </p:txBody>
      </p:sp>
    </p:spTree>
    <p:extLst>
      <p:ext uri="{BB962C8B-B14F-4D97-AF65-F5344CB8AC3E}">
        <p14:creationId xmlns:p14="http://schemas.microsoft.com/office/powerpoint/2010/main" val="52981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449272" cy="2585323"/>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„Ich bin der Weg, ich bin die Wahrheit, und ich bin das Leben. Zum Vater kommt man nur durch mich.“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3068960"/>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14,6</a:t>
            </a:r>
          </a:p>
        </p:txBody>
      </p:sp>
    </p:spTree>
    <p:extLst>
      <p:ext uri="{BB962C8B-B14F-4D97-AF65-F5344CB8AC3E}">
        <p14:creationId xmlns:p14="http://schemas.microsoft.com/office/powerpoint/2010/main" val="249114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66529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»Du hast richtig geantwortet«, sagte Jesus.</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»Tu das, und du wirst leben.«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Der Gesetzeslehrer wollte sich verteidigen; deshalb fragte er: »Und wer ist mein Nächster?«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753998" y="3493745"/>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10,28-29</a:t>
            </a:r>
          </a:p>
        </p:txBody>
      </p:sp>
    </p:spTree>
    <p:extLst>
      <p:ext uri="{BB962C8B-B14F-4D97-AF65-F5344CB8AC3E}">
        <p14:creationId xmlns:p14="http://schemas.microsoft.com/office/powerpoint/2010/main" val="2738308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1449272" cy="1015663"/>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„Wer ist mein Nächster?“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541098" y="1772816"/>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10,29</a:t>
            </a:r>
          </a:p>
        </p:txBody>
      </p:sp>
    </p:spTree>
    <p:extLst>
      <p:ext uri="{BB962C8B-B14F-4D97-AF65-F5344CB8AC3E}">
        <p14:creationId xmlns:p14="http://schemas.microsoft.com/office/powerpoint/2010/main" val="3730570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74129" y="548680"/>
            <a:ext cx="11449272" cy="1015663"/>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„Geh und mach es ebenso!“</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513457" y="1988840"/>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10,37</a:t>
            </a:r>
          </a:p>
        </p:txBody>
      </p:sp>
    </p:spTree>
    <p:extLst>
      <p:ext uri="{BB962C8B-B14F-4D97-AF65-F5344CB8AC3E}">
        <p14:creationId xmlns:p14="http://schemas.microsoft.com/office/powerpoint/2010/main" val="3228666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04186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auf mein Wort hört und dem glaubt, der mich gesandt hat, der hat das ewige Leben. Auf ihn kommt keine Verurteilung mehr zu; er hat den Schritt vom Tod ins Leben getan.“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84032" y="364502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5,24</a:t>
            </a:r>
          </a:p>
        </p:txBody>
      </p:sp>
    </p:spTree>
    <p:extLst>
      <p:ext uri="{BB962C8B-B14F-4D97-AF65-F5344CB8AC3E}">
        <p14:creationId xmlns:p14="http://schemas.microsoft.com/office/powerpoint/2010/main" val="1805112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15312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„Gebt das Heilige nicht den Hunden, werft eure Perlen nicht vor die Schweine! Sie könnten sonst eure Perlen zertrampeln und sich dann gegen euch selbst wenden und euch </a:t>
            </a:r>
            <a:r>
              <a:rPr lang="de-DE" altLang="de-DE" sz="4400" dirty="0" err="1">
                <a:solidFill>
                  <a:schemeClr val="tx1"/>
                </a:solidFill>
                <a:effectLst/>
                <a:latin typeface="Source Sans Pro" panose="020B0503030403020204" pitchFamily="34" charset="0"/>
                <a:ea typeface="Source Sans Pro" panose="020B0503030403020204" pitchFamily="34" charset="0"/>
              </a:rPr>
              <a:t>zerreissen</a:t>
            </a:r>
            <a:r>
              <a:rPr lang="de-DE" altLang="de-DE" sz="4400" dirty="0">
                <a:solidFill>
                  <a:schemeClr val="tx1"/>
                </a:solidFill>
                <a:effectLst/>
                <a:latin typeface="Source Sans Pro" panose="020B0503030403020204" pitchFamily="34" charset="0"/>
                <a:ea typeface="Source Sans Pro" panose="020B0503030403020204" pitchFamily="34" charset="0"/>
              </a:rPr>
              <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84032" y="374639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7,6</a:t>
            </a:r>
          </a:p>
        </p:txBody>
      </p:sp>
    </p:spTree>
    <p:extLst>
      <p:ext uri="{BB962C8B-B14F-4D97-AF65-F5344CB8AC3E}">
        <p14:creationId xmlns:p14="http://schemas.microsoft.com/office/powerpoint/2010/main" val="14437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009112"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„Gott ist für uns; wer kann uns da noch etwas anhaben? Er hat ja nicht einmal seinen eigenen Sohn verschont, sondern hat ihn für uns alle hergegeben. Wird uns dann zusammen mit seinem Sohn nicht auch alles andere geschenkt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4725144"/>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8,31-32</a:t>
            </a:r>
          </a:p>
        </p:txBody>
      </p:sp>
    </p:spTree>
    <p:extLst>
      <p:ext uri="{BB962C8B-B14F-4D97-AF65-F5344CB8AC3E}">
        <p14:creationId xmlns:p14="http://schemas.microsoft.com/office/powerpoint/2010/main" val="2262001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449272" cy="2215991"/>
          </a:xfrm>
        </p:spPr>
        <p:txBody>
          <a:bodyPr wrap="square">
            <a:spAutoFit/>
          </a:bodyPr>
          <a:lstStyle/>
          <a:p>
            <a:pPr algn="l"/>
            <a:r>
              <a:rPr lang="de-DE" altLang="de-DE" sz="4600" dirty="0">
                <a:solidFill>
                  <a:schemeClr val="tx1"/>
                </a:solidFill>
                <a:effectLst/>
                <a:latin typeface="Source Sans Pro" panose="020B0503030403020204" pitchFamily="34" charset="0"/>
                <a:ea typeface="Source Sans Pro" panose="020B0503030403020204" pitchFamily="34" charset="0"/>
              </a:rPr>
              <a:t>„Ich bin das Licht der Welt, wer mir nachfolgt, wird nicht mehr in der Finsternis umherirren, sondern wird das Licht des Lebens haben.“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2967335"/>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8,12</a:t>
            </a:r>
          </a:p>
        </p:txBody>
      </p:sp>
    </p:spTree>
    <p:extLst>
      <p:ext uri="{BB962C8B-B14F-4D97-AF65-F5344CB8AC3E}">
        <p14:creationId xmlns:p14="http://schemas.microsoft.com/office/powerpoint/2010/main" val="253225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16632"/>
            <a:ext cx="11161240"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Daraufhin erzählte Jesus folgende Geschichte: »Ein Mann ging von Jerusalem nach Jericho hinunter. Unterwegs wurde er von Räubern überfallen. Sie plünderten ihn bis aufs Hemd aus, schlugen ihn zusammen und </a:t>
            </a:r>
            <a:r>
              <a:rPr lang="de-DE" altLang="de-DE" sz="4400" dirty="0" err="1">
                <a:solidFill>
                  <a:schemeClr val="tx1"/>
                </a:solidFill>
                <a:effectLst/>
                <a:latin typeface="Source Sans Pro" panose="020B0503030403020204" pitchFamily="34" charset="0"/>
                <a:ea typeface="Source Sans Pro" panose="020B0503030403020204" pitchFamily="34" charset="0"/>
              </a:rPr>
              <a:t>liessen</a:t>
            </a:r>
            <a:r>
              <a:rPr lang="de-DE" altLang="de-DE" sz="4400" dirty="0">
                <a:solidFill>
                  <a:schemeClr val="tx1"/>
                </a:solidFill>
                <a:effectLst/>
                <a:latin typeface="Source Sans Pro" panose="020B0503030403020204" pitchFamily="34" charset="0"/>
                <a:ea typeface="Source Sans Pro" panose="020B0503030403020204" pitchFamily="34" charset="0"/>
              </a:rPr>
              <a:t> ihn halbtot liegen; dann machten sie sich davon.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744072" y="4509120"/>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10,30</a:t>
            </a:r>
          </a:p>
        </p:txBody>
      </p:sp>
    </p:spTree>
    <p:extLst>
      <p:ext uri="{BB962C8B-B14F-4D97-AF65-F5344CB8AC3E}">
        <p14:creationId xmlns:p14="http://schemas.microsoft.com/office/powerpoint/2010/main" val="327701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1161240"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Zufällig kam ein Priester denselben Weg herab. Er sah den Mann liegen, machte einen Bogen um ihn und ging weiter. Genauso verhielt sich ein Levit, der dort vorbeikam und den Mann liegen sah; auch er machte einen Bogen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um ihn und ging weiter.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00056" y="4293096"/>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10,31-32</a:t>
            </a:r>
          </a:p>
        </p:txBody>
      </p:sp>
    </p:spTree>
    <p:extLst>
      <p:ext uri="{BB962C8B-B14F-4D97-AF65-F5344CB8AC3E}">
        <p14:creationId xmlns:p14="http://schemas.microsoft.com/office/powerpoint/2010/main" val="235409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449272" cy="2123658"/>
          </a:xfrm>
        </p:spPr>
        <p:txBody>
          <a:bodyPr wrap="square">
            <a:spAutoFit/>
          </a:bodyPr>
          <a:lstStyle/>
          <a:p>
            <a:pPr algn="l"/>
            <a:r>
              <a:rPr lang="de-DE" altLang="de-DE" sz="4400" dirty="0" err="1">
                <a:solidFill>
                  <a:schemeClr val="tx1"/>
                </a:solidFill>
                <a:effectLst/>
                <a:latin typeface="Source Sans Pro" panose="020B0503030403020204" pitchFamily="34" charset="0"/>
                <a:ea typeface="Source Sans Pro" panose="020B0503030403020204" pitchFamily="34" charset="0"/>
              </a:rPr>
              <a:t>Schliesslich</a:t>
            </a:r>
            <a:r>
              <a:rPr lang="de-DE" altLang="de-DE" sz="4400" dirty="0">
                <a:solidFill>
                  <a:schemeClr val="tx1"/>
                </a:solidFill>
                <a:effectLst/>
                <a:latin typeface="Source Sans Pro" panose="020B0503030403020204" pitchFamily="34" charset="0"/>
                <a:ea typeface="Source Sans Pro" panose="020B0503030403020204" pitchFamily="34" charset="0"/>
              </a:rPr>
              <a:t> kam ein Samariter, der auf der Reise war, dort vorbei. Als er den Mann sah,</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hatte er Mitleid mit ihm.</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12024" y="2276872"/>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10,33</a:t>
            </a:r>
          </a:p>
        </p:txBody>
      </p:sp>
    </p:spTree>
    <p:extLst>
      <p:ext uri="{BB962C8B-B14F-4D97-AF65-F5344CB8AC3E}">
        <p14:creationId xmlns:p14="http://schemas.microsoft.com/office/powerpoint/2010/main" val="126326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59328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Er ging zu ihm hin, goss Öl und Wein auf seine Wunden und verband sie. Dann setzte er ihn auf sein eigenes Reittier, brachte ihn in ein Gasthaus und versorgte ihn mit allem Nötigen.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3361818"/>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10,34</a:t>
            </a:r>
          </a:p>
        </p:txBody>
      </p:sp>
    </p:spTree>
    <p:extLst>
      <p:ext uri="{BB962C8B-B14F-4D97-AF65-F5344CB8AC3E}">
        <p14:creationId xmlns:p14="http://schemas.microsoft.com/office/powerpoint/2010/main" val="317441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449272"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Am nächsten Morgen nahm er zwei Denare aus seinem Beutel und gab sie dem Wirt. ›Sorge für ihn!‹, sagte er. ›Und sollte das Geld nicht ausreichen, werde ich dir den Rest bezahlen, wenn ich auf der Rückreise hier vorbeikomme.‹«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744072" y="4077072"/>
            <a:ext cx="518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10,35</a:t>
            </a:r>
          </a:p>
        </p:txBody>
      </p:sp>
    </p:spTree>
    <p:extLst>
      <p:ext uri="{BB962C8B-B14F-4D97-AF65-F5344CB8AC3E}">
        <p14:creationId xmlns:p14="http://schemas.microsoft.com/office/powerpoint/2010/main" val="1564434355"/>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1034</Words>
  <Application>Microsoft Office PowerPoint</Application>
  <PresentationFormat>Benutzerdefiniert</PresentationFormat>
  <Paragraphs>133</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Designvorlage 'Berggipfel'</vt:lpstr>
      <vt:lpstr>Jesus will retten!</vt:lpstr>
      <vt:lpstr>Ein Gesetzeslehrer wollte Jesus auf die Probe stellen. »Meister«, fragte er, »was muss ich tun, um das ewige Leben zu bekommen?« Jesus entgegnete: »Was steht im Gesetz? Was liest du dort?«</vt:lpstr>
      <vt:lpstr>Er antwortete: »›Du sollst den Herrn, deinen Gott, lieben von ganzem Herzen, mit ganzer Hingabe, mit aller deiner Kraft und mit deinem ganzen Verstand!‹ Und: ›Du sollst deinen Nächsten lieben wie dich selbst!‹« </vt:lpstr>
      <vt:lpstr>»Du hast richtig geantwortet«, sagte Jesus. »Tu das, und du wirst leben.« Der Gesetzeslehrer wollte sich verteidigen; deshalb fragte er: »Und wer ist mein Nächster?« </vt:lpstr>
      <vt:lpstr>Daraufhin erzählte Jesus folgende Geschichte: »Ein Mann ging von Jerusalem nach Jericho hinunter. Unterwegs wurde er von Räubern überfallen. Sie plünderten ihn bis aufs Hemd aus, schlugen ihn zusammen und liessen ihn halbtot liegen; dann machten sie sich davon. </vt:lpstr>
      <vt:lpstr>Zufällig kam ein Priester denselben Weg herab. Er sah den Mann liegen, machte einen Bogen um ihn und ging weiter. Genauso verhielt sich ein Levit, der dort vorbeikam und den Mann liegen sah; auch er machte einen Bogen um ihn und ging weiter. </vt:lpstr>
      <vt:lpstr>Schliesslich kam ein Samariter, der auf der Reise war, dort vorbei. Als er den Mann sah, hatte er Mitleid mit ihm.</vt:lpstr>
      <vt:lpstr>Er ging zu ihm hin, goss Öl und Wein auf seine Wunden und verband sie. Dann setzte er ihn auf sein eigenes Reittier, brachte ihn in ein Gasthaus und versorgte ihn mit allem Nötigen. </vt:lpstr>
      <vt:lpstr>Am nächsten Morgen nahm er zwei Denare aus seinem Beutel und gab sie dem Wirt. ›Sorge für ihn!‹, sagte er. ›Und sollte das Geld nicht ausreichen, werde ich dir den Rest bezahlen, wenn ich auf der Rückreise hier vorbeikomme.‹«</vt:lpstr>
      <vt:lpstr>»Was meinst du?«, fragte Jesus den Gesetzeslehrer. »Wer von den dreien ist dem, der unter die Räuber gefallen ist, der Nächste gewesen?« </vt:lpstr>
      <vt:lpstr>Er antwortete: »Der, der Erbarmen mit ihm hatte und ihm geholfen hat.« Da sagte Jesus zu ihm: »Dann geh und mach es ebenso!« </vt:lpstr>
      <vt:lpstr>I. Die Frage des Lebens!</vt:lpstr>
      <vt:lpstr>„Meister, was muss ich tun, um das ewige Leben zu bekommen?“ </vt:lpstr>
      <vt:lpstr>„Die Ungerechten werden an den Ort der ewigen Strafe gehen, die Gerechten aber werden ins ewige Leben eingehen.“</vt:lpstr>
      <vt:lpstr>„Gott hat alles schön gemacht zu seiner Zeit, auch hat er die Ewigkeit in ihr Herz gelegt; nur dass der Mensch nicht ergründen kann das Werk, das Gott tut, weder Anfang noch Ende.“</vt:lpstr>
      <vt:lpstr>„Sterben müssen alle Menschen; aber sie sterben nur einmal, und darauf folgt das Gericht.“</vt:lpstr>
      <vt:lpstr>„Was muss ich tun, um das ewige Leben zu bekommen?“ </vt:lpstr>
      <vt:lpstr>II. Eine hervorragende Antwort</vt:lpstr>
      <vt:lpstr>„Was muss ich tun, um das ewige Leben zu bekommen?“ </vt:lpstr>
      <vt:lpstr>„Du sollst den Herrn, deinen Gott, lieben von ganzem Herzen, mit ganzer Hingabe, mit aller deiner Kraft und mit deinem ganzen Verstand! Und du sollst deinen Nächsten lieben wie dich selbst.“</vt:lpstr>
      <vt:lpstr>„Ich habe Lust an der Liebe und nicht am Opfer, an der Erkenntnis Gottes und nicht am Brandopfer.“</vt:lpstr>
      <vt:lpstr>„Du hast richtig geantwortet.“</vt:lpstr>
      <vt:lpstr>„Tu das, und du wirst leben.“</vt:lpstr>
      <vt:lpstr>„Wer meine Gebote und Weisungen befolgt, bewahrt sein Leben.“</vt:lpstr>
      <vt:lpstr>III. Mit dem Rücken zur Wand!</vt:lpstr>
      <vt:lpstr>„Der Gesetzeslehrer wollte sich verteidigen.“</vt:lpstr>
      <vt:lpstr>„Wer ist mein Nächster?“</vt:lpstr>
      <vt:lpstr>PowerPoint-Präsentation</vt:lpstr>
      <vt:lpstr>„Er ging zu ihm hin, goss Öl und Wein auf seine Wunden und verband sie. Dann setzte er ihn auf sein eigenes Reittier, brachte ihn in ein Gasthaus und versorgte ihn mit allem Nötigen.“</vt:lpstr>
      <vt:lpstr>„Was meinst du? Wer von den dreien ist dem, der unter die Räuber gefallen ist, der Nächste gewesen?“</vt:lpstr>
      <vt:lpstr>„Der, der Erbarmen mit ihm hatte und ihm geholfen hat.“ </vt:lpstr>
      <vt:lpstr>„Geh und mach es ebenso!“</vt:lpstr>
      <vt:lpstr>IV. Wie bekomme ich ewiges Leben?</vt:lpstr>
      <vt:lpstr>„Meister, was muss ich tun, um das ewige Leben zu bekommen?“</vt:lpstr>
      <vt:lpstr>„Wer die Schwachen unterdrückt, beleidigt ihren Schöpfer. Wer Hilflosen beisteht, ehrt Gott.“</vt:lpstr>
      <vt:lpstr>„Wir gehen davon aus, dass man aufgrund des Glaubens für gerecht erklärt wird, und zwar unabhängig von Leistungen, wie das Gesetz sie fordert.“</vt:lpstr>
      <vt:lpstr>„Es ist sein freies Geschenk aufgrund der Erlösung durch Jesus Christus.“ </vt:lpstr>
      <vt:lpstr>„Tu das, und du wirst leben.“ </vt:lpstr>
      <vt:lpstr>„Ich bin der Weg, ich bin die Wahrheit, und ich bin das Leben. Zum Vater kommt man nur durch mich.“ </vt:lpstr>
      <vt:lpstr>„Wer ist mein Nächster?“ </vt:lpstr>
      <vt:lpstr>„Geh und mach es ebenso!“</vt:lpstr>
      <vt:lpstr>„Wer auf mein Wort hört und dem glaubt, der mich gesandt hat, der hat das ewige Leben. Auf ihn kommt keine Verurteilung mehr zu; er hat den Schritt vom Tod ins Leben getan.“</vt:lpstr>
      <vt:lpstr>„Gebt das Heilige nicht den Hunden, werft eure Perlen nicht vor die Schweine! Sie könnten sonst eure Perlen zertrampeln und sich dann gegen euch selbst wenden und euch zerreissen.“</vt:lpstr>
      <vt:lpstr>Schlussgedanke</vt:lpstr>
      <vt:lpstr>„Gott ist für uns; wer kann uns da noch etwas anhaben? Er hat ja nicht einmal seinen eigenen Sohn verschont, sondern hat ihn für uns alle hergegeben. Wird uns dann zusammen mit seinem Sohn nicht auch alles andere geschenkt werden.“</vt:lpstr>
      <vt:lpstr>„Ich bin das Licht der Welt, wer mir nachfolgt, wird nicht mehr in der Finsternis umherirren, sondern wird das Licht des Lebens haben.“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Unterwegs mit Jesus - Teil 3/3 - Jesus will retten – Der barmherzige Samariter - Folien</dc:title>
  <dc:creator>Jürg Birnstiel</dc:creator>
  <cp:lastModifiedBy>Me</cp:lastModifiedBy>
  <cp:revision>778</cp:revision>
  <dcterms:created xsi:type="dcterms:W3CDTF">2013-11-12T15:20:47Z</dcterms:created>
  <dcterms:modified xsi:type="dcterms:W3CDTF">2022-11-14T20:52:51Z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