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7"/>
  </p:notesMasterIdLst>
  <p:handoutMasterIdLst>
    <p:handoutMasterId r:id="rId28"/>
  </p:handoutMasterIdLst>
  <p:sldIdLst>
    <p:sldId id="1028" r:id="rId2"/>
    <p:sldId id="1024" r:id="rId3"/>
    <p:sldId id="1029" r:id="rId4"/>
    <p:sldId id="896" r:id="rId5"/>
    <p:sldId id="1030" r:id="rId6"/>
    <p:sldId id="1031" r:id="rId7"/>
    <p:sldId id="1032" r:id="rId8"/>
    <p:sldId id="1033" r:id="rId9"/>
    <p:sldId id="1034" r:id="rId10"/>
    <p:sldId id="1035" r:id="rId11"/>
    <p:sldId id="1047" r:id="rId12"/>
    <p:sldId id="1048" r:id="rId13"/>
    <p:sldId id="1036" r:id="rId14"/>
    <p:sldId id="1037" r:id="rId15"/>
    <p:sldId id="962" r:id="rId16"/>
    <p:sldId id="1038" r:id="rId17"/>
    <p:sldId id="1039" r:id="rId18"/>
    <p:sldId id="1040" r:id="rId19"/>
    <p:sldId id="1041" r:id="rId20"/>
    <p:sldId id="1042" r:id="rId21"/>
    <p:sldId id="1043" r:id="rId22"/>
    <p:sldId id="259" r:id="rId23"/>
    <p:sldId id="1044" r:id="rId24"/>
    <p:sldId id="1045" r:id="rId25"/>
    <p:sldId id="1046" r:id="rId26"/>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0183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02291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69800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27751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25200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48620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4658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42425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79352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3243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04350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0955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22204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282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51609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7344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1845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26056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4702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4598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920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16632"/>
            <a:ext cx="10801200" cy="2554545"/>
          </a:xfrm>
        </p:spPr>
        <p:txBody>
          <a:bodyPr wrap="square">
            <a:spAutoFit/>
          </a:bodyPr>
          <a:lstStyle/>
          <a:p>
            <a:pPr algn="l"/>
            <a:r>
              <a:rPr lang="de-DE" altLang="de-DE" sz="8000" dirty="0">
                <a:solidFill>
                  <a:schemeClr val="tx1"/>
                </a:solidFill>
                <a:effectLst/>
                <a:latin typeface="Source Sans Pro Black" panose="020B0803030403020204" pitchFamily="34" charset="0"/>
                <a:ea typeface="Source Sans Pro Black" panose="020B0803030403020204" pitchFamily="34" charset="0"/>
              </a:rPr>
              <a:t>Der Morgenstern</a:t>
            </a:r>
            <a:br>
              <a:rPr lang="de-DE" altLang="de-DE" sz="8000" dirty="0">
                <a:solidFill>
                  <a:schemeClr val="tx1"/>
                </a:solidFill>
                <a:effectLst/>
                <a:latin typeface="Source Sans Pro Black" panose="020B0803030403020204" pitchFamily="34" charset="0"/>
                <a:ea typeface="Source Sans Pro Black" panose="020B0803030403020204" pitchFamily="34" charset="0"/>
              </a:rPr>
            </a:br>
            <a:r>
              <a:rPr lang="de-DE" altLang="de-DE" sz="8000" dirty="0">
                <a:solidFill>
                  <a:schemeClr val="tx1"/>
                </a:solidFill>
                <a:effectLst/>
                <a:latin typeface="Source Sans Pro Black" panose="020B0803030403020204" pitchFamily="34" charset="0"/>
                <a:ea typeface="Source Sans Pro Black" panose="020B0803030403020204" pitchFamily="34" charset="0"/>
              </a:rPr>
              <a:t>ist in Sicht!</a:t>
            </a:r>
          </a:p>
        </p:txBody>
      </p:sp>
      <p:sp>
        <p:nvSpPr>
          <p:cNvPr id="409603" name="Rectangle 3"/>
          <p:cNvSpPr>
            <a:spLocks noGrp="1" noChangeArrowheads="1"/>
          </p:cNvSpPr>
          <p:nvPr>
            <p:ph type="subTitle" idx="1"/>
          </p:nvPr>
        </p:nvSpPr>
        <p:spPr>
          <a:xfrm>
            <a:off x="4024459" y="4293096"/>
            <a:ext cx="7705939" cy="584775"/>
          </a:xfrm>
        </p:spPr>
        <p:txBody>
          <a:bodyPr wrap="square">
            <a:spAutoFit/>
          </a:bodyPr>
          <a:lstStyle/>
          <a:p>
            <a:pPr algn="r"/>
            <a:r>
              <a:rPr lang="de-DE" altLang="de-DE" dirty="0">
                <a:effectLst/>
                <a:latin typeface="Source Sans Pro" panose="020B0503030403020204" pitchFamily="34" charset="0"/>
                <a:ea typeface="Source Sans Pro" panose="020B0503030403020204" pitchFamily="34" charset="0"/>
                <a:cs typeface="+mj-cs"/>
              </a:rPr>
              <a:t>Serie: Sterne des kommenden Retters (1/3)</a:t>
            </a:r>
          </a:p>
        </p:txBody>
      </p:sp>
      <p:sp>
        <p:nvSpPr>
          <p:cNvPr id="4" name="Rectangle 3"/>
          <p:cNvSpPr txBox="1">
            <a:spLocks noChangeArrowheads="1"/>
          </p:cNvSpPr>
          <p:nvPr/>
        </p:nvSpPr>
        <p:spPr bwMode="auto">
          <a:xfrm>
            <a:off x="5303912" y="3429000"/>
            <a:ext cx="63367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r" eaLnBrk="1" hangingPunct="1">
              <a:spcBef>
                <a:spcPct val="20000"/>
              </a:spcBef>
              <a:buClr>
                <a:schemeClr val="tx2"/>
              </a:buClr>
              <a:buFontTx/>
              <a:buNone/>
              <a:defRPr sz="3200">
                <a:effectLst/>
                <a:latin typeface="Source Sans Pro" panose="020B0503030403020204" pitchFamily="34" charset="0"/>
                <a:ea typeface="Source Sans Pro" panose="020B0503030403020204" pitchFamily="34" charset="0"/>
                <a:cs typeface="+mj-cs"/>
              </a:defRPr>
            </a:lvl1pPr>
            <a:lvl2pPr marL="742950" indent="-285750" eaLnBrk="1" hangingPunct="1">
              <a:spcBef>
                <a:spcPct val="20000"/>
              </a:spcBef>
              <a:buChar char="–"/>
              <a:defRPr sz="2800">
                <a:latin typeface="+mn-lt"/>
              </a:defRPr>
            </a:lvl2pPr>
            <a:lvl3pPr marL="1143000" indent="-228600" eaLnBrk="1" hangingPunct="1">
              <a:spcBef>
                <a:spcPct val="20000"/>
              </a:spcBef>
              <a:buClr>
                <a:schemeClr val="tx2"/>
              </a:buClr>
              <a:buChar char="•"/>
              <a:defRPr sz="2400">
                <a:latin typeface="+mn-lt"/>
              </a:defRPr>
            </a:lvl3pPr>
            <a:lvl4pPr marL="1600200" indent="-228600" eaLnBrk="1" hangingPunct="1">
              <a:spcBef>
                <a:spcPct val="20000"/>
              </a:spcBef>
              <a:buChar char="–"/>
              <a:defRPr sz="2000">
                <a:latin typeface="+mn-lt"/>
              </a:defRPr>
            </a:lvl4pPr>
            <a:lvl5pPr marL="2057400" indent="-228600" eaLnBrk="1" hangingPunct="1">
              <a:spcBef>
                <a:spcPct val="20000"/>
              </a:spcBef>
              <a:buClr>
                <a:schemeClr val="tx2"/>
              </a:buClr>
              <a:buChar char="•"/>
              <a:defRPr sz="2000">
                <a:latin typeface="+mn-lt"/>
              </a:defRPr>
            </a:lvl5pPr>
            <a:lvl6pPr marL="2514600" indent="-228600" fontAlgn="base">
              <a:spcBef>
                <a:spcPct val="20000"/>
              </a:spcBef>
              <a:spcAft>
                <a:spcPct val="0"/>
              </a:spcAft>
              <a:buClr>
                <a:schemeClr val="tx2"/>
              </a:buClr>
              <a:buChar char="•"/>
              <a:defRPr sz="2000">
                <a:latin typeface="+mn-lt"/>
              </a:defRPr>
            </a:lvl6pPr>
            <a:lvl7pPr marL="2971800" indent="-228600" fontAlgn="base">
              <a:spcBef>
                <a:spcPct val="20000"/>
              </a:spcBef>
              <a:spcAft>
                <a:spcPct val="0"/>
              </a:spcAft>
              <a:buClr>
                <a:schemeClr val="tx2"/>
              </a:buClr>
              <a:buChar char="•"/>
              <a:defRPr sz="2000">
                <a:latin typeface="+mn-lt"/>
              </a:defRPr>
            </a:lvl7pPr>
            <a:lvl8pPr marL="3429000" indent="-228600" fontAlgn="base">
              <a:spcBef>
                <a:spcPct val="20000"/>
              </a:spcBef>
              <a:spcAft>
                <a:spcPct val="0"/>
              </a:spcAft>
              <a:buClr>
                <a:schemeClr val="tx2"/>
              </a:buClr>
              <a:buChar char="•"/>
              <a:defRPr sz="2000">
                <a:latin typeface="+mn-lt"/>
              </a:defRPr>
            </a:lvl8pPr>
            <a:lvl9pPr marL="3886200" indent="-228600" fontAlgn="base">
              <a:spcBef>
                <a:spcPct val="20000"/>
              </a:spcBef>
              <a:spcAft>
                <a:spcPct val="0"/>
              </a:spcAft>
              <a:buClr>
                <a:schemeClr val="tx2"/>
              </a:buClr>
              <a:buChar char="•"/>
              <a:defRPr sz="2000">
                <a:latin typeface="+mn-lt"/>
              </a:defRPr>
            </a:lvl9pPr>
          </a:lstStyle>
          <a:p>
            <a:r>
              <a:rPr lang="de-DE" altLang="de-DE" dirty="0"/>
              <a:t>1. Mose 3,15</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54726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„Adam </a:t>
            </a:r>
            <a:r>
              <a:rPr lang="de-DE" altLang="de-DE" sz="4400" dirty="0">
                <a:solidFill>
                  <a:srgbClr val="FFFF00"/>
                </a:solidFill>
                <a:effectLst/>
                <a:latin typeface="Source Sans Pro" panose="020B0503030403020204" pitchFamily="34" charset="0"/>
                <a:ea typeface="Source Sans Pro" panose="020B0503030403020204" pitchFamily="34" charset="0"/>
              </a:rPr>
              <a:t>erkannte</a:t>
            </a:r>
            <a:r>
              <a:rPr lang="de-DE" altLang="de-DE" sz="4400" dirty="0">
                <a:solidFill>
                  <a:schemeClr val="tx1"/>
                </a:solidFill>
                <a:effectLst/>
                <a:latin typeface="Source Sans Pro" panose="020B0503030403020204" pitchFamily="34" charset="0"/>
                <a:ea typeface="Source Sans Pro" panose="020B0503030403020204" pitchFamily="34" charset="0"/>
              </a:rPr>
              <a:t> seine Frau Eva, und sie ward schwanger.“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2855640" y="328498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4,1</a:t>
            </a:r>
          </a:p>
        </p:txBody>
      </p:sp>
    </p:spTree>
    <p:extLst>
      <p:ext uri="{BB962C8B-B14F-4D97-AF65-F5344CB8AC3E}">
        <p14:creationId xmlns:p14="http://schemas.microsoft.com/office/powerpoint/2010/main" val="78102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655272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„Gott ist Licht; bei ihm gibt es nicht die geringste Spur von Finsternis.“</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2855640" y="328498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Johannes-Brief 1,5</a:t>
            </a:r>
          </a:p>
        </p:txBody>
      </p:sp>
    </p:spTree>
    <p:extLst>
      <p:ext uri="{BB962C8B-B14F-4D97-AF65-F5344CB8AC3E}">
        <p14:creationId xmlns:p14="http://schemas.microsoft.com/office/powerpoint/2010/main" val="1239129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6552728"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„Ich tue nicht das Gute,</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das ich tun will, sondern das Böse, das ich nicht</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tun will.“</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2855640" y="328498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7,19</a:t>
            </a:r>
          </a:p>
        </p:txBody>
      </p:sp>
    </p:spTree>
    <p:extLst>
      <p:ext uri="{BB962C8B-B14F-4D97-AF65-F5344CB8AC3E}">
        <p14:creationId xmlns:p14="http://schemas.microsoft.com/office/powerpoint/2010/main" val="63982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56205"/>
            <a:ext cx="6552728"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„Durch einen einzigen Menschen – Adam – hielt die Sünde in der Welt Einzug und durch die Sünde der Tod, und auf diese Weise ist der Tod zu allen Menschen gekommen, denn alle haben gesündigt.“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509102" y="44371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5,12</a:t>
            </a:r>
          </a:p>
        </p:txBody>
      </p:sp>
    </p:spTree>
    <p:extLst>
      <p:ext uri="{BB962C8B-B14F-4D97-AF65-F5344CB8AC3E}">
        <p14:creationId xmlns:p14="http://schemas.microsoft.com/office/powerpoint/2010/main" val="2632809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32738" y="282795"/>
            <a:ext cx="655272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„Es ist kein Unterschied:</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Die Menschen sind allesamt Sünder und ermangeln des Ruhmes, den sie vor Gott haben sollen.“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359696" y="345289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3,22-23</a:t>
            </a:r>
          </a:p>
        </p:txBody>
      </p:sp>
    </p:spTree>
    <p:extLst>
      <p:ext uri="{BB962C8B-B14F-4D97-AF65-F5344CB8AC3E}">
        <p14:creationId xmlns:p14="http://schemas.microsoft.com/office/powerpoint/2010/main" val="1266804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482189"/>
            <a:ext cx="11305256" cy="1200329"/>
          </a:xfrm>
        </p:spPr>
        <p:txBody>
          <a:bodyPr wrap="square">
            <a:spAutoFit/>
          </a:bodyPr>
          <a:lstStyle/>
          <a:p>
            <a:pPr algn="l"/>
            <a:r>
              <a:rPr lang="de-DE" altLang="de-DE" sz="7200" dirty="0">
                <a:solidFill>
                  <a:schemeClr val="tx1"/>
                </a:solidFill>
                <a:effectLst/>
                <a:latin typeface="Source Sans Pro Black" panose="020B0803030403020204" pitchFamily="34" charset="0"/>
                <a:ea typeface="Source Sans Pro Black" panose="020B0803030403020204" pitchFamily="34" charset="0"/>
              </a:rPr>
              <a:t>II. Licht am Horizont</a:t>
            </a:r>
          </a:p>
        </p:txBody>
      </p:sp>
    </p:spTree>
    <p:extLst>
      <p:ext uri="{BB962C8B-B14F-4D97-AF65-F5344CB8AC3E}">
        <p14:creationId xmlns:p14="http://schemas.microsoft.com/office/powerpoint/2010/main" val="2592046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6552728"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„Und ich will Feindschaft setzen zwischen dir und der Frau und zwischen deinem Samen und ihrem Samen; er wird dir den Kopf zertreten, und du wirst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ihn in die Ferse stechen.“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467708" y="371703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3,15</a:t>
            </a:r>
          </a:p>
        </p:txBody>
      </p:sp>
    </p:spTree>
    <p:extLst>
      <p:ext uri="{BB962C8B-B14F-4D97-AF65-F5344CB8AC3E}">
        <p14:creationId xmlns:p14="http://schemas.microsoft.com/office/powerpoint/2010/main" val="13467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88640"/>
            <a:ext cx="6552728" cy="5078313"/>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«Das ist alles geschehen, auf dass erfüllt würde, was der Herr durch den Propheten gesagt hat, der da spricht: ‘Siehe, eine Jungfrau wird schwanger sein und einen Sohn gebären, und sie werden ihm den Namen Immanuel geben’, das </a:t>
            </a:r>
            <a:r>
              <a:rPr lang="de-DE" altLang="de-DE" sz="3600" dirty="0" err="1">
                <a:solidFill>
                  <a:schemeClr val="tx1"/>
                </a:solidFill>
                <a:effectLst/>
                <a:latin typeface="Source Sans Pro" panose="020B0503030403020204" pitchFamily="34" charset="0"/>
                <a:ea typeface="Source Sans Pro" panose="020B0503030403020204" pitchFamily="34" charset="0"/>
              </a:rPr>
              <a:t>heisst</a:t>
            </a:r>
            <a:r>
              <a:rPr lang="de-DE" altLang="de-DE" sz="3600" dirty="0">
                <a:solidFill>
                  <a:schemeClr val="tx1"/>
                </a:solidFill>
                <a:effectLst/>
                <a:latin typeface="Source Sans Pro" panose="020B0503030403020204" pitchFamily="34" charset="0"/>
                <a:ea typeface="Source Sans Pro" panose="020B0503030403020204" pitchFamily="34" charset="0"/>
              </a:rPr>
              <a:t> übersetzt: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Gott mit uns.»</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4655840" y="5157192"/>
            <a:ext cx="4608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1,22-23</a:t>
            </a:r>
          </a:p>
        </p:txBody>
      </p:sp>
    </p:spTree>
    <p:extLst>
      <p:ext uri="{BB962C8B-B14F-4D97-AF65-F5344CB8AC3E}">
        <p14:creationId xmlns:p14="http://schemas.microsoft.com/office/powerpoint/2010/main" val="3210309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655272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„Der Nachkomme der Frau wird dir (der Schlange) den Kopf zertreten, und du wirst ihn in die Ferse stechen.“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287688" y="3198167"/>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3,15</a:t>
            </a:r>
          </a:p>
        </p:txBody>
      </p:sp>
    </p:spTree>
    <p:extLst>
      <p:ext uri="{BB962C8B-B14F-4D97-AF65-F5344CB8AC3E}">
        <p14:creationId xmlns:p14="http://schemas.microsoft.com/office/powerpoint/2010/main" val="1040738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6552728"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„Die gottfeindlichen Mächte und Gewalten hat Gott entwaffnet und ihre Ohnmacht vor aller Welt zur Schau gestellt; durch Christus hat er einen triumphalen Sieg über sie errungen.“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575720" y="371703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Kolosser-Brief 2,15</a:t>
            </a:r>
          </a:p>
        </p:txBody>
      </p:sp>
    </p:spTree>
    <p:extLst>
      <p:ext uri="{BB962C8B-B14F-4D97-AF65-F5344CB8AC3E}">
        <p14:creationId xmlns:p14="http://schemas.microsoft.com/office/powerpoint/2010/main" val="241037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3346"/>
            <a:ext cx="7776864"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„Ich, Jesus, habe meinen Engel zu euch gesandt, um euch diese Botschaft bekannt zu machen; sie ist für alle Gemeinden bestimmt. Ich bin der Nachkomme Davids, der Spross aus seinem Wurzelstock. Ich bin der helle Morgenstern.“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375920" y="46531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Offenbarung 22,16</a:t>
            </a:r>
          </a:p>
        </p:txBody>
      </p:sp>
    </p:spTree>
    <p:extLst>
      <p:ext uri="{BB962C8B-B14F-4D97-AF65-F5344CB8AC3E}">
        <p14:creationId xmlns:p14="http://schemas.microsoft.com/office/powerpoint/2010/main" val="18304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7488832"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„Genauso, wie eine einzige Verfehlung (von Adam und Eva) allen Menschen die Verdammnis brachte, bringt eine einzige Tat (Tod und Auferstehung von Jesus), die erfüllt hat, was Gottes Gerechtigkeit fordert, allen Menschen den Freispruch und damit das Leben.“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15880" y="450912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5,18</a:t>
            </a:r>
          </a:p>
        </p:txBody>
      </p:sp>
    </p:spTree>
    <p:extLst>
      <p:ext uri="{BB962C8B-B14F-4D97-AF65-F5344CB8AC3E}">
        <p14:creationId xmlns:p14="http://schemas.microsoft.com/office/powerpoint/2010/main" val="2652907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43662" y="260648"/>
            <a:ext cx="655272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„Jeder, der den Namen des Herrn anruft, wird gerettet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143672" y="299695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10,13</a:t>
            </a:r>
          </a:p>
        </p:txBody>
      </p:sp>
    </p:spTree>
    <p:extLst>
      <p:ext uri="{BB962C8B-B14F-4D97-AF65-F5344CB8AC3E}">
        <p14:creationId xmlns:p14="http://schemas.microsoft.com/office/powerpoint/2010/main" val="960864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04664"/>
            <a:ext cx="82809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58901"/>
            <a:ext cx="655272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„Als die Zeit dafür gekommen war, sandte Gott seinen Sohn. Er wurde als Mensch von einer Frau geboren und war dem Gesetz unterstellt.“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467708" y="378904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Galater-Brief 4,4</a:t>
            </a:r>
          </a:p>
        </p:txBody>
      </p:sp>
    </p:spTree>
    <p:extLst>
      <p:ext uri="{BB962C8B-B14F-4D97-AF65-F5344CB8AC3E}">
        <p14:creationId xmlns:p14="http://schemas.microsoft.com/office/powerpoint/2010/main" val="2545795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7344816"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„Ihr braucht euch nicht zu fürchten! Ich bringe euch eine gute Nachricht, über die im ganzen Volk </a:t>
            </a:r>
            <a:r>
              <a:rPr lang="de-DE" altLang="de-DE" sz="3600" dirty="0" err="1">
                <a:solidFill>
                  <a:schemeClr val="tx1"/>
                </a:solidFill>
                <a:effectLst/>
                <a:latin typeface="Source Sans Pro" panose="020B0503030403020204" pitchFamily="34" charset="0"/>
                <a:ea typeface="Source Sans Pro" panose="020B0503030403020204" pitchFamily="34" charset="0"/>
              </a:rPr>
              <a:t>grosse</a:t>
            </a:r>
            <a:r>
              <a:rPr lang="de-DE" altLang="de-DE" sz="3600" dirty="0">
                <a:solidFill>
                  <a:schemeClr val="tx1"/>
                </a:solidFill>
                <a:effectLst/>
                <a:latin typeface="Source Sans Pro" panose="020B0503030403020204" pitchFamily="34" charset="0"/>
                <a:ea typeface="Source Sans Pro" panose="020B0503030403020204" pitchFamily="34" charset="0"/>
              </a:rPr>
              <a:t> Freude herrschen wird. Heute ist euch in der Stadt Davids ein Retter geboren worden; es ist der Messias, der Herr.“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4871864" y="479715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2,10-11</a:t>
            </a:r>
          </a:p>
        </p:txBody>
      </p:sp>
    </p:spTree>
    <p:extLst>
      <p:ext uri="{BB962C8B-B14F-4D97-AF65-F5344CB8AC3E}">
        <p14:creationId xmlns:p14="http://schemas.microsoft.com/office/powerpoint/2010/main" val="2383134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32222" y="258901"/>
            <a:ext cx="655272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„Ehre und Herrlichkeit Gott in der Höhe, und Frieden auf</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der Erde für die Menschen, auf denen sein Wohlgefallen ruht.“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935760" y="364502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2,14</a:t>
            </a:r>
          </a:p>
        </p:txBody>
      </p:sp>
    </p:spTree>
    <p:extLst>
      <p:ext uri="{BB962C8B-B14F-4D97-AF65-F5344CB8AC3E}">
        <p14:creationId xmlns:p14="http://schemas.microsoft.com/office/powerpoint/2010/main" val="1171123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6552728"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„Ich will Feindschaft setzen zwischen dir und der Frau und zwischen deinem Samen und ihrem Samen; er wird dir den Kopf zertreten, und du wirst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ihn in die Ferse stechen.“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431704" y="43651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3,15</a:t>
            </a:r>
          </a:p>
        </p:txBody>
      </p:sp>
    </p:spTree>
    <p:extLst>
      <p:ext uri="{BB962C8B-B14F-4D97-AF65-F5344CB8AC3E}">
        <p14:creationId xmlns:p14="http://schemas.microsoft.com/office/powerpoint/2010/main" val="312162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188640"/>
            <a:ext cx="11521280" cy="2308324"/>
          </a:xfrm>
        </p:spPr>
        <p:txBody>
          <a:bodyPr wrap="square">
            <a:spAutoFit/>
          </a:bodyPr>
          <a:lstStyle/>
          <a:p>
            <a:pPr algn="l"/>
            <a:r>
              <a:rPr lang="de-DE" altLang="de-DE" sz="7200" dirty="0">
                <a:solidFill>
                  <a:schemeClr val="tx1"/>
                </a:solidFill>
                <a:effectLst/>
                <a:latin typeface="Source Sans Pro Black" panose="020B0803030403020204" pitchFamily="34" charset="0"/>
                <a:ea typeface="Source Sans Pro Black" panose="020B0803030403020204" pitchFamily="34" charset="0"/>
              </a:rPr>
              <a:t>I. Der Supergau für die Menschheit</a:t>
            </a:r>
          </a:p>
        </p:txBody>
      </p:sp>
    </p:spTree>
    <p:extLst>
      <p:ext uri="{BB962C8B-B14F-4D97-AF65-F5344CB8AC3E}">
        <p14:creationId xmlns:p14="http://schemas.microsoft.com/office/powerpoint/2010/main" val="337966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6552728" cy="3477875"/>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„Gott schuf den Menschen zu seinem Bilde, zum Bilde Gottes schuf er ihn; und schuf sie als Mann und Frau.“</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575720"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1,27</a:t>
            </a:r>
          </a:p>
        </p:txBody>
      </p:sp>
    </p:spTree>
    <p:extLst>
      <p:ext uri="{BB962C8B-B14F-4D97-AF65-F5344CB8AC3E}">
        <p14:creationId xmlns:p14="http://schemas.microsoft.com/office/powerpoint/2010/main" val="380651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655272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„An dem Tage, da du von dem Baum isst, musst du des Todes sterben.“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287688" y="342900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2,17</a:t>
            </a:r>
          </a:p>
        </p:txBody>
      </p:sp>
    </p:spTree>
    <p:extLst>
      <p:ext uri="{BB962C8B-B14F-4D97-AF65-F5344CB8AC3E}">
        <p14:creationId xmlns:p14="http://schemas.microsoft.com/office/powerpoint/2010/main" val="105204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89801"/>
            <a:ext cx="655272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„Eva sah, dass von dem Baum gut zu essen wäre und dass er eine Lust für die Augen wäre und verlockend, weil er klug machte.“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539716" y="386104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3,6</a:t>
            </a:r>
          </a:p>
        </p:txBody>
      </p:sp>
    </p:spTree>
    <p:extLst>
      <p:ext uri="{BB962C8B-B14F-4D97-AF65-F5344CB8AC3E}">
        <p14:creationId xmlns:p14="http://schemas.microsoft.com/office/powerpoint/2010/main" val="744050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5976664" cy="440120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„Ihnen beiden wurden die Augen aufgetan und sie wurden gewahr, dass sie nackt waren, und flochten Feigenblätter zusammen und machten sich Schurze.“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359696" y="458984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3,7</a:t>
            </a:r>
          </a:p>
        </p:txBody>
      </p:sp>
    </p:spTree>
    <p:extLst>
      <p:ext uri="{BB962C8B-B14F-4D97-AF65-F5344CB8AC3E}">
        <p14:creationId xmlns:p14="http://schemas.microsoft.com/office/powerpoint/2010/main" val="3381717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6552728"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„Siehe, der Mensch ist geworden wie unsereiner und </a:t>
            </a:r>
            <a:r>
              <a:rPr lang="de-DE" altLang="de-DE" sz="4400" dirty="0" err="1">
                <a:solidFill>
                  <a:schemeClr val="tx1"/>
                </a:solidFill>
                <a:effectLst/>
                <a:latin typeface="Source Sans Pro" panose="020B0503030403020204" pitchFamily="34" charset="0"/>
                <a:ea typeface="Source Sans Pro" panose="020B0503030403020204" pitchFamily="34" charset="0"/>
              </a:rPr>
              <a:t>weiss</a:t>
            </a:r>
            <a:r>
              <a:rPr lang="de-DE" altLang="de-DE" sz="4400" dirty="0">
                <a:solidFill>
                  <a:schemeClr val="tx1"/>
                </a:solidFill>
                <a:effectLst/>
                <a:latin typeface="Source Sans Pro" panose="020B0503030403020204" pitchFamily="34" charset="0"/>
                <a:ea typeface="Source Sans Pro" panose="020B0503030403020204" pitchFamily="34" charset="0"/>
              </a:rPr>
              <a:t>, was gut und böse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3287688" y="3412489"/>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3,22</a:t>
            </a:r>
          </a:p>
        </p:txBody>
      </p:sp>
    </p:spTree>
    <p:extLst>
      <p:ext uri="{BB962C8B-B14F-4D97-AF65-F5344CB8AC3E}">
        <p14:creationId xmlns:p14="http://schemas.microsoft.com/office/powerpoint/2010/main" val="41529395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662</Words>
  <Application>Microsoft Office PowerPoint</Application>
  <PresentationFormat>Benutzerdefiniert</PresentationFormat>
  <Paragraphs>73</Paragraphs>
  <Slides>25</Slides>
  <Notes>25</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Designvorlage 'Berggipfel'</vt:lpstr>
      <vt:lpstr>Der Morgenstern ist in Sicht!</vt:lpstr>
      <vt:lpstr>„Ich, Jesus, habe meinen Engel zu euch gesandt, um euch diese Botschaft bekannt zu machen; sie ist für alle Gemeinden bestimmt. Ich bin der Nachkomme Davids, der Spross aus seinem Wurzelstock. Ich bin der helle Morgenstern.“</vt:lpstr>
      <vt:lpstr>„Ich will Feindschaft setzen zwischen dir und der Frau und zwischen deinem Samen und ihrem Samen; er wird dir den Kopf zertreten, und du wirst ihn in die Ferse stechen.“</vt:lpstr>
      <vt:lpstr>I. Der Supergau für die Menschheit</vt:lpstr>
      <vt:lpstr>„Gott schuf den Menschen zu seinem Bilde, zum Bilde Gottes schuf er ihn; und schuf sie als Mann und Frau.“</vt:lpstr>
      <vt:lpstr>„An dem Tage, da du von dem Baum isst, musst du des Todes sterben.“</vt:lpstr>
      <vt:lpstr>„Eva sah, dass von dem Baum gut zu essen wäre und dass er eine Lust für die Augen wäre und verlockend, weil er klug machte.“</vt:lpstr>
      <vt:lpstr>„Ihnen beiden wurden die Augen aufgetan und sie wurden gewahr, dass sie nackt waren, und flochten Feigenblätter zusammen und machten sich Schurze.“</vt:lpstr>
      <vt:lpstr>„Siehe, der Mensch ist geworden wie unsereiner und weiss, was gut und böse ist.“</vt:lpstr>
      <vt:lpstr>„Adam erkannte seine Frau Eva, und sie ward schwanger.“</vt:lpstr>
      <vt:lpstr>„Gott ist Licht; bei ihm gibt es nicht die geringste Spur von Finsternis.“</vt:lpstr>
      <vt:lpstr>„Ich tue nicht das Gute, das ich tun will, sondern das Böse, das ich nicht tun will.“</vt:lpstr>
      <vt:lpstr>„Durch einen einzigen Menschen – Adam – hielt die Sünde in der Welt Einzug und durch die Sünde der Tod, und auf diese Weise ist der Tod zu allen Menschen gekommen, denn alle haben gesündigt.“</vt:lpstr>
      <vt:lpstr>„Es ist kein Unterschied: Die Menschen sind allesamt Sünder und ermangeln des Ruhmes, den sie vor Gott haben sollen.“</vt:lpstr>
      <vt:lpstr>II. Licht am Horizont</vt:lpstr>
      <vt:lpstr>„Und ich will Feindschaft setzen zwischen dir und der Frau und zwischen deinem Samen und ihrem Samen; er wird dir den Kopf zertreten, und du wirst ihn in die Ferse stechen.“</vt:lpstr>
      <vt:lpstr>«Das ist alles geschehen, auf dass erfüllt würde, was der Herr durch den Propheten gesagt hat, der da spricht: ‘Siehe, eine Jungfrau wird schwanger sein und einen Sohn gebären, und sie werden ihm den Namen Immanuel geben’, das heisst übersetzt: Gott mit uns.»</vt:lpstr>
      <vt:lpstr>„Der Nachkomme der Frau wird dir (der Schlange) den Kopf zertreten, und du wirst ihn in die Ferse stechen.“</vt:lpstr>
      <vt:lpstr>„Die gottfeindlichen Mächte und Gewalten hat Gott entwaffnet und ihre Ohnmacht vor aller Welt zur Schau gestellt; durch Christus hat er einen triumphalen Sieg über sie errungen.“</vt:lpstr>
      <vt:lpstr>„Genauso, wie eine einzige Verfehlung (von Adam und Eva) allen Menschen die Verdammnis brachte, bringt eine einzige Tat (Tod und Auferstehung von Jesus), die erfüllt hat, was Gottes Gerechtigkeit fordert, allen Menschen den Freispruch und damit das Leben.“</vt:lpstr>
      <vt:lpstr>„Jeder, der den Namen des Herrn anruft, wird gerettet werden.“</vt:lpstr>
      <vt:lpstr>Schlussgedanke</vt:lpstr>
      <vt:lpstr>„Als die Zeit dafür gekommen war, sandte Gott seinen Sohn. Er wurde als Mensch von einer Frau geboren und war dem Gesetz unterstellt.“</vt:lpstr>
      <vt:lpstr>„Ihr braucht euch nicht zu fürchten! Ich bringe euch eine gute Nachricht, über die im ganzen Volk grosse Freude herrschen wird. Heute ist euch in der Stadt Davids ein Retter geboren worden; es ist der Messias, der Herr.“</vt:lpstr>
      <vt:lpstr>„Ehre und Herrlichkeit Gott in der Höhe, und Frieden auf der Erde für die Menschen, auf denen sein Wohlgefallen ruht.“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Sterne des kommenden Retters - Teil 1/3 - Der Morgenstern ist in Sicht! - Folien</dc:title>
  <dc:creator>Jürg Birnstiel</dc:creator>
  <cp:lastModifiedBy>Me</cp:lastModifiedBy>
  <cp:revision>779</cp:revision>
  <dcterms:created xsi:type="dcterms:W3CDTF">2013-11-12T15:20:47Z</dcterms:created>
  <dcterms:modified xsi:type="dcterms:W3CDTF">2021-12-27T20:06:18Z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