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3"/>
  </p:notesMasterIdLst>
  <p:handoutMasterIdLst>
    <p:handoutMasterId r:id="rId24"/>
  </p:handoutMasterIdLst>
  <p:sldIdLst>
    <p:sldId id="735" r:id="rId2"/>
    <p:sldId id="973" r:id="rId3"/>
    <p:sldId id="1002" r:id="rId4"/>
    <p:sldId id="896" r:id="rId5"/>
    <p:sldId id="1003" r:id="rId6"/>
    <p:sldId id="1004" r:id="rId7"/>
    <p:sldId id="1005" r:id="rId8"/>
    <p:sldId id="1006" r:id="rId9"/>
    <p:sldId id="962" r:id="rId10"/>
    <p:sldId id="1007" r:id="rId11"/>
    <p:sldId id="1008" r:id="rId12"/>
    <p:sldId id="1009" r:id="rId13"/>
    <p:sldId id="1010" r:id="rId14"/>
    <p:sldId id="1011" r:id="rId15"/>
    <p:sldId id="1001" r:id="rId16"/>
    <p:sldId id="1012" r:id="rId17"/>
    <p:sldId id="1013" r:id="rId18"/>
    <p:sldId id="1014" r:id="rId19"/>
    <p:sldId id="1015" r:id="rId20"/>
    <p:sldId id="259" r:id="rId21"/>
    <p:sldId id="1016" r:id="rId2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6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97875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87176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38676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99244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82822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098543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94433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197675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76614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11251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8728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77837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681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6447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5068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45582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19519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8429" y="203156"/>
            <a:ext cx="8521645" cy="1569660"/>
          </a:xfrm>
        </p:spPr>
        <p:txBody>
          <a:bodyPr wrap="square">
            <a:spAutoFit/>
          </a:bodyPr>
          <a:lstStyle/>
          <a:p>
            <a:pPr algn="l"/>
            <a:r>
              <a:rPr lang="de-CH" altLang="de-DE" sz="4800" dirty="0">
                <a:solidFill>
                  <a:schemeClr val="tx1"/>
                </a:solidFill>
                <a:effectLst/>
                <a:latin typeface="Univers LT Std 47 Cn Lt" pitchFamily="34" charset="0"/>
              </a:rPr>
              <a:t>Kirche ist ein Ort, wo das Leben entdeckt wird</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8429" y="4062146"/>
            <a:ext cx="5760640" cy="1040285"/>
          </a:xfrm>
        </p:spPr>
        <p:txBody>
          <a:bodyPr wrap="square">
            <a:spAutoFit/>
          </a:bodyPr>
          <a:lstStyle/>
          <a:p>
            <a:pPr algn="l"/>
            <a:r>
              <a:rPr lang="de-DE" altLang="de-DE" sz="2800" dirty="0">
                <a:effectLst/>
                <a:latin typeface="Univers LT Std 47 Cn Lt" pitchFamily="34" charset="0"/>
              </a:rPr>
              <a:t>Reihe:</a:t>
            </a:r>
          </a:p>
          <a:p>
            <a:pPr algn="l"/>
            <a:r>
              <a:rPr lang="de-CH" altLang="de-DE" sz="2800" dirty="0">
                <a:effectLst/>
                <a:latin typeface="Univers LT Std 47 Cn Lt" pitchFamily="34" charset="0"/>
              </a:rPr>
              <a:t>So wächst die Kirche!</a:t>
            </a:r>
            <a:r>
              <a:rPr lang="de-DE" altLang="de-DE" sz="2800" dirty="0">
                <a:effectLst/>
                <a:latin typeface="Univers LT Std 47 Cn Lt" pitchFamily="34" charset="0"/>
              </a:rPr>
              <a:t> (4/5)</a:t>
            </a:r>
          </a:p>
        </p:txBody>
      </p:sp>
      <p:sp>
        <p:nvSpPr>
          <p:cNvPr id="4" name="Rectangle 3"/>
          <p:cNvSpPr txBox="1">
            <a:spLocks noChangeArrowheads="1"/>
          </p:cNvSpPr>
          <p:nvPr/>
        </p:nvSpPr>
        <p:spPr bwMode="auto">
          <a:xfrm>
            <a:off x="2699792" y="2708920"/>
            <a:ext cx="63367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effectLst/>
                <a:latin typeface="Univers LT Std 47 Cn Lt" pitchFamily="34" charset="0"/>
              </a:rPr>
              <a:t>Matthäus-Evangelium 13,44-45</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996952"/>
            <a:ext cx="4176464" cy="400110"/>
          </a:xfrm>
        </p:spPr>
        <p:txBody>
          <a:bodyPr wrap="square">
            <a:spAutoFit/>
          </a:bodyPr>
          <a:lstStyle/>
          <a:p>
            <a:pPr algn="r"/>
            <a:r>
              <a:rPr lang="de-CH" altLang="de-DE" sz="2000" dirty="0">
                <a:effectLst/>
                <a:latin typeface="Univers LT Std 47 Cn Lt" pitchFamily="34" charset="0"/>
              </a:rPr>
              <a:t>Matthäus-Evangelium 13,45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04664"/>
            <a:ext cx="8712968" cy="1200329"/>
          </a:xfrm>
        </p:spPr>
        <p:txBody>
          <a:bodyPr wrap="square">
            <a:spAutoFit/>
          </a:bodyPr>
          <a:lstStyle/>
          <a:p>
            <a:pPr algn="l"/>
            <a:r>
              <a:rPr lang="de-CH" altLang="de-DE" sz="3600" dirty="0">
                <a:solidFill>
                  <a:schemeClr val="tx1"/>
                </a:solidFill>
                <a:effectLst/>
                <a:latin typeface="Univers LT Std 47 Cn Lt" pitchFamily="34" charset="0"/>
              </a:rPr>
              <a:t>„Mit dem Himmelreich ist es auch wie mit einem Kaufmann, der schöne Perlen suchte.“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37708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996952"/>
            <a:ext cx="4176464" cy="400110"/>
          </a:xfrm>
        </p:spPr>
        <p:txBody>
          <a:bodyPr wrap="square">
            <a:spAutoFit/>
          </a:bodyPr>
          <a:lstStyle/>
          <a:p>
            <a:pPr algn="r"/>
            <a:r>
              <a:rPr lang="de-CH" altLang="de-DE" sz="2000" dirty="0">
                <a:effectLst/>
                <a:latin typeface="Univers LT Std 47 Cn Lt" pitchFamily="34" charset="0"/>
              </a:rPr>
              <a:t>Matthäus-Evangelium 13,46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27666"/>
            <a:ext cx="8496944" cy="1754326"/>
          </a:xfrm>
        </p:spPr>
        <p:txBody>
          <a:bodyPr wrap="square">
            <a:spAutoFit/>
          </a:bodyPr>
          <a:lstStyle/>
          <a:p>
            <a:pPr algn="l"/>
            <a:r>
              <a:rPr lang="de-CH" altLang="de-DE" sz="3600" dirty="0">
                <a:solidFill>
                  <a:schemeClr val="tx1"/>
                </a:solidFill>
                <a:effectLst/>
                <a:latin typeface="Univers LT Std 47 Cn Lt" pitchFamily="34" charset="0"/>
              </a:rPr>
              <a:t>„Als er eine besonders wertvolle Perle fand, verkaufte er alles, was er besass, und kaufte dafür diese eine Perle.“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75651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996952"/>
            <a:ext cx="4176464" cy="400110"/>
          </a:xfrm>
        </p:spPr>
        <p:txBody>
          <a:bodyPr wrap="square">
            <a:spAutoFit/>
          </a:bodyPr>
          <a:lstStyle/>
          <a:p>
            <a:pPr algn="r"/>
            <a:r>
              <a:rPr lang="de-CH" altLang="de-DE" sz="2000" dirty="0">
                <a:effectLst/>
                <a:latin typeface="Univers LT Std 47 Cn Lt" pitchFamily="34" charset="0"/>
              </a:rPr>
              <a:t>Apostelgeschichte 8,36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04664"/>
            <a:ext cx="7128792" cy="1200329"/>
          </a:xfrm>
        </p:spPr>
        <p:txBody>
          <a:bodyPr wrap="square">
            <a:spAutoFit/>
          </a:bodyPr>
          <a:lstStyle/>
          <a:p>
            <a:pPr algn="l"/>
            <a:r>
              <a:rPr lang="de-CH" altLang="de-DE" sz="3600" dirty="0">
                <a:solidFill>
                  <a:schemeClr val="tx1"/>
                </a:solidFill>
                <a:effectLst/>
                <a:latin typeface="Univers LT Std 47 Cn Lt" pitchFamily="34" charset="0"/>
              </a:rPr>
              <a:t>„Hier ist Wasser! Spricht etwas dagegen, dass ich getauft werde?“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39110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923928" y="4509120"/>
            <a:ext cx="4176464" cy="400110"/>
          </a:xfrm>
        </p:spPr>
        <p:txBody>
          <a:bodyPr wrap="square">
            <a:spAutoFit/>
          </a:bodyPr>
          <a:lstStyle/>
          <a:p>
            <a:pPr algn="r"/>
            <a:r>
              <a:rPr lang="de-CH" altLang="de-DE" sz="2000" dirty="0">
                <a:effectLst/>
                <a:latin typeface="Univers LT Std 47 Cn Lt" pitchFamily="34" charset="0"/>
              </a:rPr>
              <a:t>Römer-Brief 6,4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6754"/>
            <a:ext cx="8352928" cy="3970318"/>
          </a:xfrm>
        </p:spPr>
        <p:txBody>
          <a:bodyPr wrap="square">
            <a:spAutoFit/>
          </a:bodyPr>
          <a:lstStyle/>
          <a:p>
            <a:pPr algn="l"/>
            <a:r>
              <a:rPr lang="de-CH" altLang="de-DE" sz="3600" dirty="0">
                <a:solidFill>
                  <a:schemeClr val="tx1"/>
                </a:solidFill>
                <a:effectLst/>
                <a:latin typeface="Univers LT Std 47 Cn Lt" pitchFamily="34" charset="0"/>
              </a:rPr>
              <a:t>„Durch die Taufe sind wir mit Christus gestorben und sind daher auch mit ihm begraben worden. Weil nun aber Christus durch die unvergleichlich herrliche Macht des Vaters von den Toten auferstanden ist, ist auch unser Leben neu geworden, und das bedeutet: Wir sollen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jetzt ein neues Leben führen.“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59342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7984" y="3212976"/>
            <a:ext cx="4176464" cy="400110"/>
          </a:xfrm>
        </p:spPr>
        <p:txBody>
          <a:bodyPr wrap="square">
            <a:spAutoFit/>
          </a:bodyPr>
          <a:lstStyle/>
          <a:p>
            <a:pPr algn="r"/>
            <a:r>
              <a:rPr lang="de-CH" altLang="de-DE" sz="2000" dirty="0">
                <a:effectLst/>
                <a:latin typeface="Univers LT Std 47 Cn Lt" pitchFamily="34" charset="0"/>
              </a:rPr>
              <a:t>Johannes-Evangelium 14,6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8352928" cy="1754326"/>
          </a:xfrm>
        </p:spPr>
        <p:txBody>
          <a:bodyPr wrap="square">
            <a:spAutoFit/>
          </a:bodyPr>
          <a:lstStyle/>
          <a:p>
            <a:pPr algn="l"/>
            <a:r>
              <a:rPr lang="de-CH" altLang="de-DE" sz="3600" dirty="0">
                <a:solidFill>
                  <a:schemeClr val="tx1"/>
                </a:solidFill>
                <a:effectLst/>
                <a:latin typeface="Univers LT Std 47 Cn Lt" pitchFamily="34" charset="0"/>
              </a:rPr>
              <a:t>„Ich bin der Weg, ich bin die Wahrheit, und ich bin das Leben. Zum Vater kommt man nur durch mich.“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00647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39552" y="764704"/>
            <a:ext cx="6264696" cy="923330"/>
          </a:xfrm>
        </p:spPr>
        <p:txBody>
          <a:bodyPr wrap="square">
            <a:spAutoFit/>
          </a:bodyPr>
          <a:lstStyle/>
          <a:p>
            <a:pPr algn="l"/>
            <a:r>
              <a:rPr lang="de-DE" altLang="de-DE" dirty="0">
                <a:solidFill>
                  <a:schemeClr val="tx1"/>
                </a:solidFill>
                <a:effectLst/>
                <a:latin typeface="Univers LT Std 47 Cn Lt" pitchFamily="34" charset="0"/>
              </a:rPr>
              <a:t>III. Just do </a:t>
            </a:r>
            <a:r>
              <a:rPr lang="de-DE" altLang="de-DE" dirty="0" err="1">
                <a:solidFill>
                  <a:schemeClr val="tx1"/>
                </a:solidFill>
                <a:effectLst/>
                <a:latin typeface="Univers LT Std 47 Cn Lt" pitchFamily="34" charset="0"/>
              </a:rPr>
              <a:t>it!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42979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7984" y="3212976"/>
            <a:ext cx="4176464" cy="400110"/>
          </a:xfrm>
        </p:spPr>
        <p:txBody>
          <a:bodyPr wrap="square">
            <a:spAutoFit/>
          </a:bodyPr>
          <a:lstStyle/>
          <a:p>
            <a:pPr algn="r"/>
            <a:r>
              <a:rPr lang="de-CH" altLang="de-DE" sz="2000" dirty="0">
                <a:effectLst/>
                <a:latin typeface="Univers LT Std 47 Cn Lt" pitchFamily="34" charset="0"/>
              </a:rPr>
              <a:t>Lukas-Evangelium 14,33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056784" cy="1754326"/>
          </a:xfrm>
        </p:spPr>
        <p:txBody>
          <a:bodyPr wrap="square">
            <a:spAutoFit/>
          </a:bodyPr>
          <a:lstStyle/>
          <a:p>
            <a:pPr algn="l"/>
            <a:r>
              <a:rPr lang="de-CH" altLang="de-DE" sz="3600" dirty="0">
                <a:solidFill>
                  <a:schemeClr val="tx1"/>
                </a:solidFill>
                <a:effectLst/>
                <a:latin typeface="Univers LT Std 47 Cn Lt" pitchFamily="34" charset="0"/>
              </a:rPr>
              <a:t>„Keiner von euch kann mein Jünger sein, wenn er sich nicht von allem trennt, was er hat.“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07452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7984" y="3212976"/>
            <a:ext cx="4176464" cy="400110"/>
          </a:xfrm>
        </p:spPr>
        <p:txBody>
          <a:bodyPr wrap="square">
            <a:spAutoFit/>
          </a:bodyPr>
          <a:lstStyle/>
          <a:p>
            <a:pPr algn="r"/>
            <a:r>
              <a:rPr lang="de-CH" altLang="de-DE" sz="2000" dirty="0">
                <a:effectLst/>
                <a:latin typeface="Univers LT Std 47 Cn Lt" pitchFamily="34" charset="0"/>
              </a:rPr>
              <a:t>Lukas-Evangelium 19,29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622"/>
            <a:ext cx="8856984" cy="2862322"/>
          </a:xfrm>
        </p:spPr>
        <p:txBody>
          <a:bodyPr wrap="square">
            <a:spAutoFit/>
          </a:bodyPr>
          <a:lstStyle/>
          <a:p>
            <a:pPr algn="l"/>
            <a:r>
              <a:rPr lang="de-CH" altLang="de-DE" sz="3600" dirty="0">
                <a:solidFill>
                  <a:schemeClr val="tx1"/>
                </a:solidFill>
                <a:effectLst/>
                <a:latin typeface="Univers LT Std 47 Cn Lt" pitchFamily="34" charset="0"/>
              </a:rPr>
              <a:t>„Jeder, der um meines Namens willen Häuser, Brüder, Schwestern, Vater, Mutter, Kinder oder Äcker zurücklässt, wird alles hundertfach wiederbekommen und wird das ewige</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Leben erhalten.“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1415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7984" y="3212976"/>
            <a:ext cx="4176464" cy="400110"/>
          </a:xfrm>
        </p:spPr>
        <p:txBody>
          <a:bodyPr wrap="square">
            <a:spAutoFit/>
          </a:bodyPr>
          <a:lstStyle/>
          <a:p>
            <a:pPr algn="r"/>
            <a:r>
              <a:rPr lang="de-CH" altLang="de-DE" sz="2000" dirty="0">
                <a:effectLst/>
                <a:latin typeface="Univers LT Std 47 Cn Lt" pitchFamily="34" charset="0"/>
              </a:rPr>
              <a:t>Matthäus-Evangelium 16,25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8208912" cy="1754326"/>
          </a:xfrm>
        </p:spPr>
        <p:txBody>
          <a:bodyPr wrap="square">
            <a:spAutoFit/>
          </a:bodyPr>
          <a:lstStyle/>
          <a:p>
            <a:pPr algn="l"/>
            <a:r>
              <a:rPr lang="de-CH" altLang="de-DE" sz="3600" dirty="0">
                <a:solidFill>
                  <a:schemeClr val="tx1"/>
                </a:solidFill>
                <a:effectLst/>
                <a:latin typeface="Univers LT Std 47 Cn Lt" pitchFamily="34" charset="0"/>
              </a:rPr>
              <a:t>„Wer sein Leben retten will, wird es verlieren; wer aber sein Leben um meinetwillen verliert, wird es finden.“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11122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7984" y="3212976"/>
            <a:ext cx="4176464" cy="400110"/>
          </a:xfrm>
        </p:spPr>
        <p:txBody>
          <a:bodyPr wrap="square">
            <a:spAutoFit/>
          </a:bodyPr>
          <a:lstStyle/>
          <a:p>
            <a:pPr algn="r"/>
            <a:r>
              <a:rPr lang="de-CH" altLang="de-DE" sz="2000" dirty="0">
                <a:effectLst/>
                <a:latin typeface="Univers LT Std 47 Cn Lt" pitchFamily="34" charset="0"/>
              </a:rPr>
              <a:t>Matthäus-Evangelium 16,26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8208912" cy="1754326"/>
          </a:xfrm>
        </p:spPr>
        <p:txBody>
          <a:bodyPr wrap="square">
            <a:spAutoFit/>
          </a:bodyPr>
          <a:lstStyle/>
          <a:p>
            <a:pPr algn="l"/>
            <a:r>
              <a:rPr lang="de-CH" altLang="de-DE" sz="3600" dirty="0">
                <a:solidFill>
                  <a:schemeClr val="tx1"/>
                </a:solidFill>
                <a:effectLst/>
                <a:latin typeface="Univers LT Std 47 Cn Lt" pitchFamily="34" charset="0"/>
              </a:rPr>
              <a:t>„Was nützt es einem Menschen, die ganze Welt zu gewinnen, wenn er selbst dabei unheilbar Schaden nimmt.“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70880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429000"/>
            <a:ext cx="4176464" cy="400110"/>
          </a:xfrm>
        </p:spPr>
        <p:txBody>
          <a:bodyPr wrap="square">
            <a:spAutoFit/>
          </a:bodyPr>
          <a:lstStyle/>
          <a:p>
            <a:pPr algn="r"/>
            <a:r>
              <a:rPr lang="de-CH" altLang="de-DE" sz="2000" dirty="0">
                <a:effectLst/>
                <a:latin typeface="Univers LT Std 47 Cn Lt" pitchFamily="34" charset="0"/>
              </a:rPr>
              <a:t>Matthäus-Evangelium 13,44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12968" cy="3416320"/>
          </a:xfrm>
        </p:spPr>
        <p:txBody>
          <a:bodyPr wrap="square">
            <a:spAutoFit/>
          </a:bodyPr>
          <a:lstStyle/>
          <a:p>
            <a:pPr algn="l"/>
            <a:r>
              <a:rPr lang="de-CH" altLang="de-DE" sz="3600" dirty="0">
                <a:solidFill>
                  <a:schemeClr val="tx1"/>
                </a:solidFill>
                <a:effectLst/>
                <a:latin typeface="Univers LT Std 47 Cn Lt" pitchFamily="34" charset="0"/>
              </a:rPr>
              <a:t>„Mit dem Himmelreich ist es wie mit einem Schatz, der in einem Acker vergraben war und von einem Mann entdeckt wurde. Der Mann freute sich so sehr, dass er, nachdem er den Schatz wieder vergraben hatte, alles verkaufte, was er besass, und dafür den Acker kaufte.“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6882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83671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7984" y="3212976"/>
            <a:ext cx="4176464" cy="400110"/>
          </a:xfrm>
        </p:spPr>
        <p:txBody>
          <a:bodyPr wrap="square">
            <a:spAutoFit/>
          </a:bodyPr>
          <a:lstStyle/>
          <a:p>
            <a:pPr algn="r"/>
            <a:r>
              <a:rPr lang="de-CH" altLang="de-DE" sz="2000" dirty="0">
                <a:effectLst/>
                <a:latin typeface="Univers LT Std 47 Cn Lt" pitchFamily="34" charset="0"/>
              </a:rPr>
              <a:t>Johannes-Evangelium 14,6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6768752" cy="1754326"/>
          </a:xfrm>
        </p:spPr>
        <p:txBody>
          <a:bodyPr wrap="square">
            <a:spAutoFit/>
          </a:bodyPr>
          <a:lstStyle/>
          <a:p>
            <a:pPr algn="l"/>
            <a:r>
              <a:rPr lang="de-CH" altLang="de-DE" sz="3600" dirty="0">
                <a:solidFill>
                  <a:schemeClr val="tx1"/>
                </a:solidFill>
                <a:effectLst/>
                <a:latin typeface="Univers LT Std 47 Cn Lt" pitchFamily="34" charset="0"/>
              </a:rPr>
              <a:t>„Ich bin der Weg, ich bin die Wahrheit, und ich bin das Leben. Zum Vater kommt man nur durch mich.“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81989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996952"/>
            <a:ext cx="4176464" cy="400110"/>
          </a:xfrm>
        </p:spPr>
        <p:txBody>
          <a:bodyPr wrap="square">
            <a:spAutoFit/>
          </a:bodyPr>
          <a:lstStyle/>
          <a:p>
            <a:pPr algn="r"/>
            <a:r>
              <a:rPr lang="de-CH" altLang="de-DE" sz="2000" dirty="0">
                <a:effectLst/>
                <a:latin typeface="Univers LT Std 47 Cn Lt" pitchFamily="34" charset="0"/>
              </a:rPr>
              <a:t>Matthäus-Evangelium 13,45-46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12968" cy="2308324"/>
          </a:xfrm>
        </p:spPr>
        <p:txBody>
          <a:bodyPr wrap="square">
            <a:spAutoFit/>
          </a:bodyPr>
          <a:lstStyle/>
          <a:p>
            <a:pPr algn="l"/>
            <a:r>
              <a:rPr lang="de-CH" altLang="de-DE" sz="3600" dirty="0">
                <a:solidFill>
                  <a:schemeClr val="tx1"/>
                </a:solidFill>
                <a:effectLst/>
                <a:latin typeface="Univers LT Std 47 Cn Lt" pitchFamily="34" charset="0"/>
              </a:rPr>
              <a:t>„Mit dem Himmelreich ist es auch wie mit einem Kaufmann, der schöne Perlen suchte. Als er eine besonders wertvolle fand, verkaufte er alles, was er besass, und kaufte dafür diese eine Perle.“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61072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908720"/>
            <a:ext cx="8424936" cy="923330"/>
          </a:xfrm>
        </p:spPr>
        <p:txBody>
          <a:bodyPr wrap="square">
            <a:spAutoFit/>
          </a:bodyPr>
          <a:lstStyle/>
          <a:p>
            <a:pPr algn="l"/>
            <a:r>
              <a:rPr lang="de-DE" altLang="de-DE" dirty="0">
                <a:solidFill>
                  <a:schemeClr val="tx1"/>
                </a:solidFill>
                <a:effectLst/>
                <a:latin typeface="Univers LT Std 47 Cn Lt" pitchFamily="34" charset="0"/>
              </a:rPr>
              <a:t>I. Die überraschende Entdeckung</a:t>
            </a:r>
          </a:p>
        </p:txBody>
      </p:sp>
    </p:spTree>
    <p:extLst>
      <p:ext uri="{BB962C8B-B14F-4D97-AF65-F5344CB8AC3E}">
        <p14:creationId xmlns:p14="http://schemas.microsoft.com/office/powerpoint/2010/main" val="3379662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996952"/>
            <a:ext cx="4176464" cy="400110"/>
          </a:xfrm>
        </p:spPr>
        <p:txBody>
          <a:bodyPr wrap="square">
            <a:spAutoFit/>
          </a:bodyPr>
          <a:lstStyle/>
          <a:p>
            <a:pPr algn="r"/>
            <a:r>
              <a:rPr lang="de-CH" altLang="de-DE" sz="2000" dirty="0">
                <a:effectLst/>
                <a:latin typeface="Univers LT Std 47 Cn Lt" pitchFamily="34" charset="0"/>
              </a:rPr>
              <a:t>Matthäus-Evangelium 13,44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93631"/>
            <a:ext cx="8712968" cy="1754326"/>
          </a:xfrm>
        </p:spPr>
        <p:txBody>
          <a:bodyPr wrap="square">
            <a:spAutoFit/>
          </a:bodyPr>
          <a:lstStyle/>
          <a:p>
            <a:pPr algn="l"/>
            <a:r>
              <a:rPr lang="de-CH" altLang="de-DE" sz="3600" dirty="0">
                <a:solidFill>
                  <a:schemeClr val="tx1"/>
                </a:solidFill>
                <a:effectLst/>
                <a:latin typeface="Univers LT Std 47 Cn Lt" pitchFamily="34" charset="0"/>
              </a:rPr>
              <a:t>„Mit dem Himmelreich ist es wie mit einem Schatz, der in einem Acker vergraben war und von einem Mann entdeckt wurde.“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11528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996952"/>
            <a:ext cx="4176464" cy="400110"/>
          </a:xfrm>
        </p:spPr>
        <p:txBody>
          <a:bodyPr wrap="square">
            <a:spAutoFit/>
          </a:bodyPr>
          <a:lstStyle/>
          <a:p>
            <a:pPr algn="r"/>
            <a:r>
              <a:rPr lang="de-CH" altLang="de-DE" sz="2000" dirty="0">
                <a:effectLst/>
                <a:latin typeface="Univers LT Std 47 Cn Lt" pitchFamily="34" charset="0"/>
              </a:rPr>
              <a:t>Matthäus-Evangelium 13,44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93631"/>
            <a:ext cx="8712968" cy="1754326"/>
          </a:xfrm>
        </p:spPr>
        <p:txBody>
          <a:bodyPr wrap="square">
            <a:spAutoFit/>
          </a:bodyPr>
          <a:lstStyle/>
          <a:p>
            <a:pPr algn="l"/>
            <a:r>
              <a:rPr lang="de-CH" altLang="de-DE" sz="3600" dirty="0">
                <a:solidFill>
                  <a:schemeClr val="tx1"/>
                </a:solidFill>
                <a:effectLst/>
                <a:latin typeface="Univers LT Std 47 Cn Lt" pitchFamily="34" charset="0"/>
              </a:rPr>
              <a:t>„Der Mann freute sich so sehr, dass er, nachdem er den Schatz wieder vergraben hatte, alles verkaufte, was er besass, und dafür den Acker kaufte.“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64087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996952"/>
            <a:ext cx="4176464" cy="400110"/>
          </a:xfrm>
        </p:spPr>
        <p:txBody>
          <a:bodyPr wrap="square">
            <a:spAutoFit/>
          </a:bodyPr>
          <a:lstStyle/>
          <a:p>
            <a:pPr algn="r"/>
            <a:r>
              <a:rPr lang="de-CH" altLang="de-DE" sz="2000" dirty="0">
                <a:effectLst/>
                <a:latin typeface="Univers LT Std 47 Cn Lt" pitchFamily="34" charset="0"/>
              </a:rPr>
              <a:t>Philipper-Brief 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93631"/>
            <a:ext cx="8712968" cy="1754326"/>
          </a:xfrm>
        </p:spPr>
        <p:txBody>
          <a:bodyPr wrap="square">
            <a:spAutoFit/>
          </a:bodyPr>
          <a:lstStyle/>
          <a:p>
            <a:pPr algn="l"/>
            <a:r>
              <a:rPr lang="de-CH" altLang="de-DE" sz="3600" dirty="0">
                <a:solidFill>
                  <a:schemeClr val="tx1"/>
                </a:solidFill>
                <a:effectLst/>
                <a:latin typeface="Univers LT Std 47 Cn Lt" pitchFamily="34" charset="0"/>
              </a:rPr>
              <a:t>„Die Dinge, die ich früher für einen Gewinn hielt, haben mir – wenn ich es von Christus her ansehe – nichts als Verlust gebracht.“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46908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139952" y="4437112"/>
            <a:ext cx="4176464" cy="400110"/>
          </a:xfrm>
        </p:spPr>
        <p:txBody>
          <a:bodyPr wrap="square">
            <a:spAutoFit/>
          </a:bodyPr>
          <a:lstStyle/>
          <a:p>
            <a:pPr algn="r"/>
            <a:r>
              <a:rPr lang="de-CH" altLang="de-DE" sz="2000" dirty="0">
                <a:effectLst/>
                <a:latin typeface="Univers LT Std 47 Cn Lt" pitchFamily="34" charset="0"/>
              </a:rPr>
              <a:t>Philipper-Brief 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40960" cy="3539430"/>
          </a:xfrm>
        </p:spPr>
        <p:txBody>
          <a:bodyPr wrap="square">
            <a:spAutoFit/>
          </a:bodyPr>
          <a:lstStyle/>
          <a:p>
            <a:pPr algn="l"/>
            <a:r>
              <a:rPr lang="de-CH" altLang="de-DE" sz="3200" dirty="0">
                <a:solidFill>
                  <a:schemeClr val="tx1"/>
                </a:solidFill>
                <a:effectLst/>
                <a:latin typeface="Univers LT Std 47 Cn Lt" pitchFamily="34" charset="0"/>
              </a:rPr>
              <a:t>“Mehr noch: Jesus Christus, meinen Herrn, zu kennen ist etwas so unüberbietbar Grosses, dass ich, wenn ich mich auf irgendetwas anderes verlassen würde, nur verlieren könnte. Seinetwegen habe ich allem, was mir früher ein Gewinn zu sein schien, den Rücken gekehrt; es ist in meinen Augen nichts anderes als Müll. Denn der Gewinn, nach dem ich strebe, ist Christus!“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984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39552" y="764704"/>
            <a:ext cx="7344816" cy="923330"/>
          </a:xfrm>
        </p:spPr>
        <p:txBody>
          <a:bodyPr wrap="square">
            <a:spAutoFit/>
          </a:bodyPr>
          <a:lstStyle/>
          <a:p>
            <a:pPr algn="l"/>
            <a:r>
              <a:rPr lang="de-DE" altLang="de-DE" dirty="0">
                <a:solidFill>
                  <a:schemeClr val="tx1"/>
                </a:solidFill>
                <a:effectLst/>
                <a:latin typeface="Univers LT Std 47 Cn Lt" pitchFamily="34" charset="0"/>
              </a:rPr>
              <a:t>II. Die einmalige Entdeckung</a:t>
            </a:r>
          </a:p>
        </p:txBody>
      </p:sp>
    </p:spTree>
    <p:extLst>
      <p:ext uri="{BB962C8B-B14F-4D97-AF65-F5344CB8AC3E}">
        <p14:creationId xmlns:p14="http://schemas.microsoft.com/office/powerpoint/2010/main" val="2592046269"/>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593</Words>
  <Application>Microsoft Office PowerPoint</Application>
  <PresentationFormat>Bildschirmpräsentation (4:3)</PresentationFormat>
  <Paragraphs>61</Paragraphs>
  <Slides>21</Slides>
  <Notes>21</Notes>
  <HiddenSlides>0</HiddenSlides>
  <MMClips>0</MMClips>
  <ScaleCrop>false</ScaleCrop>
  <HeadingPairs>
    <vt:vector size="4" baseType="variant">
      <vt:variant>
        <vt:lpstr>Design</vt:lpstr>
      </vt:variant>
      <vt:variant>
        <vt:i4>1</vt:i4>
      </vt:variant>
      <vt:variant>
        <vt:lpstr>Folientitel</vt:lpstr>
      </vt:variant>
      <vt:variant>
        <vt:i4>21</vt:i4>
      </vt:variant>
    </vt:vector>
  </HeadingPairs>
  <TitlesOfParts>
    <vt:vector size="22" baseType="lpstr">
      <vt:lpstr>Designvorlage 'Berggipfel'</vt:lpstr>
      <vt:lpstr>Kirche ist ein Ort, wo das Leben entdeckt wird</vt:lpstr>
      <vt:lpstr>„Mit dem Himmelreich ist es wie mit einem Schatz, der in einem Acker vergraben war und von einem Mann entdeckt wurde. Der Mann freute sich so sehr, dass er, nachdem er den Schatz wieder vergraben hatte, alles verkaufte, was er besass, und dafür den Acker kaufte.“</vt:lpstr>
      <vt:lpstr>„Mit dem Himmelreich ist es auch wie mit einem Kaufmann, der schöne Perlen suchte. Als er eine besonders wertvolle fand, verkaufte er alles, was er besass, und kaufte dafür diese eine Perle.“</vt:lpstr>
      <vt:lpstr>I. Die überraschende Entdeckung</vt:lpstr>
      <vt:lpstr>„Mit dem Himmelreich ist es wie mit einem Schatz, der in einem Acker vergraben war und von einem Mann entdeckt wurde.“</vt:lpstr>
      <vt:lpstr>„Der Mann freute sich so sehr, dass er, nachdem er den Schatz wieder vergraben hatte, alles verkaufte, was er besass, und dafür den Acker kaufte.“</vt:lpstr>
      <vt:lpstr>„Die Dinge, die ich früher für einen Gewinn hielt, haben mir – wenn ich es von Christus her ansehe – nichts als Verlust gebracht.“</vt:lpstr>
      <vt:lpstr>“Mehr noch: Jesus Christus, meinen Herrn, zu kennen ist etwas so unüberbietbar Grosses, dass ich, wenn ich mich auf irgendetwas anderes verlassen würde, nur verlieren könnte. Seinetwegen habe ich allem, was mir früher ein Gewinn zu sein schien, den Rücken gekehrt; es ist in meinen Augen nichts anderes als Müll. Denn der Gewinn, nach dem ich strebe, ist Christus!“</vt:lpstr>
      <vt:lpstr>II. Die einmalige Entdeckung</vt:lpstr>
      <vt:lpstr>„Mit dem Himmelreich ist es auch wie mit einem Kaufmann, der schöne Perlen suchte.“</vt:lpstr>
      <vt:lpstr>„Als er eine besonders wertvolle Perle fand, verkaufte er alles, was er besass, und kaufte dafür diese eine Perle.“</vt:lpstr>
      <vt:lpstr>„Hier ist Wasser! Spricht etwas dagegen, dass ich getauft werde?“</vt:lpstr>
      <vt:lpstr>„Durch die Taufe sind wir mit Christus gestorben und sind daher auch mit ihm begraben worden. Weil nun aber Christus durch die unvergleichlich herrliche Macht des Vaters von den Toten auferstanden ist, ist auch unser Leben neu geworden, und das bedeutet: Wir sollen jetzt ein neues Leben führen.“</vt:lpstr>
      <vt:lpstr>„Ich bin der Weg, ich bin die Wahrheit, und ich bin das Leben. Zum Vater kommt man nur durch mich.“</vt:lpstr>
      <vt:lpstr>III. Just do it!</vt:lpstr>
      <vt:lpstr>„Keiner von euch kann mein Jünger sein, wenn er sich nicht von allem trennt, was er hat.“</vt:lpstr>
      <vt:lpstr>„Jeder, der um meines Namens willen Häuser, Brüder, Schwestern, Vater, Mutter, Kinder oder Äcker zurücklässt, wird alles hundertfach wiederbekommen und wird das ewige Leben erhalten.“</vt:lpstr>
      <vt:lpstr>„Wer sein Leben retten will, wird es verlieren; wer aber sein Leben um meinetwillen verliert, wird es finden.“</vt:lpstr>
      <vt:lpstr>„Was nützt es einem Menschen, die ganze Welt zu gewinnen, wenn er selbst dabei unheilbar Schaden nimmt.“</vt:lpstr>
      <vt:lpstr>Schlussgedanke</vt:lpstr>
      <vt:lpstr>„Ich bin der Weg, ich bin die Wahrheit, und ich bin das Leben. Zum Vater kommt man nur durch mich.“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wächst die Kirche - Teil 4/5 - Kirche ist ein Ort, wo das Leben entdeckt wird</dc:title>
  <dc:creator>Jürg Birnstiel</dc:creator>
  <cp:lastModifiedBy>Me</cp:lastModifiedBy>
  <cp:revision>634</cp:revision>
  <dcterms:created xsi:type="dcterms:W3CDTF">2013-11-12T15:20:47Z</dcterms:created>
  <dcterms:modified xsi:type="dcterms:W3CDTF">2017-05-25T16:39:31Z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