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8"/>
  </p:notesMasterIdLst>
  <p:handoutMasterIdLst>
    <p:handoutMasterId r:id="rId29"/>
  </p:handoutMasterIdLst>
  <p:sldIdLst>
    <p:sldId id="735" r:id="rId2"/>
    <p:sldId id="986" r:id="rId3"/>
    <p:sldId id="965" r:id="rId4"/>
    <p:sldId id="966" r:id="rId5"/>
    <p:sldId id="967" r:id="rId6"/>
    <p:sldId id="968" r:id="rId7"/>
    <p:sldId id="969" r:id="rId8"/>
    <p:sldId id="970" r:id="rId9"/>
    <p:sldId id="896" r:id="rId10"/>
    <p:sldId id="972" r:id="rId11"/>
    <p:sldId id="973" r:id="rId12"/>
    <p:sldId id="974" r:id="rId13"/>
    <p:sldId id="975" r:id="rId14"/>
    <p:sldId id="976" r:id="rId15"/>
    <p:sldId id="946" r:id="rId16"/>
    <p:sldId id="971" r:id="rId17"/>
    <p:sldId id="977" r:id="rId18"/>
    <p:sldId id="978" r:id="rId19"/>
    <p:sldId id="979" r:id="rId20"/>
    <p:sldId id="980" r:id="rId21"/>
    <p:sldId id="981" r:id="rId22"/>
    <p:sldId id="982" r:id="rId23"/>
    <p:sldId id="983" r:id="rId24"/>
    <p:sldId id="984" r:id="rId25"/>
    <p:sldId id="259" r:id="rId26"/>
    <p:sldId id="985" r:id="rId27"/>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57" d="100"/>
          <a:sy n="157" d="100"/>
        </p:scale>
        <p:origin x="-310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889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1161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8331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497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35012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9882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5489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65740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4202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573560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47564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6837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4756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88789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27486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9540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2676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2881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170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11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7572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548680"/>
            <a:ext cx="8521645" cy="1569660"/>
          </a:xfrm>
        </p:spPr>
        <p:txBody>
          <a:bodyPr wrap="square">
            <a:spAutoFit/>
          </a:bodyPr>
          <a:lstStyle/>
          <a:p>
            <a:pPr algn="l"/>
            <a:r>
              <a:rPr lang="de-DE" altLang="de-DE" sz="4800" dirty="0">
                <a:solidFill>
                  <a:schemeClr val="tx1"/>
                </a:solidFill>
                <a:effectLst/>
                <a:latin typeface="Univers LT Std 47 Cn Lt" pitchFamily="34" charset="0"/>
              </a:rPr>
              <a:t>Frieden – der göttliche Herrscher aus der «Stadt Davids»</a:t>
            </a:r>
          </a:p>
        </p:txBody>
      </p:sp>
      <p:sp>
        <p:nvSpPr>
          <p:cNvPr id="4" name="Rectangle 3"/>
          <p:cNvSpPr txBox="1">
            <a:spLocks noChangeArrowheads="1"/>
          </p:cNvSpPr>
          <p:nvPr/>
        </p:nvSpPr>
        <p:spPr bwMode="auto">
          <a:xfrm>
            <a:off x="5591944" y="3427732"/>
            <a:ext cx="6336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effectLst/>
                <a:latin typeface="Univers LT Std 47 Cn Lt" pitchFamily="34" charset="0"/>
              </a:rPr>
              <a:t>Micha 5,1</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55FB2E1-2365-FB77-034D-5AA27491DF30}"/>
              </a:ext>
            </a:extLst>
          </p:cNvPr>
          <p:cNvSpPr>
            <a:spLocks noGrp="1"/>
          </p:cNvSpPr>
          <p:nvPr>
            <p:ph type="ctrTitle" sz="quarter"/>
          </p:nvPr>
        </p:nvSpPr>
        <p:spPr/>
        <p:txBody>
          <a:bodyPr/>
          <a:lstStyle/>
          <a:p>
            <a:endParaRPr lang="de-CH"/>
          </a:p>
        </p:txBody>
      </p:sp>
      <p:pic>
        <p:nvPicPr>
          <p:cNvPr id="4" name="Grafik 3" descr="Ein Bild, das Karte enthält.&#10;&#10;Automatisch generierte Beschreibung">
            <a:extLst>
              <a:ext uri="{FF2B5EF4-FFF2-40B4-BE49-F238E27FC236}">
                <a16:creationId xmlns:a16="http://schemas.microsoft.com/office/drawing/2014/main" xmlns="" id="{547EEF15-5049-0F3C-3426-696C4725E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88" y="188640"/>
            <a:ext cx="6945677" cy="6192688"/>
          </a:xfrm>
          <a:prstGeom prst="rect">
            <a:avLst/>
          </a:prstGeom>
        </p:spPr>
      </p:pic>
    </p:spTree>
    <p:extLst>
      <p:ext uri="{BB962C8B-B14F-4D97-AF65-F5344CB8AC3E}">
        <p14:creationId xmlns:p14="http://schemas.microsoft.com/office/powerpoint/2010/main" val="7006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Karte enthält.&#10;&#10;Automatisch generierte Beschreibung">
            <a:extLst>
              <a:ext uri="{FF2B5EF4-FFF2-40B4-BE49-F238E27FC236}">
                <a16:creationId xmlns:a16="http://schemas.microsoft.com/office/drawing/2014/main" xmlns="" id="{547EEF15-5049-0F3C-3426-696C4725E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52" y="2636912"/>
            <a:ext cx="4603530" cy="4104456"/>
          </a:xfrm>
          <a:prstGeom prst="rect">
            <a:avLst/>
          </a:prstGeom>
        </p:spPr>
      </p:pic>
      <p:sp>
        <p:nvSpPr>
          <p:cNvPr id="3" name="Rectangle 2">
            <a:extLst>
              <a:ext uri="{FF2B5EF4-FFF2-40B4-BE49-F238E27FC236}">
                <a16:creationId xmlns:a16="http://schemas.microsoft.com/office/drawing/2014/main" xmlns="" id="{52AB687A-B3CE-30DB-3751-617DFFD11D4B}"/>
              </a:ext>
            </a:extLst>
          </p:cNvPr>
          <p:cNvSpPr>
            <a:spLocks noGrp="1" noChangeArrowheads="1"/>
          </p:cNvSpPr>
          <p:nvPr>
            <p:ph type="ctrTitle"/>
          </p:nvPr>
        </p:nvSpPr>
        <p:spPr>
          <a:xfrm>
            <a:off x="335360" y="548680"/>
            <a:ext cx="6696744" cy="1938992"/>
          </a:xfrm>
        </p:spPr>
        <p:txBody>
          <a:bodyPr wrap="square">
            <a:spAutoFit/>
          </a:bodyPr>
          <a:lstStyle/>
          <a:p>
            <a:pPr algn="l"/>
            <a:r>
              <a:rPr lang="de-DE" altLang="de-DE" sz="4000" dirty="0">
                <a:solidFill>
                  <a:schemeClr val="tx1"/>
                </a:solidFill>
                <a:effectLst/>
                <a:latin typeface="Univers LT Std 47 Cn Lt" pitchFamily="34" charset="0"/>
              </a:rPr>
              <a:t>David machte die Festung zu seiner Residenz und gab ihr den Namen »</a:t>
            </a:r>
            <a:r>
              <a:rPr lang="de-DE" altLang="de-DE" sz="4000" dirty="0" err="1">
                <a:solidFill>
                  <a:schemeClr val="tx1"/>
                </a:solidFill>
                <a:effectLst/>
                <a:latin typeface="Univers LT Std 47 Cn Lt" pitchFamily="34" charset="0"/>
              </a:rPr>
              <a:t>Davidsstadt</a:t>
            </a:r>
            <a:r>
              <a:rPr lang="de-DE" altLang="de-DE" sz="4000" dirty="0">
                <a:solidFill>
                  <a:schemeClr val="tx1"/>
                </a:solidFill>
                <a:effectLst/>
                <a:latin typeface="Univers LT Std 47 Cn Lt" pitchFamily="34" charset="0"/>
              </a:rPr>
              <a:t>«.</a:t>
            </a:r>
          </a:p>
        </p:txBody>
      </p:sp>
      <p:sp>
        <p:nvSpPr>
          <p:cNvPr id="5" name="Rectangle 2">
            <a:extLst>
              <a:ext uri="{FF2B5EF4-FFF2-40B4-BE49-F238E27FC236}">
                <a16:creationId xmlns:a16="http://schemas.microsoft.com/office/drawing/2014/main" xmlns="" id="{86093E59-9362-5831-5FFE-D5648ED293A1}"/>
              </a:ext>
            </a:extLst>
          </p:cNvPr>
          <p:cNvSpPr txBox="1">
            <a:spLocks noChangeArrowheads="1"/>
          </p:cNvSpPr>
          <p:nvPr/>
        </p:nvSpPr>
        <p:spPr bwMode="auto">
          <a:xfrm>
            <a:off x="515380" y="2780928"/>
            <a:ext cx="66967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DE" altLang="de-DE" sz="3200" kern="0" dirty="0">
                <a:solidFill>
                  <a:schemeClr val="tx1"/>
                </a:solidFill>
                <a:effectLst/>
                <a:latin typeface="Univers LT Std 47 Cn Lt" pitchFamily="34" charset="0"/>
              </a:rPr>
              <a:t>2. Samuel 5,9</a:t>
            </a:r>
          </a:p>
        </p:txBody>
      </p:sp>
    </p:spTree>
    <p:extLst>
      <p:ext uri="{BB962C8B-B14F-4D97-AF65-F5344CB8AC3E}">
        <p14:creationId xmlns:p14="http://schemas.microsoft.com/office/powerpoint/2010/main" val="30122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Matthäus-Evangelium 9,12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476672"/>
            <a:ext cx="7560840" cy="1323439"/>
          </a:xfrm>
        </p:spPr>
        <p:txBody>
          <a:bodyPr wrap="square">
            <a:spAutoFit/>
          </a:bodyPr>
          <a:lstStyle/>
          <a:p>
            <a:pPr algn="l"/>
            <a:r>
              <a:rPr lang="de-DE" altLang="de-DE" sz="4000" dirty="0">
                <a:solidFill>
                  <a:schemeClr val="tx1"/>
                </a:solidFill>
                <a:effectLst/>
                <a:latin typeface="Univers LT Std 47 Cn Lt" pitchFamily="34" charset="0"/>
              </a:rPr>
              <a:t>„Nicht die Gesunden brauchen den Arzt, sondern die Kranken.“</a:t>
            </a:r>
          </a:p>
        </p:txBody>
      </p:sp>
    </p:spTree>
    <p:extLst>
      <p:ext uri="{BB962C8B-B14F-4D97-AF65-F5344CB8AC3E}">
        <p14:creationId xmlns:p14="http://schemas.microsoft.com/office/powerpoint/2010/main" val="302936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Matthäus-Evangelium 21,32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476672"/>
            <a:ext cx="7560840" cy="1323439"/>
          </a:xfrm>
        </p:spPr>
        <p:txBody>
          <a:bodyPr wrap="square">
            <a:spAutoFit/>
          </a:bodyPr>
          <a:lstStyle/>
          <a:p>
            <a:pPr algn="l"/>
            <a:r>
              <a:rPr lang="de-DE" altLang="de-DE" sz="4000" dirty="0">
                <a:solidFill>
                  <a:schemeClr val="tx1"/>
                </a:solidFill>
                <a:effectLst/>
                <a:latin typeface="Univers LT Std 47 Cn Lt" pitchFamily="34" charset="0"/>
              </a:rPr>
              <a:t>„Die Zolleinnehmer und die Huren kommen eher ins Reich Gottes als ihr.“</a:t>
            </a:r>
          </a:p>
        </p:txBody>
      </p:sp>
    </p:spTree>
    <p:extLst>
      <p:ext uri="{BB962C8B-B14F-4D97-AF65-F5344CB8AC3E}">
        <p14:creationId xmlns:p14="http://schemas.microsoft.com/office/powerpoint/2010/main" val="144026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2. Korinther-Brief 8,9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404664"/>
            <a:ext cx="8280920" cy="2554545"/>
          </a:xfrm>
        </p:spPr>
        <p:txBody>
          <a:bodyPr wrap="square">
            <a:spAutoFit/>
          </a:bodyPr>
          <a:lstStyle/>
          <a:p>
            <a:pPr algn="l"/>
            <a:r>
              <a:rPr lang="de-DE" altLang="de-DE" sz="4000" dirty="0">
                <a:solidFill>
                  <a:schemeClr val="tx1"/>
                </a:solidFill>
                <a:effectLst/>
                <a:latin typeface="Univers LT Std 47 Cn Lt" pitchFamily="34" charset="0"/>
              </a:rPr>
              <a:t>„Ihr wisst, was Jesus Christus, unser Herr, in seiner Liebe getan hat: Er, der reich war, wurde euretwegen arm, um euch durch seine Armut reich zu machen.“</a:t>
            </a:r>
          </a:p>
        </p:txBody>
      </p:sp>
    </p:spTree>
    <p:extLst>
      <p:ext uri="{BB962C8B-B14F-4D97-AF65-F5344CB8AC3E}">
        <p14:creationId xmlns:p14="http://schemas.microsoft.com/office/powerpoint/2010/main" val="310812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700808"/>
            <a:ext cx="9433048" cy="11079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de-DE" altLang="de-DE" sz="6600" dirty="0">
                <a:solidFill>
                  <a:schemeClr val="tx1"/>
                </a:solidFill>
                <a:effectLst/>
                <a:latin typeface="Univers LT Std 47 Cn Lt" pitchFamily="34" charset="0"/>
              </a:rPr>
              <a:t>II. Der Friede ist bereit für dich</a:t>
            </a:r>
          </a:p>
        </p:txBody>
      </p:sp>
    </p:spTree>
    <p:extLst>
      <p:ext uri="{BB962C8B-B14F-4D97-AF65-F5344CB8AC3E}">
        <p14:creationId xmlns:p14="http://schemas.microsoft.com/office/powerpoint/2010/main" val="1621368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E141CEA-DDDF-3321-F544-CF6871A54F35}"/>
              </a:ext>
            </a:extLst>
          </p:cNvPr>
          <p:cNvSpPr>
            <a:spLocks noGrp="1"/>
          </p:cNvSpPr>
          <p:nvPr>
            <p:ph type="ctrTitle" sz="quarter"/>
          </p:nvPr>
        </p:nvSpPr>
        <p:spPr>
          <a:xfrm>
            <a:off x="289820" y="692696"/>
            <a:ext cx="5532142" cy="829071"/>
          </a:xfrm>
        </p:spPr>
        <p:txBody>
          <a:bodyPr/>
          <a:lstStyle/>
          <a:p>
            <a:pPr algn="l"/>
            <a:r>
              <a:rPr lang="de-CH" sz="4400" dirty="0"/>
              <a:t>Luftlinie: ca. 110 km</a:t>
            </a:r>
          </a:p>
        </p:txBody>
      </p:sp>
      <p:sp>
        <p:nvSpPr>
          <p:cNvPr id="4" name="Titel 1">
            <a:extLst>
              <a:ext uri="{FF2B5EF4-FFF2-40B4-BE49-F238E27FC236}">
                <a16:creationId xmlns:a16="http://schemas.microsoft.com/office/drawing/2014/main" xmlns="" id="{1C0AE7E0-5FA1-9076-4E5D-3F9615293C9B}"/>
              </a:ext>
            </a:extLst>
          </p:cNvPr>
          <p:cNvSpPr txBox="1">
            <a:spLocks/>
          </p:cNvSpPr>
          <p:nvPr/>
        </p:nvSpPr>
        <p:spPr bwMode="auto">
          <a:xfrm>
            <a:off x="289820" y="1879849"/>
            <a:ext cx="7009604" cy="82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sz="4400" kern="0" dirty="0"/>
              <a:t>Marschstrecke: ca. 170 km</a:t>
            </a:r>
          </a:p>
        </p:txBody>
      </p:sp>
      <p:sp>
        <p:nvSpPr>
          <p:cNvPr id="7" name="Titel 1">
            <a:extLst>
              <a:ext uri="{FF2B5EF4-FFF2-40B4-BE49-F238E27FC236}">
                <a16:creationId xmlns:a16="http://schemas.microsoft.com/office/drawing/2014/main" xmlns="" id="{608854FB-7BB0-DDED-EB6E-8202C4680ED2}"/>
              </a:ext>
            </a:extLst>
          </p:cNvPr>
          <p:cNvSpPr txBox="1">
            <a:spLocks/>
          </p:cNvSpPr>
          <p:nvPr/>
        </p:nvSpPr>
        <p:spPr bwMode="auto">
          <a:xfrm>
            <a:off x="300176" y="3717032"/>
            <a:ext cx="7009604" cy="270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sz="3600" kern="0" dirty="0"/>
              <a:t>zum Vergleich:</a:t>
            </a:r>
          </a:p>
          <a:p>
            <a:pPr algn="l"/>
            <a:r>
              <a:rPr lang="de-DE" sz="3600" kern="0" dirty="0"/>
              <a:t>Chur   120 km</a:t>
            </a:r>
            <a:br>
              <a:rPr lang="de-DE" sz="3600" kern="0" dirty="0"/>
            </a:br>
            <a:r>
              <a:rPr lang="de-DE" sz="3600" kern="0" dirty="0"/>
              <a:t>Bern   130 km</a:t>
            </a:r>
            <a:br>
              <a:rPr lang="de-DE" sz="3600" kern="0" dirty="0"/>
            </a:br>
            <a:r>
              <a:rPr lang="de-DE" sz="3600" kern="0" dirty="0"/>
              <a:t>Brig    160 km</a:t>
            </a:r>
          </a:p>
        </p:txBody>
      </p:sp>
      <p:pic>
        <p:nvPicPr>
          <p:cNvPr id="13" name="Grafik 12" descr="Ein Bild, das Karte enthält.&#10;&#10;Automatisch generierte Beschreibung">
            <a:extLst>
              <a:ext uri="{FF2B5EF4-FFF2-40B4-BE49-F238E27FC236}">
                <a16:creationId xmlns:a16="http://schemas.microsoft.com/office/drawing/2014/main" xmlns="" id="{D2C63218-7996-FCBC-231B-93AF0B059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468" y="0"/>
            <a:ext cx="4501998" cy="6858000"/>
          </a:xfrm>
          <a:prstGeom prst="rect">
            <a:avLst/>
          </a:prstGeom>
        </p:spPr>
      </p:pic>
    </p:spTree>
    <p:extLst>
      <p:ext uri="{BB962C8B-B14F-4D97-AF65-F5344CB8AC3E}">
        <p14:creationId xmlns:p14="http://schemas.microsoft.com/office/powerpoint/2010/main" val="241617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Jesaja 7,14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53464" y="332656"/>
            <a:ext cx="7560840" cy="1938992"/>
          </a:xfrm>
        </p:spPr>
        <p:txBody>
          <a:bodyPr wrap="square">
            <a:spAutoFit/>
          </a:bodyPr>
          <a:lstStyle/>
          <a:p>
            <a:pPr algn="l"/>
            <a:r>
              <a:rPr lang="de-DE" altLang="de-DE" sz="4000" dirty="0">
                <a:solidFill>
                  <a:schemeClr val="tx1"/>
                </a:solidFill>
                <a:effectLst/>
                <a:latin typeface="Univers LT Std 47 Cn Lt" pitchFamily="34" charset="0"/>
              </a:rPr>
              <a:t>„Eine Jungfrau ist schwanger und wird einen Sohn gebären, den wird sie nennen Immanuel.“</a:t>
            </a:r>
          </a:p>
        </p:txBody>
      </p:sp>
    </p:spTree>
    <p:extLst>
      <p:ext uri="{BB962C8B-B14F-4D97-AF65-F5344CB8AC3E}">
        <p14:creationId xmlns:p14="http://schemas.microsoft.com/office/powerpoint/2010/main" val="161154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Micha 5,1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476672"/>
            <a:ext cx="8208912" cy="1323439"/>
          </a:xfrm>
        </p:spPr>
        <p:txBody>
          <a:bodyPr wrap="square">
            <a:spAutoFit/>
          </a:bodyPr>
          <a:lstStyle/>
          <a:p>
            <a:pPr algn="l"/>
            <a:r>
              <a:rPr lang="de-DE" altLang="de-DE" sz="4000" dirty="0">
                <a:solidFill>
                  <a:schemeClr val="tx1"/>
                </a:solidFill>
                <a:effectLst/>
                <a:latin typeface="Univers LT Std 47 Cn Lt" pitchFamily="34" charset="0"/>
              </a:rPr>
              <a:t>„Sein Ursprung liegt in ferner Vorzeit, in längst vergangenen Tagen.“</a:t>
            </a:r>
          </a:p>
        </p:txBody>
      </p:sp>
    </p:spTree>
    <p:extLst>
      <p:ext uri="{BB962C8B-B14F-4D97-AF65-F5344CB8AC3E}">
        <p14:creationId xmlns:p14="http://schemas.microsoft.com/office/powerpoint/2010/main" val="211236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Jesaja 9,5-6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88640"/>
            <a:ext cx="8280920" cy="4031873"/>
          </a:xfrm>
        </p:spPr>
        <p:txBody>
          <a:bodyPr wrap="square">
            <a:spAutoFit/>
          </a:bodyPr>
          <a:lstStyle/>
          <a:p>
            <a:pPr algn="l"/>
            <a:r>
              <a:rPr lang="de-DE" altLang="de-DE" sz="3200" dirty="0">
                <a:solidFill>
                  <a:schemeClr val="tx1"/>
                </a:solidFill>
                <a:effectLst/>
                <a:latin typeface="Univers LT Std 47 Cn Lt" pitchFamily="34" charset="0"/>
              </a:rPr>
              <a:t>„Uns ist ein Kind geboren, ein Sohn ist uns gegeben, und die Herrschaft ist auf seiner Schulter; und er </a:t>
            </a:r>
            <a:r>
              <a:rPr lang="de-DE" altLang="de-DE" sz="3200" dirty="0" err="1">
                <a:solidFill>
                  <a:schemeClr val="tx1"/>
                </a:solidFill>
                <a:effectLst/>
                <a:latin typeface="Univers LT Std 47 Cn Lt" pitchFamily="34" charset="0"/>
              </a:rPr>
              <a:t>heisst</a:t>
            </a:r>
            <a:r>
              <a:rPr lang="de-DE" altLang="de-DE" sz="3200" dirty="0">
                <a:solidFill>
                  <a:schemeClr val="tx1"/>
                </a:solidFill>
                <a:effectLst/>
                <a:latin typeface="Univers LT Std 47 Cn Lt" pitchFamily="34" charset="0"/>
              </a:rPr>
              <a:t> Wunder-Rat, Gott-Held, Ewig-Vater, Friede-Fürst; auf dass seine Herrschaft </a:t>
            </a:r>
            <a:r>
              <a:rPr lang="de-DE" altLang="de-DE" sz="3200" dirty="0" err="1">
                <a:solidFill>
                  <a:schemeClr val="tx1"/>
                </a:solidFill>
                <a:effectLst/>
                <a:latin typeface="Univers LT Std 47 Cn Lt" pitchFamily="34" charset="0"/>
              </a:rPr>
              <a:t>gross</a:t>
            </a:r>
            <a:r>
              <a:rPr lang="de-DE" altLang="de-DE" sz="3200" dirty="0">
                <a:solidFill>
                  <a:schemeClr val="tx1"/>
                </a:solidFill>
                <a:effectLst/>
                <a:latin typeface="Univers LT Std 47 Cn Lt" pitchFamily="34" charset="0"/>
              </a:rPr>
              <a:t> werde und des Friedens kein Ende auf dem Thron Davids und in seinem Königreich, dass er’s stärke und stütze durch Recht und Gerechtigkeit von nun an bis in Ewigkeit. Solches wird tun der Eifer des Herrn Zebaoth.“</a:t>
            </a:r>
          </a:p>
        </p:txBody>
      </p:sp>
    </p:spTree>
    <p:extLst>
      <p:ext uri="{BB962C8B-B14F-4D97-AF65-F5344CB8AC3E}">
        <p14:creationId xmlns:p14="http://schemas.microsoft.com/office/powerpoint/2010/main" val="229907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descr="Ein Bild, das Karte enthält.&#10;&#10;Automatisch generierte Beschreibung">
            <a:extLst>
              <a:ext uri="{FF2B5EF4-FFF2-40B4-BE49-F238E27FC236}">
                <a16:creationId xmlns:a16="http://schemas.microsoft.com/office/drawing/2014/main" xmlns="" id="{DF704518-8F10-9552-F44A-F33DD7F85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8067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Jesaja 53,2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258901"/>
            <a:ext cx="8208912" cy="3170099"/>
          </a:xfrm>
        </p:spPr>
        <p:txBody>
          <a:bodyPr wrap="square">
            <a:spAutoFit/>
          </a:bodyPr>
          <a:lstStyle/>
          <a:p>
            <a:pPr algn="l"/>
            <a:r>
              <a:rPr lang="de-DE" altLang="de-DE" sz="4000" dirty="0">
                <a:solidFill>
                  <a:schemeClr val="tx1"/>
                </a:solidFill>
                <a:effectLst/>
                <a:latin typeface="Univers LT Std 47 Cn Lt" pitchFamily="34" charset="0"/>
              </a:rPr>
              <a:t>„Er schoss auf vor ihm wie ein Reis und wie eine Wurzel aus dürrem Erdreich.</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Er hatte keine Gestalt und Hoheit.</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Wir sahen ihn, aber da war keine</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Gestalt, die uns gefallen hätte.“</a:t>
            </a:r>
          </a:p>
        </p:txBody>
      </p:sp>
    </p:spTree>
    <p:extLst>
      <p:ext uri="{BB962C8B-B14F-4D97-AF65-F5344CB8AC3E}">
        <p14:creationId xmlns:p14="http://schemas.microsoft.com/office/powerpoint/2010/main" val="214420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Jesaja 53,3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258901"/>
            <a:ext cx="8784976" cy="3170099"/>
          </a:xfrm>
        </p:spPr>
        <p:txBody>
          <a:bodyPr wrap="square">
            <a:spAutoFit/>
          </a:bodyPr>
          <a:lstStyle/>
          <a:p>
            <a:pPr algn="l"/>
            <a:r>
              <a:rPr lang="de-DE" altLang="de-DE" sz="4000" dirty="0">
                <a:solidFill>
                  <a:schemeClr val="tx1"/>
                </a:solidFill>
                <a:effectLst/>
                <a:latin typeface="Univers LT Std 47 Cn Lt" pitchFamily="34" charset="0"/>
              </a:rPr>
              <a:t>„Er war der </a:t>
            </a:r>
            <a:r>
              <a:rPr lang="de-DE" altLang="de-DE" sz="4000" dirty="0" err="1">
                <a:solidFill>
                  <a:schemeClr val="tx1"/>
                </a:solidFill>
                <a:effectLst/>
                <a:latin typeface="Univers LT Std 47 Cn Lt" pitchFamily="34" charset="0"/>
              </a:rPr>
              <a:t>Allerverachtetste</a:t>
            </a:r>
            <a:r>
              <a:rPr lang="de-DE" altLang="de-DE" sz="4000" dirty="0">
                <a:solidFill>
                  <a:schemeClr val="tx1"/>
                </a:solidFill>
                <a:effectLst/>
                <a:latin typeface="Univers LT Std 47 Cn Lt" pitchFamily="34" charset="0"/>
              </a:rPr>
              <a:t> und Unwerteste, voller Schmerzen und Krankheit. Er war so verachtet, dass man das Angesicht vor ihm verbarg; darum haben wir ihn für nichts geachtet.“</a:t>
            </a:r>
          </a:p>
        </p:txBody>
      </p:sp>
    </p:spTree>
    <p:extLst>
      <p:ext uri="{BB962C8B-B14F-4D97-AF65-F5344CB8AC3E}">
        <p14:creationId xmlns:p14="http://schemas.microsoft.com/office/powerpoint/2010/main" val="208052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Jesaja 53,4-5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434861"/>
            <a:ext cx="8280920" cy="3539430"/>
          </a:xfrm>
        </p:spPr>
        <p:txBody>
          <a:bodyPr wrap="square">
            <a:spAutoFit/>
          </a:bodyPr>
          <a:lstStyle/>
          <a:p>
            <a:pPr algn="l"/>
            <a:r>
              <a:rPr lang="de-DE" altLang="de-DE" sz="3200" dirty="0">
                <a:solidFill>
                  <a:schemeClr val="tx1"/>
                </a:solidFill>
                <a:effectLst/>
                <a:latin typeface="Univers LT Std 47 Cn Lt" pitchFamily="34" charset="0"/>
              </a:rPr>
              <a:t>„Fürwahr, er trug unsre Krankheit und lud auf sich unsre Schmerzen. Wir aber hielten ihn für den, der geplagt und von Gott geschlagen und gemartert wäre. Aber er ist um unsrer Missetat willen verwundet und um unsrer Sünde willen zerschlagen. Die Strafe liegt auf ihm, auf dass wir Frieden hätten, und durch seine Wunden sind wir geheilt.“</a:t>
            </a:r>
          </a:p>
        </p:txBody>
      </p:sp>
    </p:spTree>
    <p:extLst>
      <p:ext uri="{BB962C8B-B14F-4D97-AF65-F5344CB8AC3E}">
        <p14:creationId xmlns:p14="http://schemas.microsoft.com/office/powerpoint/2010/main" val="221386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Matthäus-Evangelium 11,28-29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254259"/>
            <a:ext cx="8784976" cy="3785652"/>
          </a:xfrm>
        </p:spPr>
        <p:txBody>
          <a:bodyPr wrap="square">
            <a:spAutoFit/>
          </a:bodyPr>
          <a:lstStyle/>
          <a:p>
            <a:pPr algn="l"/>
            <a:r>
              <a:rPr lang="de-DE" altLang="de-DE" sz="4000" dirty="0">
                <a:solidFill>
                  <a:schemeClr val="tx1"/>
                </a:solidFill>
                <a:effectLst/>
                <a:latin typeface="Univers LT Std 47 Cn Lt" pitchFamily="34" charset="0"/>
              </a:rPr>
              <a:t>„Kommt zu mir, ihr alle, die ihr euch plagt und von eurer Last fast erdrückt werdet; ich werde sie euch abnehmen. Nehmt mein Joch auf euch und lernt von mir, denn ich bin gütig</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und von Herzen demütig. So werdet ihr Ruhe finden für eure Seele.“</a:t>
            </a:r>
          </a:p>
        </p:txBody>
      </p:sp>
    </p:spTree>
    <p:extLst>
      <p:ext uri="{BB962C8B-B14F-4D97-AF65-F5344CB8AC3E}">
        <p14:creationId xmlns:p14="http://schemas.microsoft.com/office/powerpoint/2010/main" val="76706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0527" y="3702229"/>
            <a:ext cx="4176464" cy="400110"/>
          </a:xfrm>
        </p:spPr>
        <p:txBody>
          <a:bodyPr wrap="square">
            <a:spAutoFit/>
          </a:bodyPr>
          <a:lstStyle/>
          <a:p>
            <a:pPr algn="r"/>
            <a:r>
              <a:rPr lang="de-CH" altLang="de-DE" sz="2000" dirty="0">
                <a:effectLst/>
                <a:latin typeface="Univers LT Std 47 Cn Lt" pitchFamily="34" charset="0"/>
              </a:rPr>
              <a:t>Römer-Brief 10,12-13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2515" y="116632"/>
            <a:ext cx="9145016" cy="3785652"/>
          </a:xfrm>
        </p:spPr>
        <p:txBody>
          <a:bodyPr wrap="square">
            <a:spAutoFit/>
          </a:bodyPr>
          <a:lstStyle/>
          <a:p>
            <a:pPr algn="l"/>
            <a:r>
              <a:rPr lang="de-DE" altLang="de-DE" sz="4000" dirty="0">
                <a:solidFill>
                  <a:schemeClr val="tx1"/>
                </a:solidFill>
                <a:effectLst/>
                <a:latin typeface="Univers LT Std 47 Cn Lt" pitchFamily="34" charset="0"/>
              </a:rPr>
              <a:t>Ob jemand Jude oder Nichtjude ist, macht dabei keinen Unterschied: Alle haben denselben Herrn, und er lässt alle an seinem Reichtum teilhaben, die ihn im Gebet anrufen. Denn »jeder, der den Namen des Herrn anruft,</a:t>
            </a:r>
            <a:br>
              <a:rPr lang="de-DE" altLang="de-DE" sz="4000" dirty="0">
                <a:solidFill>
                  <a:schemeClr val="tx1"/>
                </a:solidFill>
                <a:effectLst/>
                <a:latin typeface="Univers LT Std 47 Cn Lt" pitchFamily="34" charset="0"/>
              </a:rPr>
            </a:br>
            <a:r>
              <a:rPr lang="de-DE" altLang="de-DE" sz="4000" dirty="0">
                <a:solidFill>
                  <a:schemeClr val="tx1"/>
                </a:solidFill>
                <a:effectLst/>
                <a:latin typeface="Univers LT Std 47 Cn Lt" pitchFamily="34" charset="0"/>
              </a:rPr>
              <a:t>wird gerettet werden«.</a:t>
            </a:r>
          </a:p>
        </p:txBody>
      </p:sp>
    </p:spTree>
    <p:extLst>
      <p:ext uri="{BB962C8B-B14F-4D97-AF65-F5344CB8AC3E}">
        <p14:creationId xmlns:p14="http://schemas.microsoft.com/office/powerpoint/2010/main" val="3743397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623392" y="548680"/>
            <a:ext cx="7992888" cy="1200329"/>
          </a:xfrm>
        </p:spPr>
        <p:txBody>
          <a:bodyPr wrap="square">
            <a:spAutoFit/>
          </a:bodyPr>
          <a:lstStyle/>
          <a:p>
            <a:pPr algn="l"/>
            <a:r>
              <a:rPr lang="de-DE" altLang="de-DE" sz="72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Micha 5,3-4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37348" y="332656"/>
            <a:ext cx="7560840" cy="2554545"/>
          </a:xfrm>
        </p:spPr>
        <p:txBody>
          <a:bodyPr wrap="square">
            <a:spAutoFit/>
          </a:bodyPr>
          <a:lstStyle/>
          <a:p>
            <a:pPr algn="l"/>
            <a:r>
              <a:rPr lang="de-DE" altLang="de-DE" sz="4000" dirty="0">
                <a:solidFill>
                  <a:schemeClr val="tx1"/>
                </a:solidFill>
                <a:effectLst/>
                <a:latin typeface="Univers LT Std 47 Cn Lt" pitchFamily="34" charset="0"/>
              </a:rPr>
              <a:t>„Und sie werden sicher wohnen; denn er wird zur selben Zeit herrlich werden bis an die Enden der Erde. Und er wird der Friede sein.“</a:t>
            </a:r>
          </a:p>
        </p:txBody>
      </p:sp>
    </p:spTree>
    <p:extLst>
      <p:ext uri="{BB962C8B-B14F-4D97-AF65-F5344CB8AC3E}">
        <p14:creationId xmlns:p14="http://schemas.microsoft.com/office/powerpoint/2010/main" val="299691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396667"/>
            <a:ext cx="4176464" cy="400110"/>
          </a:xfrm>
        </p:spPr>
        <p:txBody>
          <a:bodyPr wrap="square">
            <a:spAutoFit/>
          </a:bodyPr>
          <a:lstStyle/>
          <a:p>
            <a:pPr algn="r"/>
            <a:r>
              <a:rPr lang="de-CH" altLang="de-DE" sz="2000" dirty="0">
                <a:effectLst/>
                <a:latin typeface="Univers LT Std 47 Cn Lt" pitchFamily="34" charset="0"/>
              </a:rPr>
              <a:t>Matthäus-Evangelium 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548680"/>
            <a:ext cx="9001000" cy="1323439"/>
          </a:xfrm>
        </p:spPr>
        <p:txBody>
          <a:bodyPr wrap="square">
            <a:spAutoFit/>
          </a:bodyPr>
          <a:lstStyle/>
          <a:p>
            <a:pPr algn="l"/>
            <a:r>
              <a:rPr lang="de-DE" altLang="de-DE" sz="4000" dirty="0">
                <a:solidFill>
                  <a:schemeClr val="tx1"/>
                </a:solidFill>
                <a:effectLst/>
                <a:latin typeface="Univers LT Std 47 Cn Lt" pitchFamily="34" charset="0"/>
              </a:rPr>
              <a:t>„In Betlehem in Judäa, denn so ist es in der Schrift durch den Propheten vorausgesagt.“</a:t>
            </a:r>
          </a:p>
        </p:txBody>
      </p:sp>
    </p:spTree>
    <p:extLst>
      <p:ext uri="{BB962C8B-B14F-4D97-AF65-F5344CB8AC3E}">
        <p14:creationId xmlns:p14="http://schemas.microsoft.com/office/powerpoint/2010/main" val="396868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Matthäus-Evangelium 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5360" y="258901"/>
            <a:ext cx="9001000" cy="3170099"/>
          </a:xfrm>
        </p:spPr>
        <p:txBody>
          <a:bodyPr wrap="square">
            <a:spAutoFit/>
          </a:bodyPr>
          <a:lstStyle/>
          <a:p>
            <a:pPr algn="l"/>
            <a:r>
              <a:rPr lang="de-DE" altLang="de-DE" sz="4000" dirty="0">
                <a:solidFill>
                  <a:schemeClr val="tx1"/>
                </a:solidFill>
                <a:effectLst/>
                <a:latin typeface="Univers LT Std 47 Cn Lt" pitchFamily="34" charset="0"/>
              </a:rPr>
              <a:t>„Du, Betlehem im Land </a:t>
            </a:r>
            <a:r>
              <a:rPr lang="de-DE" altLang="de-DE" sz="4000" dirty="0" err="1">
                <a:solidFill>
                  <a:schemeClr val="tx1"/>
                </a:solidFill>
                <a:effectLst/>
                <a:latin typeface="Univers LT Std 47 Cn Lt" pitchFamily="34" charset="0"/>
              </a:rPr>
              <a:t>Juda</a:t>
            </a:r>
            <a:r>
              <a:rPr lang="de-DE" altLang="de-DE" sz="4000" dirty="0">
                <a:solidFill>
                  <a:schemeClr val="tx1"/>
                </a:solidFill>
                <a:effectLst/>
                <a:latin typeface="Univers LT Std 47 Cn Lt" pitchFamily="34" charset="0"/>
              </a:rPr>
              <a:t>, du bist keineswegs die unbedeutendste unter den Städten Judas; denn aus dir wird ein Fürst hervorgehen, der mein Volk Israel führen wird wie ein Hirte seine Herde.“</a:t>
            </a:r>
          </a:p>
        </p:txBody>
      </p:sp>
    </p:spTree>
    <p:extLst>
      <p:ext uri="{BB962C8B-B14F-4D97-AF65-F5344CB8AC3E}">
        <p14:creationId xmlns:p14="http://schemas.microsoft.com/office/powerpoint/2010/main" val="367366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51328233-E585-9DDC-8864-14026238C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40" y="116632"/>
            <a:ext cx="9234039" cy="6601975"/>
          </a:xfrm>
          <a:prstGeom prst="rect">
            <a:avLst/>
          </a:prstGeom>
        </p:spPr>
      </p:pic>
      <p:sp>
        <p:nvSpPr>
          <p:cNvPr id="6" name="Ellipse 5">
            <a:extLst>
              <a:ext uri="{FF2B5EF4-FFF2-40B4-BE49-F238E27FC236}">
                <a16:creationId xmlns:a16="http://schemas.microsoft.com/office/drawing/2014/main" xmlns="" id="{7ABABB05-12A5-793A-3884-69459B309015}"/>
              </a:ext>
            </a:extLst>
          </p:cNvPr>
          <p:cNvSpPr/>
          <p:nvPr/>
        </p:nvSpPr>
        <p:spPr>
          <a:xfrm>
            <a:off x="6168008" y="5049300"/>
            <a:ext cx="1512168" cy="14401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tangle 2">
            <a:extLst>
              <a:ext uri="{FF2B5EF4-FFF2-40B4-BE49-F238E27FC236}">
                <a16:creationId xmlns:a16="http://schemas.microsoft.com/office/drawing/2014/main" xmlns="" id="{D6813F47-7284-1CB7-9437-CC73DED1E8EE}"/>
              </a:ext>
            </a:extLst>
          </p:cNvPr>
          <p:cNvSpPr>
            <a:spLocks noGrp="1" noChangeArrowheads="1"/>
          </p:cNvSpPr>
          <p:nvPr>
            <p:ph type="ctrTitle"/>
          </p:nvPr>
        </p:nvSpPr>
        <p:spPr>
          <a:xfrm>
            <a:off x="276431" y="455766"/>
            <a:ext cx="2448272" cy="1077218"/>
          </a:xfrm>
        </p:spPr>
        <p:txBody>
          <a:bodyPr wrap="square">
            <a:spAutoFit/>
          </a:bodyPr>
          <a:lstStyle/>
          <a:p>
            <a:pPr algn="l"/>
            <a:r>
              <a:rPr lang="de-DE" altLang="de-DE" sz="4000" dirty="0">
                <a:solidFill>
                  <a:schemeClr val="tx1"/>
                </a:solidFill>
                <a:effectLst/>
                <a:latin typeface="Univers LT Std 47 Cn Lt" pitchFamily="34" charset="0"/>
              </a:rPr>
              <a:t>Nordreich</a:t>
            </a:r>
            <a:br>
              <a:rPr lang="de-DE" altLang="de-DE" sz="4000" dirty="0">
                <a:solidFill>
                  <a:schemeClr val="tx1"/>
                </a:solidFill>
                <a:effectLst/>
                <a:latin typeface="Univers LT Std 47 Cn Lt" pitchFamily="34" charset="0"/>
              </a:rPr>
            </a:br>
            <a:r>
              <a:rPr lang="de-DE" altLang="de-DE" sz="2400" dirty="0">
                <a:solidFill>
                  <a:schemeClr val="tx1"/>
                </a:solidFill>
                <a:effectLst/>
                <a:latin typeface="Univers LT Std 47 Cn Lt" pitchFamily="34" charset="0"/>
              </a:rPr>
              <a:t>(Israel)</a:t>
            </a:r>
          </a:p>
        </p:txBody>
      </p:sp>
      <p:sp>
        <p:nvSpPr>
          <p:cNvPr id="9" name="Rectangle 2">
            <a:extLst>
              <a:ext uri="{FF2B5EF4-FFF2-40B4-BE49-F238E27FC236}">
                <a16:creationId xmlns:a16="http://schemas.microsoft.com/office/drawing/2014/main" xmlns="" id="{18BC25EC-6C74-BF80-64BA-372CDA912AF5}"/>
              </a:ext>
            </a:extLst>
          </p:cNvPr>
          <p:cNvSpPr txBox="1">
            <a:spLocks noChangeArrowheads="1"/>
          </p:cNvSpPr>
          <p:nvPr/>
        </p:nvSpPr>
        <p:spPr bwMode="auto">
          <a:xfrm>
            <a:off x="263352" y="5230771"/>
            <a:ext cx="24482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000" kern="0" dirty="0">
                <a:solidFill>
                  <a:schemeClr val="tx1"/>
                </a:solidFill>
                <a:effectLst/>
                <a:latin typeface="Univers LT Std 47 Cn Lt" pitchFamily="34" charset="0"/>
              </a:rPr>
              <a:t>Südreich</a:t>
            </a:r>
          </a:p>
          <a:p>
            <a:pPr algn="l"/>
            <a:r>
              <a:rPr lang="de-DE" altLang="de-DE" sz="2400" kern="0" dirty="0">
                <a:solidFill>
                  <a:schemeClr val="tx1"/>
                </a:solidFill>
                <a:effectLst/>
                <a:latin typeface="Univers LT Std 47 Cn Lt" pitchFamily="34" charset="0"/>
              </a:rPr>
              <a:t>(</a:t>
            </a:r>
            <a:r>
              <a:rPr lang="de-DE" altLang="de-DE" sz="2400" kern="0" dirty="0" err="1">
                <a:solidFill>
                  <a:schemeClr val="tx1"/>
                </a:solidFill>
                <a:effectLst/>
                <a:latin typeface="Univers LT Std 47 Cn Lt" pitchFamily="34" charset="0"/>
              </a:rPr>
              <a:t>Juda</a:t>
            </a:r>
            <a:r>
              <a:rPr lang="de-DE" altLang="de-DE" sz="2400" kern="0" dirty="0">
                <a:solidFill>
                  <a:schemeClr val="tx1"/>
                </a:solidFill>
                <a:effectLst/>
                <a:latin typeface="Univers LT Std 47 Cn Lt" pitchFamily="34" charset="0"/>
              </a:rPr>
              <a:t>)</a:t>
            </a:r>
          </a:p>
        </p:txBody>
      </p:sp>
    </p:spTree>
    <p:extLst>
      <p:ext uri="{BB962C8B-B14F-4D97-AF65-F5344CB8AC3E}">
        <p14:creationId xmlns:p14="http://schemas.microsoft.com/office/powerpoint/2010/main" val="244355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Micha 3,12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233501"/>
            <a:ext cx="6768752" cy="3170099"/>
          </a:xfrm>
        </p:spPr>
        <p:txBody>
          <a:bodyPr wrap="square">
            <a:spAutoFit/>
          </a:bodyPr>
          <a:lstStyle/>
          <a:p>
            <a:pPr algn="l"/>
            <a:r>
              <a:rPr lang="de-DE" altLang="de-DE" sz="4000" dirty="0">
                <a:solidFill>
                  <a:schemeClr val="tx1"/>
                </a:solidFill>
                <a:effectLst/>
                <a:latin typeface="Univers LT Std 47 Cn Lt" pitchFamily="34" charset="0"/>
              </a:rPr>
              <a:t>„Zion wird euretwegen zum Acker, den man umpflügt, Jerusalem wird zu einem Trümmerhaufen, der Tempelberg zur überwucherten Höhe.“</a:t>
            </a:r>
          </a:p>
        </p:txBody>
      </p:sp>
    </p:spTree>
    <p:extLst>
      <p:ext uri="{BB962C8B-B14F-4D97-AF65-F5344CB8AC3E}">
        <p14:creationId xmlns:p14="http://schemas.microsoft.com/office/powerpoint/2010/main" val="335855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645024"/>
            <a:ext cx="4176464" cy="400110"/>
          </a:xfrm>
        </p:spPr>
        <p:txBody>
          <a:bodyPr wrap="square">
            <a:spAutoFit/>
          </a:bodyPr>
          <a:lstStyle/>
          <a:p>
            <a:pPr algn="r"/>
            <a:r>
              <a:rPr lang="de-CH" altLang="de-DE" sz="2000" dirty="0">
                <a:effectLst/>
                <a:latin typeface="Univers LT Std 47 Cn Lt" pitchFamily="34" charset="0"/>
              </a:rPr>
              <a:t>Micha 4,3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633209"/>
            <a:ext cx="9217024" cy="2554545"/>
          </a:xfrm>
        </p:spPr>
        <p:txBody>
          <a:bodyPr wrap="square">
            <a:spAutoFit/>
          </a:bodyPr>
          <a:lstStyle/>
          <a:p>
            <a:pPr algn="l"/>
            <a:r>
              <a:rPr lang="de-DE" altLang="de-DE" sz="4000" dirty="0">
                <a:solidFill>
                  <a:schemeClr val="tx1"/>
                </a:solidFill>
                <a:effectLst/>
                <a:latin typeface="Univers LT Std 47 Cn Lt" pitchFamily="34" charset="0"/>
              </a:rPr>
              <a:t>„Dann schmieden sie Pflugscharen aus ihren Schwertern und Winzermesser aus ihren Lanzen. Man zieht nicht mehr das Schwert, Volk gegen Volk, und übt nicht mehr für den Krieg.“</a:t>
            </a:r>
          </a:p>
        </p:txBody>
      </p:sp>
    </p:spTree>
    <p:extLst>
      <p:ext uri="{BB962C8B-B14F-4D97-AF65-F5344CB8AC3E}">
        <p14:creationId xmlns:p14="http://schemas.microsoft.com/office/powerpoint/2010/main" val="394985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3717032"/>
            <a:ext cx="4176464" cy="400110"/>
          </a:xfrm>
        </p:spPr>
        <p:txBody>
          <a:bodyPr wrap="square">
            <a:spAutoFit/>
          </a:bodyPr>
          <a:lstStyle/>
          <a:p>
            <a:pPr algn="r"/>
            <a:r>
              <a:rPr lang="de-CH" altLang="de-DE" sz="2000" dirty="0">
                <a:effectLst/>
                <a:latin typeface="Univers LT Std 47 Cn Lt" pitchFamily="34" charset="0"/>
              </a:rPr>
              <a:t>Micha 5,1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332656"/>
            <a:ext cx="8352928" cy="3170099"/>
          </a:xfrm>
        </p:spPr>
        <p:txBody>
          <a:bodyPr wrap="square">
            <a:spAutoFit/>
          </a:bodyPr>
          <a:lstStyle/>
          <a:p>
            <a:pPr algn="l"/>
            <a:r>
              <a:rPr lang="de-DE" altLang="de-DE" sz="4000" dirty="0">
                <a:solidFill>
                  <a:schemeClr val="tx1"/>
                </a:solidFill>
                <a:effectLst/>
                <a:latin typeface="Univers LT Std 47 Cn Lt" pitchFamily="34" charset="0"/>
              </a:rPr>
              <a:t>„Du, Betlehem </a:t>
            </a:r>
            <a:r>
              <a:rPr lang="de-DE" altLang="de-DE" sz="4000" dirty="0" err="1">
                <a:solidFill>
                  <a:schemeClr val="tx1"/>
                </a:solidFill>
                <a:effectLst/>
                <a:latin typeface="Univers LT Std 47 Cn Lt" pitchFamily="34" charset="0"/>
              </a:rPr>
              <a:t>Efrata</a:t>
            </a:r>
            <a:r>
              <a:rPr lang="de-DE" altLang="de-DE" sz="4000" dirty="0">
                <a:solidFill>
                  <a:schemeClr val="tx1"/>
                </a:solidFill>
                <a:effectLst/>
                <a:latin typeface="Univers LT Std 47 Cn Lt" pitchFamily="34" charset="0"/>
              </a:rPr>
              <a:t>, so klein du bist unter den Städten </a:t>
            </a:r>
            <a:r>
              <a:rPr lang="de-DE" altLang="de-DE" sz="4000" dirty="0" err="1">
                <a:solidFill>
                  <a:schemeClr val="tx1"/>
                </a:solidFill>
                <a:effectLst/>
                <a:latin typeface="Univers LT Std 47 Cn Lt" pitchFamily="34" charset="0"/>
              </a:rPr>
              <a:t>Juda</a:t>
            </a:r>
            <a:r>
              <a:rPr lang="de-DE" altLang="de-DE" sz="4000" dirty="0">
                <a:solidFill>
                  <a:schemeClr val="tx1"/>
                </a:solidFill>
                <a:effectLst/>
                <a:latin typeface="Univers LT Std 47 Cn Lt" pitchFamily="34" charset="0"/>
              </a:rPr>
              <a:t>, aus dir wird mir einer hervorgehen, der über Israel herrschen soll. Sein Ursprung liegt in ferner Vorzeit, in längst vergangenen Tagen.“</a:t>
            </a:r>
          </a:p>
        </p:txBody>
      </p:sp>
    </p:spTree>
    <p:extLst>
      <p:ext uri="{BB962C8B-B14F-4D97-AF65-F5344CB8AC3E}">
        <p14:creationId xmlns:p14="http://schemas.microsoft.com/office/powerpoint/2010/main" val="135669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980728"/>
            <a:ext cx="8496944" cy="1107996"/>
          </a:xfrm>
        </p:spPr>
        <p:txBody>
          <a:bodyPr wrap="square">
            <a:spAutoFit/>
          </a:bodyPr>
          <a:lstStyle/>
          <a:p>
            <a:pPr algn="l"/>
            <a:r>
              <a:rPr lang="de-DE" altLang="de-DE" sz="6600" dirty="0">
                <a:solidFill>
                  <a:schemeClr val="tx1"/>
                </a:solidFill>
                <a:effectLst/>
                <a:latin typeface="Univers LT Std 47 Cn Lt" pitchFamily="34" charset="0"/>
              </a:rPr>
              <a:t>I. Der Friede kommt zu uns</a:t>
            </a:r>
          </a:p>
        </p:txBody>
      </p:sp>
    </p:spTree>
    <p:extLst>
      <p:ext uri="{BB962C8B-B14F-4D97-AF65-F5344CB8AC3E}">
        <p14:creationId xmlns:p14="http://schemas.microsoft.com/office/powerpoint/2010/main" val="3379662553"/>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683</Words>
  <Application>Microsoft Office PowerPoint</Application>
  <PresentationFormat>Benutzerdefiniert</PresentationFormat>
  <Paragraphs>74</Paragraphs>
  <Slides>26</Slides>
  <Notes>26</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Designvorlage 'Berggipfel'</vt:lpstr>
      <vt:lpstr>Frieden – der göttliche Herrscher aus der «Stadt Davids»</vt:lpstr>
      <vt:lpstr>PowerPoint-Präsentation</vt:lpstr>
      <vt:lpstr>„In Betlehem in Judäa, denn so ist es in der Schrift durch den Propheten vorausgesagt.“</vt:lpstr>
      <vt:lpstr>„Du, Betlehem im Land Juda, du bist keineswegs die unbedeutendste unter den Städten Judas; denn aus dir wird ein Fürst hervorgehen, der mein Volk Israel führen wird wie ein Hirte seine Herde.“</vt:lpstr>
      <vt:lpstr>Nordreich (Israel)</vt:lpstr>
      <vt:lpstr>„Zion wird euretwegen zum Acker, den man umpflügt, Jerusalem wird zu einem Trümmerhaufen, der Tempelberg zur überwucherten Höhe.“</vt:lpstr>
      <vt:lpstr>„Dann schmieden sie Pflugscharen aus ihren Schwertern und Winzermesser aus ihren Lanzen. Man zieht nicht mehr das Schwert, Volk gegen Volk, und übt nicht mehr für den Krieg.“</vt:lpstr>
      <vt:lpstr>„Du, Betlehem Efrata, so klein du bist unter den Städten Juda, aus dir wird mir einer hervorgehen, der über Israel herrschen soll. Sein Ursprung liegt in ferner Vorzeit, in längst vergangenen Tagen.“</vt:lpstr>
      <vt:lpstr>I. Der Friede kommt zu uns</vt:lpstr>
      <vt:lpstr>PowerPoint-Präsentation</vt:lpstr>
      <vt:lpstr>David machte die Festung zu seiner Residenz und gab ihr den Namen »Davidsstadt«.</vt:lpstr>
      <vt:lpstr>„Nicht die Gesunden brauchen den Arzt, sondern die Kranken.“</vt:lpstr>
      <vt:lpstr>„Die Zolleinnehmer und die Huren kommen eher ins Reich Gottes als ihr.“</vt:lpstr>
      <vt:lpstr>„Ihr wisst, was Jesus Christus, unser Herr, in seiner Liebe getan hat: Er, der reich war, wurde euretwegen arm, um euch durch seine Armut reich zu machen.“</vt:lpstr>
      <vt:lpstr>II. Der Friede ist bereit für dich</vt:lpstr>
      <vt:lpstr>Luftlinie: ca. 110 km</vt:lpstr>
      <vt:lpstr>„Eine Jungfrau ist schwanger und wird einen Sohn gebären, den wird sie nennen Immanuel.“</vt:lpstr>
      <vt:lpstr>„Sein Ursprung liegt in ferner Vorzeit, in längst vergangenen Tagen.“</vt:lpstr>
      <vt:lpstr>„Uns ist ein Kind geboren, ein Sohn ist uns gegeben, und die Herrschaft ist auf seiner Schulter; und er heisst Wunder-Rat, Gott-Held, Ewig-Vater, Friede-Fürst; auf dass seine Herrschaft gross werde und des Friedens kein Ende auf dem Thron Davids und in seinem Königreich, dass er’s stärke und stütze durch Recht und Gerechtigkeit von nun an bis in Ewigkeit. Solches wird tun der Eifer des Herrn Zebaoth.“</vt:lpstr>
      <vt:lpstr>„Er schoss auf vor ihm wie ein Reis und wie eine Wurzel aus dürrem Erdreich. Er hatte keine Gestalt und Hoheit. Wir sahen ihn, aber da war keine Gestalt, die uns gefallen hätte.“</vt:lpstr>
      <vt:lpstr>„Er war der Allerverachtetste und Unwerteste, voller Schmerzen und Krankheit. Er war so verachtet, dass man das Angesicht vor ihm verbarg; darum haben wir ihn für nichts geachtet.“</vt:lpstr>
      <vt:lpstr>„Fürwahr, er trug unsre Krankheit und lud auf sich unsre Schmerzen. Wir aber hielten ihn für den, der geplagt und von Gott geschlagen und gemartert wäre. Aber er ist um unsrer Missetat willen verwundet und um unsrer Sünde willen zerschlagen. Die Strafe liegt auf ihm, auf dass wir Frieden hätten, und durch seine Wunden sind wir geheilt.“</vt:lpstr>
      <vt:lpstr>„Kommt zu mir, ihr alle, die ihr euch plagt und von eurer Last fast erdrückt werdet; ich werde sie euch abnehmen. Nehmt mein Joch auf euch und lernt von mir, denn ich bin gütig und von Herzen demütig. So werdet ihr Ruhe finden für eure Seele.“</vt:lpstr>
      <vt:lpstr>Ob jemand Jude oder Nichtjude ist, macht dabei keinen Unterschied: Alle haben denselben Herrn, und er lässt alle an seinem Reichtum teilhaben, die ihn im Gebet anrufen. Denn »jeder, der den Namen des Herrn anruft, wird gerettet werden«.</vt:lpstr>
      <vt:lpstr>Schlussgedanke</vt:lpstr>
      <vt:lpstr>„Und sie werden sicher wohnen; denn er wird zur selben Zeit herrlich werden bis an die Enden der Erde. Und er wird der Friede sein.“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Frieden - der göttliche Herrscher aus der Stadt Davids</dc:title>
  <dc:creator>Jürg Birnstiel</dc:creator>
  <cp:lastModifiedBy>Me</cp:lastModifiedBy>
  <cp:revision>608</cp:revision>
  <dcterms:created xsi:type="dcterms:W3CDTF">2013-11-12T15:20:47Z</dcterms:created>
  <dcterms:modified xsi:type="dcterms:W3CDTF">2023-08-02T18:38:17Z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