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1028" r:id="rId2"/>
    <p:sldId id="1029" r:id="rId3"/>
    <p:sldId id="1030" r:id="rId4"/>
    <p:sldId id="1031" r:id="rId5"/>
    <p:sldId id="1057" r:id="rId6"/>
    <p:sldId id="1032" r:id="rId7"/>
    <p:sldId id="1033" r:id="rId8"/>
    <p:sldId id="1034" r:id="rId9"/>
    <p:sldId id="1035" r:id="rId10"/>
    <p:sldId id="1036" r:id="rId11"/>
    <p:sldId id="1037" r:id="rId12"/>
    <p:sldId id="1038" r:id="rId13"/>
    <p:sldId id="1039" r:id="rId14"/>
    <p:sldId id="1040" r:id="rId15"/>
    <p:sldId id="896" r:id="rId16"/>
    <p:sldId id="1041" r:id="rId17"/>
    <p:sldId id="1043" r:id="rId18"/>
    <p:sldId id="962" r:id="rId19"/>
    <p:sldId id="1044" r:id="rId20"/>
    <p:sldId id="1047" r:id="rId21"/>
    <p:sldId id="1046" r:id="rId22"/>
    <p:sldId id="1048" r:id="rId23"/>
    <p:sldId id="1049" r:id="rId24"/>
    <p:sldId id="990" r:id="rId25"/>
    <p:sldId id="1050" r:id="rId26"/>
    <p:sldId id="1051" r:id="rId27"/>
    <p:sldId id="1052" r:id="rId28"/>
    <p:sldId id="1053" r:id="rId29"/>
    <p:sldId id="1054" r:id="rId30"/>
    <p:sldId id="1055" r:id="rId31"/>
    <p:sldId id="259" r:id="rId32"/>
    <p:sldId id="1056" r:id="rId3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08" d="100"/>
          <a:sy n="108" d="100"/>
        </p:scale>
        <p:origin x="-672"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7136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680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5636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80024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59628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92007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1970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81475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88306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6657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78184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84888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345623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370014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916750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3557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052181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318561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3189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227401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871814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69536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4787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85359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67056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18349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0040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1902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1000" b="-11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303040"/>
            <a:ext cx="11233248" cy="1938992"/>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Jesus ist nicht bei den Toten – er lebt!</a:t>
            </a:r>
          </a:p>
        </p:txBody>
      </p:sp>
      <p:sp>
        <p:nvSpPr>
          <p:cNvPr id="409603" name="Rectangle 3"/>
          <p:cNvSpPr>
            <a:spLocks noGrp="1" noChangeArrowheads="1"/>
          </p:cNvSpPr>
          <p:nvPr>
            <p:ph type="subTitle" idx="1"/>
          </p:nvPr>
        </p:nvSpPr>
        <p:spPr>
          <a:xfrm>
            <a:off x="3935760" y="5805264"/>
            <a:ext cx="7705939" cy="461665"/>
          </a:xfrm>
        </p:spPr>
        <p:txBody>
          <a:bodyPr wrap="square">
            <a:spAutoFit/>
          </a:bodyPr>
          <a:lstStyle/>
          <a:p>
            <a:pPr algn="r"/>
            <a:r>
              <a:rPr lang="de-DE" altLang="de-DE" sz="2400" dirty="0">
                <a:effectLst/>
                <a:latin typeface="Source Sans Pro" panose="020B0503030403020204" pitchFamily="34" charset="0"/>
                <a:ea typeface="Source Sans Pro" panose="020B0503030403020204" pitchFamily="34" charset="0"/>
                <a:cs typeface="+mj-cs"/>
              </a:rPr>
              <a:t>Gedanken </a:t>
            </a:r>
            <a:r>
              <a:rPr lang="de-DE" altLang="de-DE" sz="2400">
                <a:effectLst/>
                <a:latin typeface="Source Sans Pro" panose="020B0503030403020204" pitchFamily="34" charset="0"/>
                <a:ea typeface="Source Sans Pro" panose="020B0503030403020204" pitchFamily="34" charset="0"/>
                <a:cs typeface="+mj-cs"/>
              </a:rPr>
              <a:t>zu Ostern</a:t>
            </a:r>
            <a:endParaRPr lang="de-DE" altLang="de-DE" sz="2400" dirty="0">
              <a:effectLst/>
              <a:latin typeface="Source Sans Pro" panose="020B0503030403020204" pitchFamily="34" charset="0"/>
              <a:ea typeface="Source Sans Pro" panose="020B0503030403020204" pitchFamily="34" charset="0"/>
              <a:cs typeface="+mj-cs"/>
            </a:endParaRPr>
          </a:p>
        </p:txBody>
      </p:sp>
      <p:sp>
        <p:nvSpPr>
          <p:cNvPr id="4" name="Rectangle 3"/>
          <p:cNvSpPr txBox="1">
            <a:spLocks noChangeArrowheads="1"/>
          </p:cNvSpPr>
          <p:nvPr/>
        </p:nvSpPr>
        <p:spPr bwMode="auto">
          <a:xfrm>
            <a:off x="5070051" y="2564904"/>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Lukas-Evangelium 24,1-12</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60648"/>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›Der Menschensohn muss in die Hände sündiger Menschen gegeben werden; er muss gekreuzigt werden und wird drei Tage danach auferstehen.‹« Da erinnerten sich die Frauen an jene Worte Jesu.</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3068960"/>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24,7-8</a:t>
            </a:r>
          </a:p>
        </p:txBody>
      </p:sp>
    </p:spTree>
    <p:extLst>
      <p:ext uri="{BB962C8B-B14F-4D97-AF65-F5344CB8AC3E}">
        <p14:creationId xmlns:p14="http://schemas.microsoft.com/office/powerpoint/2010/main" val="174868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Sie kehrten vom Grab in die Stadt zurück und berichteten das alles den elf Aposteln und allen anderen Jüngern. </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600056" y="2564904"/>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24,9</a:t>
            </a:r>
          </a:p>
        </p:txBody>
      </p:sp>
    </p:spTree>
    <p:extLst>
      <p:ext uri="{BB962C8B-B14F-4D97-AF65-F5344CB8AC3E}">
        <p14:creationId xmlns:p14="http://schemas.microsoft.com/office/powerpoint/2010/main" val="2363000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7766"/>
            <a:ext cx="10585176"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Bei den Frauen handelte es sich um Maria aus </a:t>
            </a:r>
            <a:r>
              <a:rPr lang="de-DE" altLang="de-DE" sz="4000" dirty="0" err="1">
                <a:solidFill>
                  <a:schemeClr val="tx1"/>
                </a:solidFill>
                <a:effectLst/>
                <a:latin typeface="Source Sans Pro" panose="020B0503030403020204" pitchFamily="34" charset="0"/>
                <a:ea typeface="Source Sans Pro" panose="020B0503030403020204" pitchFamily="34" charset="0"/>
              </a:rPr>
              <a:t>Magdala</a:t>
            </a:r>
            <a:r>
              <a:rPr lang="de-DE" altLang="de-DE" sz="4000" dirty="0">
                <a:solidFill>
                  <a:schemeClr val="tx1"/>
                </a:solidFill>
                <a:effectLst/>
                <a:latin typeface="Source Sans Pro" panose="020B0503030403020204" pitchFamily="34" charset="0"/>
                <a:ea typeface="Source Sans Pro" panose="020B0503030403020204" pitchFamily="34" charset="0"/>
              </a:rPr>
              <a:t>, um Johanna und um Maria, die Mutter des Jakobus. Zusammen mit einigen anderen Frauen, die bei ihnen gewesen waren, erzählten sie den Aposteln, was sie erlebt hatten. </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88088" y="3615407"/>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24,10</a:t>
            </a:r>
          </a:p>
        </p:txBody>
      </p:sp>
    </p:spTree>
    <p:extLst>
      <p:ext uri="{BB962C8B-B14F-4D97-AF65-F5344CB8AC3E}">
        <p14:creationId xmlns:p14="http://schemas.microsoft.com/office/powerpoint/2010/main" val="3693098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Aber diese hielten das alles für leeres Gerede und glaubten ihnen nicht.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2492896"/>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24,11</a:t>
            </a:r>
          </a:p>
        </p:txBody>
      </p:sp>
    </p:spTree>
    <p:extLst>
      <p:ext uri="{BB962C8B-B14F-4D97-AF65-F5344CB8AC3E}">
        <p14:creationId xmlns:p14="http://schemas.microsoft.com/office/powerpoint/2010/main" val="3556120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161240"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Petrus allerdings sprang auf und lief zum Grab. Er beugte sich vor, um hineinzuschauen,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sah aber nur die Leinenbinden daliegen.</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Voller Verwunderung ging er wieder fort.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16080" y="3428027"/>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24,12</a:t>
            </a:r>
          </a:p>
        </p:txBody>
      </p:sp>
    </p:spTree>
    <p:extLst>
      <p:ext uri="{BB962C8B-B14F-4D97-AF65-F5344CB8AC3E}">
        <p14:creationId xmlns:p14="http://schemas.microsoft.com/office/powerpoint/2010/main" val="2118413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692696"/>
            <a:ext cx="10225136"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 Wo ist Jesus?</a:t>
            </a:r>
          </a:p>
        </p:txBody>
      </p:sp>
    </p:spTree>
    <p:extLst>
      <p:ext uri="{BB962C8B-B14F-4D97-AF65-F5344CB8AC3E}">
        <p14:creationId xmlns:p14="http://schemas.microsoft.com/office/powerpoint/2010/main" val="3379662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„Wer wird uns den Stein vom Eingang des Grabes wegwälzen?“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88088" y="2492896"/>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Markus-Evangelium 16,3</a:t>
            </a:r>
          </a:p>
        </p:txBody>
      </p:sp>
    </p:spTree>
    <p:extLst>
      <p:ext uri="{BB962C8B-B14F-4D97-AF65-F5344CB8AC3E}">
        <p14:creationId xmlns:p14="http://schemas.microsoft.com/office/powerpoint/2010/main" val="3737319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2308324"/>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„Dennoch gehöre ich zu dir!“… „Wenn ich nur dich habe, so frage ich nichts nach Himmel und Erde.“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88088" y="3068960"/>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Psalm 73,23 &amp; 25</a:t>
            </a:r>
          </a:p>
        </p:txBody>
      </p:sp>
    </p:spTree>
    <p:extLst>
      <p:ext uri="{BB962C8B-B14F-4D97-AF65-F5344CB8AC3E}">
        <p14:creationId xmlns:p14="http://schemas.microsoft.com/office/powerpoint/2010/main" val="4177958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20688"/>
            <a:ext cx="100811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Jesus ist auferstanden!</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04664"/>
            <a:ext cx="10873208"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„Gott lässt es den Aufrichtigen gelingen und beschirmt die Frommen.“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528048" y="2492896"/>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Sprüche 2,7</a:t>
            </a:r>
          </a:p>
        </p:txBody>
      </p:sp>
    </p:spTree>
    <p:extLst>
      <p:ext uri="{BB962C8B-B14F-4D97-AF65-F5344CB8AC3E}">
        <p14:creationId xmlns:p14="http://schemas.microsoft.com/office/powerpoint/2010/main" val="53146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„Wenn Christus nicht auferweckt worden ist, dann hat weder unsere Verkündigung einen Sinn noch euer Glaube.“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238430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15,14</a:t>
            </a:r>
          </a:p>
        </p:txBody>
      </p:sp>
    </p:spTree>
    <p:extLst>
      <p:ext uri="{BB962C8B-B14F-4D97-AF65-F5344CB8AC3E}">
        <p14:creationId xmlns:p14="http://schemas.microsoft.com/office/powerpoint/2010/main" val="1116781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2123658"/>
          </a:xfrm>
        </p:spPr>
        <p:txBody>
          <a:bodyPr wrap="square">
            <a:spAutoFit/>
          </a:bodyPr>
          <a:lstStyle/>
          <a:p>
            <a:pPr algn="l"/>
            <a:r>
              <a:rPr lang="de-DE" altLang="de-DE" sz="6600" dirty="0">
                <a:solidFill>
                  <a:schemeClr val="tx1"/>
                </a:solidFill>
                <a:effectLst/>
                <a:latin typeface="Source Sans Pro" panose="020B0503030403020204" pitchFamily="34" charset="0"/>
                <a:ea typeface="Source Sans Pro" panose="020B0503030403020204" pitchFamily="34" charset="0"/>
              </a:rPr>
              <a:t>„Was sucht ihr den Lebendigen bei Toten?“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672064" y="3068960"/>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24,5</a:t>
            </a:r>
          </a:p>
        </p:txBody>
      </p:sp>
    </p:spTree>
    <p:extLst>
      <p:ext uri="{BB962C8B-B14F-4D97-AF65-F5344CB8AC3E}">
        <p14:creationId xmlns:p14="http://schemas.microsoft.com/office/powerpoint/2010/main" val="282056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433988"/>
            <a:ext cx="10873208"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„Ihr habt den getötet,</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von dem alles Leben kommt.“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744072" y="2636912"/>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3,15</a:t>
            </a:r>
          </a:p>
        </p:txBody>
      </p:sp>
    </p:spTree>
    <p:extLst>
      <p:ext uri="{BB962C8B-B14F-4D97-AF65-F5344CB8AC3E}">
        <p14:creationId xmlns:p14="http://schemas.microsoft.com/office/powerpoint/2010/main" val="484370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2123658"/>
          </a:xfrm>
        </p:spPr>
        <p:txBody>
          <a:bodyPr wrap="square">
            <a:spAutoFit/>
          </a:bodyPr>
          <a:lstStyle/>
          <a:p>
            <a:pPr algn="l"/>
            <a:r>
              <a:rPr lang="de-DE" altLang="de-DE" sz="6600" dirty="0">
                <a:solidFill>
                  <a:schemeClr val="tx1"/>
                </a:solidFill>
                <a:effectLst/>
                <a:latin typeface="Source Sans Pro" panose="020B0503030403020204" pitchFamily="34" charset="0"/>
                <a:ea typeface="Source Sans Pro" panose="020B0503030403020204" pitchFamily="34" charset="0"/>
              </a:rPr>
              <a:t>„Jesus ist nicht hier;</a:t>
            </a:r>
            <a:br>
              <a:rPr lang="de-DE" altLang="de-DE" sz="6600" dirty="0">
                <a:solidFill>
                  <a:schemeClr val="tx1"/>
                </a:solidFill>
                <a:effectLst/>
                <a:latin typeface="Source Sans Pro" panose="020B0503030403020204" pitchFamily="34" charset="0"/>
                <a:ea typeface="Source Sans Pro" panose="020B0503030403020204" pitchFamily="34" charset="0"/>
              </a:rPr>
            </a:br>
            <a:r>
              <a:rPr lang="de-DE" altLang="de-DE" sz="6600" dirty="0">
                <a:solidFill>
                  <a:schemeClr val="tx1"/>
                </a:solidFill>
                <a:effectLst/>
                <a:latin typeface="Source Sans Pro" panose="020B0503030403020204" pitchFamily="34" charset="0"/>
                <a:ea typeface="Source Sans Pro" panose="020B0503030403020204" pitchFamily="34" charset="0"/>
              </a:rPr>
              <a:t>er ist auferstanden.“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308198" y="2852936"/>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24,6</a:t>
            </a:r>
          </a:p>
        </p:txBody>
      </p:sp>
    </p:spTree>
    <p:extLst>
      <p:ext uri="{BB962C8B-B14F-4D97-AF65-F5344CB8AC3E}">
        <p14:creationId xmlns:p14="http://schemas.microsoft.com/office/powerpoint/2010/main" val="3882383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59387"/>
            <a:ext cx="10873208"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„Erinnert euch an das, was Jesus euch gesagt hat, als er noch in Galiläa war. Der Menschensohn muss in die Hände sündiger Menschen gegeben werden; er muss gekreuzigt werden und wird drei Tage danach auferstehen.“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16080" y="3573016"/>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24,6-7</a:t>
            </a:r>
          </a:p>
        </p:txBody>
      </p:sp>
    </p:spTree>
    <p:extLst>
      <p:ext uri="{BB962C8B-B14F-4D97-AF65-F5344CB8AC3E}">
        <p14:creationId xmlns:p14="http://schemas.microsoft.com/office/powerpoint/2010/main" val="805070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650304"/>
            <a:ext cx="1044116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III. Alles leeres Gerede?</a:t>
            </a:r>
          </a:p>
        </p:txBody>
      </p:sp>
    </p:spTree>
    <p:extLst>
      <p:ext uri="{BB962C8B-B14F-4D97-AF65-F5344CB8AC3E}">
        <p14:creationId xmlns:p14="http://schemas.microsoft.com/office/powerpoint/2010/main" val="3615467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332656"/>
            <a:ext cx="10873208"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„Sie hielten das alles für leeres Gerede und glaubten ihnen nicht.“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88088" y="2708920"/>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24,11</a:t>
            </a:r>
          </a:p>
        </p:txBody>
      </p:sp>
    </p:spTree>
    <p:extLst>
      <p:ext uri="{BB962C8B-B14F-4D97-AF65-F5344CB8AC3E}">
        <p14:creationId xmlns:p14="http://schemas.microsoft.com/office/powerpoint/2010/main" val="3271256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„Sagt, seine Jünger seien in der Nacht gekommen, während ihr schlieft,</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und hätten den Leichnam gestohlen.“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744072" y="2967335"/>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28,13</a:t>
            </a:r>
          </a:p>
        </p:txBody>
      </p:sp>
    </p:spTree>
    <p:extLst>
      <p:ext uri="{BB962C8B-B14F-4D97-AF65-F5344CB8AC3E}">
        <p14:creationId xmlns:p14="http://schemas.microsoft.com/office/powerpoint/2010/main" val="241404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009112"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„Wenn Christus nicht auferstanden ist, ist euer Glaube eine Illusion; die Schuld, die ihr durch eure Sünden auf euch geladen habt, liegt dann immer noch auf euch.“</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88088" y="3356992"/>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15,17</a:t>
            </a:r>
          </a:p>
        </p:txBody>
      </p:sp>
    </p:spTree>
    <p:extLst>
      <p:ext uri="{BB962C8B-B14F-4D97-AF65-F5344CB8AC3E}">
        <p14:creationId xmlns:p14="http://schemas.microsoft.com/office/powerpoint/2010/main" val="23970147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161240"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„Wenn die Hoffnung, die Christus uns gegeben hat, nicht über das Leben in der jetzigen Welt hinausreicht, sind wir bedauernswerter als alle anderen Menschen.“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744072" y="3198167"/>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15,19</a:t>
            </a:r>
          </a:p>
        </p:txBody>
      </p:sp>
    </p:spTree>
    <p:extLst>
      <p:ext uri="{BB962C8B-B14F-4D97-AF65-F5344CB8AC3E}">
        <p14:creationId xmlns:p14="http://schemas.microsoft.com/office/powerpoint/2010/main" val="4135615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49322"/>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„Einer von denen, die das alles miterlebt haben, soll zusammen mit uns Zeuge der Auferstehung Jesu sein.“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600056" y="2708920"/>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1,22</a:t>
            </a:r>
          </a:p>
        </p:txBody>
      </p:sp>
    </p:spTree>
    <p:extLst>
      <p:ext uri="{BB962C8B-B14F-4D97-AF65-F5344CB8AC3E}">
        <p14:creationId xmlns:p14="http://schemas.microsoft.com/office/powerpoint/2010/main" val="1527624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161240"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„Herr, uns ist eingefallen, dass dieser Betrüger, als er noch lebte, behauptet hat: ›Nach drei Tagen werde ich auferstehen.‹“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2492896"/>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27,63</a:t>
            </a:r>
          </a:p>
        </p:txBody>
      </p:sp>
    </p:spTree>
    <p:extLst>
      <p:ext uri="{BB962C8B-B14F-4D97-AF65-F5344CB8AC3E}">
        <p14:creationId xmlns:p14="http://schemas.microsoft.com/office/powerpoint/2010/main" val="3088014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60648"/>
            <a:ext cx="10873208"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„Du brauchst dich nicht zu fürchten! Ich bin der Erste und der Letzte und der Lebendige. Ich war tot, aber jetzt lebe ich in alle Ewigkeit, und ich habe die Schlüssel zum Tod und zum Totenreich.“</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16080" y="3429000"/>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Offenbarung 1,17-18</a:t>
            </a:r>
          </a:p>
        </p:txBody>
      </p:sp>
    </p:spTree>
    <p:extLst>
      <p:ext uri="{BB962C8B-B14F-4D97-AF65-F5344CB8AC3E}">
        <p14:creationId xmlns:p14="http://schemas.microsoft.com/office/powerpoint/2010/main" val="41909809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51384" y="692696"/>
            <a:ext cx="828092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332656"/>
            <a:ext cx="10873208" cy="2123658"/>
          </a:xfrm>
        </p:spPr>
        <p:txBody>
          <a:bodyPr wrap="square">
            <a:spAutoFit/>
          </a:bodyPr>
          <a:lstStyle/>
          <a:p>
            <a:pPr algn="l"/>
            <a:r>
              <a:rPr lang="de-DE" altLang="de-DE" sz="6600" dirty="0">
                <a:solidFill>
                  <a:schemeClr val="tx1"/>
                </a:solidFill>
                <a:effectLst/>
                <a:latin typeface="Source Sans Pro" panose="020B0503030403020204" pitchFamily="34" charset="0"/>
                <a:ea typeface="Source Sans Pro" panose="020B0503030403020204" pitchFamily="34" charset="0"/>
              </a:rPr>
              <a:t>„Ich bin jeden Tag bei euch, bis zum Ende der Welt.“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16080" y="2924944"/>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28,20</a:t>
            </a:r>
          </a:p>
        </p:txBody>
      </p:sp>
    </p:spTree>
    <p:extLst>
      <p:ext uri="{BB962C8B-B14F-4D97-AF65-F5344CB8AC3E}">
        <p14:creationId xmlns:p14="http://schemas.microsoft.com/office/powerpoint/2010/main" val="1989396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0513168"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„Befiehl bitte, dass das Grab bis zum dritten Tag bewacht wird! Sonst könnten seine Jünger kommen und den Leichnam stehlen und dann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dem Volk gegenüber behaupten, er sei von den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Toten auferstanden. Dieser zweite Betrug wäre</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noch schlimmer als der erste.“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960096" y="4581128"/>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27,64</a:t>
            </a:r>
          </a:p>
        </p:txBody>
      </p:sp>
    </p:spTree>
    <p:extLst>
      <p:ext uri="{BB962C8B-B14F-4D97-AF65-F5344CB8AC3E}">
        <p14:creationId xmlns:p14="http://schemas.microsoft.com/office/powerpoint/2010/main" val="278118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3352" y="260648"/>
            <a:ext cx="10513168" cy="1938992"/>
          </a:xfrm>
        </p:spPr>
        <p:txBody>
          <a:bodyPr wrap="square">
            <a:spAutoFit/>
          </a:bodyPr>
          <a:lstStyle/>
          <a:p>
            <a:pPr algn="l"/>
            <a:r>
              <a:rPr lang="de-DE" altLang="de-DE" sz="6000" dirty="0">
                <a:solidFill>
                  <a:schemeClr val="tx1"/>
                </a:solidFill>
                <a:effectLst/>
                <a:latin typeface="Source Sans Pro" panose="020B0503030403020204" pitchFamily="34" charset="0"/>
                <a:ea typeface="Source Sans Pro" panose="020B0503030403020204" pitchFamily="34" charset="0"/>
              </a:rPr>
              <a:t>„Dieser zweite Betrug wäre noch schlimmer als der erste.“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88088" y="2564904"/>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27,64</a:t>
            </a:r>
          </a:p>
        </p:txBody>
      </p:sp>
    </p:spTree>
    <p:extLst>
      <p:ext uri="{BB962C8B-B14F-4D97-AF65-F5344CB8AC3E}">
        <p14:creationId xmlns:p14="http://schemas.microsoft.com/office/powerpoint/2010/main" val="1997352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360" y="188640"/>
            <a:ext cx="11449272"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Am ersten Tag der neuen Woche nahmen die Frauen in aller Frühe die Salben, die sie zubereitet hatten, und gingen damit zum Grab.</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032104" y="2564904"/>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24,1</a:t>
            </a:r>
          </a:p>
        </p:txBody>
      </p:sp>
    </p:spTree>
    <p:extLst>
      <p:ext uri="{BB962C8B-B14F-4D97-AF65-F5344CB8AC3E}">
        <p14:creationId xmlns:p14="http://schemas.microsoft.com/office/powerpoint/2010/main" val="2448465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16632"/>
            <a:ext cx="10009112" cy="4154984"/>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Da sahen sie, dass der Stein, mit dem man den Eingang des Grabes verschlossen hatte, weggewälzt war. Sie gingen in die Grabkammer hinein, aber der Leichnam von Jesus, dem Herrn, war nirgends zu sehen.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04112" y="4581128"/>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24,2-3</a:t>
            </a:r>
          </a:p>
        </p:txBody>
      </p:sp>
    </p:spTree>
    <p:extLst>
      <p:ext uri="{BB962C8B-B14F-4D97-AF65-F5344CB8AC3E}">
        <p14:creationId xmlns:p14="http://schemas.microsoft.com/office/powerpoint/2010/main" val="3960913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88640"/>
            <a:ext cx="11377264"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Während sie noch ratlos dastanden, traten plötzlich zwei Männer in hell leuchtenden Gewändern zu ihnen. Die Frauen erschraken und wagten nicht aufzublicken. Doch die beiden Männer sagten zu ihnen: »Was sucht ihr den Lebendigen bei den Toten?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799921" y="3970641"/>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24,4-5</a:t>
            </a:r>
          </a:p>
        </p:txBody>
      </p:sp>
    </p:spTree>
    <p:extLst>
      <p:ext uri="{BB962C8B-B14F-4D97-AF65-F5344CB8AC3E}">
        <p14:creationId xmlns:p14="http://schemas.microsoft.com/office/powerpoint/2010/main" val="1621572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49322"/>
            <a:ext cx="10873208"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Er ist nicht hier; er ist auferstanden. Erinnert euch an das, was er euch gesagt hat,</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als er noch in Galiläa war: </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816080" y="2402757"/>
            <a:ext cx="4752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24,6</a:t>
            </a:r>
          </a:p>
        </p:txBody>
      </p:sp>
    </p:spTree>
    <p:extLst>
      <p:ext uri="{BB962C8B-B14F-4D97-AF65-F5344CB8AC3E}">
        <p14:creationId xmlns:p14="http://schemas.microsoft.com/office/powerpoint/2010/main" val="4066157582"/>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744</Words>
  <Application>Microsoft Office PowerPoint</Application>
  <PresentationFormat>Benutzerdefiniert</PresentationFormat>
  <Paragraphs>93</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Jesus ist nicht bei den Toten – er lebt!</vt:lpstr>
      <vt:lpstr>„Wenn Christus nicht auferweckt worden ist, dann hat weder unsere Verkündigung einen Sinn noch euer Glaube.“</vt:lpstr>
      <vt:lpstr>„Herr, uns ist eingefallen, dass dieser Betrüger, als er noch lebte, behauptet hat: ›Nach drei Tagen werde ich auferstehen.‹“</vt:lpstr>
      <vt:lpstr>„Befiehl bitte, dass das Grab bis zum dritten Tag bewacht wird! Sonst könnten seine Jünger kommen und den Leichnam stehlen und dann dem Volk gegenüber behaupten, er sei von den Toten auferstanden. Dieser zweite Betrug wäre noch schlimmer als der erste.“</vt:lpstr>
      <vt:lpstr>„Dieser zweite Betrug wäre noch schlimmer als der erste.“</vt:lpstr>
      <vt:lpstr>Am ersten Tag der neuen Woche nahmen die Frauen in aller Frühe die Salben, die sie zubereitet hatten, und gingen damit zum Grab.</vt:lpstr>
      <vt:lpstr>Da sahen sie, dass der Stein, mit dem man den Eingang des Grabes verschlossen hatte, weggewälzt war. Sie gingen in die Grabkammer hinein, aber der Leichnam von Jesus, dem Herrn, war nirgends zu sehen.</vt:lpstr>
      <vt:lpstr>Während sie noch ratlos dastanden, traten plötzlich zwei Männer in hell leuchtenden Gewändern zu ihnen. Die Frauen erschraken und wagten nicht aufzublicken. Doch die beiden Männer sagten zu ihnen: »Was sucht ihr den Lebendigen bei den Toten?</vt:lpstr>
      <vt:lpstr>Er ist nicht hier; er ist auferstanden. Erinnert euch an das, was er euch gesagt hat, als er noch in Galiläa war: </vt:lpstr>
      <vt:lpstr>›Der Menschensohn muss in die Hände sündiger Menschen gegeben werden; er muss gekreuzigt werden und wird drei Tage danach auferstehen.‹« Da erinnerten sich die Frauen an jene Worte Jesu.</vt:lpstr>
      <vt:lpstr>Sie kehrten vom Grab in die Stadt zurück und berichteten das alles den elf Aposteln und allen anderen Jüngern. </vt:lpstr>
      <vt:lpstr>Bei den Frauen handelte es sich um Maria aus Magdala, um Johanna und um Maria, die Mutter des Jakobus. Zusammen mit einigen anderen Frauen, die bei ihnen gewesen waren, erzählten sie den Aposteln, was sie erlebt hatten. </vt:lpstr>
      <vt:lpstr>Aber diese hielten das alles für leeres Gerede und glaubten ihnen nicht.</vt:lpstr>
      <vt:lpstr>Petrus allerdings sprang auf und lief zum Grab. Er beugte sich vor, um hineinzuschauen, sah aber nur die Leinenbinden daliegen. Voller Verwunderung ging er wieder fort.</vt:lpstr>
      <vt:lpstr>I. Wo ist Jesus?</vt:lpstr>
      <vt:lpstr>„Wer wird uns den Stein vom Eingang des Grabes wegwälzen?“</vt:lpstr>
      <vt:lpstr>„Dennoch gehöre ich zu dir!“… „Wenn ich nur dich habe, so frage ich nichts nach Himmel und Erde.“</vt:lpstr>
      <vt:lpstr>II. Jesus ist auferstanden!</vt:lpstr>
      <vt:lpstr>„Gott lässt es den Aufrichtigen gelingen und beschirmt die Frommen.“</vt:lpstr>
      <vt:lpstr>„Was sucht ihr den Lebendigen bei Toten?“</vt:lpstr>
      <vt:lpstr>„Ihr habt den getötet, von dem alles Leben kommt.“</vt:lpstr>
      <vt:lpstr>„Jesus ist nicht hier; er ist auferstanden.“</vt:lpstr>
      <vt:lpstr>„Erinnert euch an das, was Jesus euch gesagt hat, als er noch in Galiläa war. Der Menschensohn muss in die Hände sündiger Menschen gegeben werden; er muss gekreuzigt werden und wird drei Tage danach auferstehen.“</vt:lpstr>
      <vt:lpstr>III. Alles leeres Gerede?</vt:lpstr>
      <vt:lpstr>„Sie hielten das alles für leeres Gerede und glaubten ihnen nicht.“</vt:lpstr>
      <vt:lpstr>„Sagt, seine Jünger seien in der Nacht gekommen, während ihr schlieft, und hätten den Leichnam gestohlen.“</vt:lpstr>
      <vt:lpstr>„Wenn Christus nicht auferstanden ist, ist euer Glaube eine Illusion; die Schuld, die ihr durch eure Sünden auf euch geladen habt, liegt dann immer noch auf euch.“</vt:lpstr>
      <vt:lpstr>„Wenn die Hoffnung, die Christus uns gegeben hat, nicht über das Leben in der jetzigen Welt hinausreicht, sind wir bedauernswerter als alle anderen Menschen.“</vt:lpstr>
      <vt:lpstr>„Einer von denen, die das alles miterlebt haben, soll zusammen mit uns Zeuge der Auferstehung Jesu sein.“</vt:lpstr>
      <vt:lpstr>„Du brauchst dich nicht zu fürchten! Ich bin der Erste und der Letzte und der Lebendige. Ich war tot, aber jetzt lebe ich in alle Ewigkeit, und ich habe die Schlüssel zum Tod und zum Totenreich.“</vt:lpstr>
      <vt:lpstr>Schlussgedanke</vt:lpstr>
      <vt:lpstr>„Ich bin jeden Tag bei euch, bis zum Ende der Welt.“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ist nicht bei den Toten – er lebt! - Folien</dc:title>
  <dc:creator>Jürg Birnstiel</dc:creator>
  <cp:lastModifiedBy>Me</cp:lastModifiedBy>
  <cp:revision>770</cp:revision>
  <dcterms:created xsi:type="dcterms:W3CDTF">2013-11-12T15:20:47Z</dcterms:created>
  <dcterms:modified xsi:type="dcterms:W3CDTF">2022-11-14T20:28:45Z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