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1110" r:id="rId2"/>
    <p:sldId id="1201" r:id="rId3"/>
    <p:sldId id="1248" r:id="rId4"/>
    <p:sldId id="1249" r:id="rId5"/>
    <p:sldId id="1237" r:id="rId6"/>
    <p:sldId id="1250" r:id="rId7"/>
    <p:sldId id="1251" r:id="rId8"/>
    <p:sldId id="1252" r:id="rId9"/>
    <p:sldId id="1253" r:id="rId10"/>
    <p:sldId id="1254" r:id="rId11"/>
    <p:sldId id="1238" r:id="rId12"/>
    <p:sldId id="1240" r:id="rId13"/>
    <p:sldId id="1242" r:id="rId14"/>
    <p:sldId id="1244" r:id="rId15"/>
    <p:sldId id="1246" r:id="rId16"/>
    <p:sldId id="1245" r:id="rId17"/>
    <p:sldId id="1255" r:id="rId18"/>
    <p:sldId id="1256" r:id="rId19"/>
    <p:sldId id="1257" r:id="rId20"/>
    <p:sldId id="1258" r:id="rId21"/>
    <p:sldId id="1259" r:id="rId22"/>
    <p:sldId id="1260" r:id="rId23"/>
    <p:sldId id="1261" r:id="rId24"/>
    <p:sldId id="1106" r:id="rId25"/>
    <p:sldId id="1262" r:id="rId26"/>
    <p:sldId id="1263" r:id="rId27"/>
    <p:sldId id="1264" r:id="rId28"/>
    <p:sldId id="1265" r:id="rId29"/>
    <p:sldId id="1266" r:id="rId30"/>
    <p:sldId id="1267" r:id="rId31"/>
    <p:sldId id="1107" r:id="rId32"/>
    <p:sldId id="1268" r:id="rId33"/>
    <p:sldId id="1269" r:id="rId34"/>
    <p:sldId id="1270" r:id="rId3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776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1810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319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9303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7947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8431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3669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1368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8429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401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7711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3839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29551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192132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20720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5368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78806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99594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577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98376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94804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30560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13429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2573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8076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2872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7819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506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786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116632"/>
            <a:ext cx="4439816" cy="618630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Der Heilige Geist führt in die Gemeinschaft</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Leben mit der Kraft von oben! (2/4)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210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Epheser-Brief 1,14</a:t>
            </a:r>
            <a:endParaRPr lang="de-DE" altLang="de-DE" sz="1200" dirty="0">
              <a:effectLst/>
            </a:endParaRPr>
          </a:p>
        </p:txBody>
      </p:sp>
      <p:sp>
        <p:nvSpPr>
          <p:cNvPr id="7" name="Rectangle 2"/>
          <p:cNvSpPr>
            <a:spLocks noGrp="1" noChangeArrowheads="1"/>
          </p:cNvSpPr>
          <p:nvPr>
            <p:ph type="ctrTitle"/>
          </p:nvPr>
        </p:nvSpPr>
        <p:spPr>
          <a:xfrm>
            <a:off x="8832304" y="188640"/>
            <a:ext cx="3240360"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„Der Heilige Geist ist </a:t>
            </a:r>
            <a:r>
              <a:rPr lang="de-DE" altLang="de-DE" sz="2400" dirty="0" err="1">
                <a:solidFill>
                  <a:schemeClr val="tx1"/>
                </a:solidFill>
                <a:effectLst/>
                <a:latin typeface="Source Sans Pro" panose="020B0503030403020204" pitchFamily="34" charset="0"/>
                <a:ea typeface="Source Sans Pro" panose="020B0503030403020204" pitchFamily="34" charset="0"/>
              </a:rPr>
              <a:t>gewissermassen</a:t>
            </a:r>
            <a:r>
              <a:rPr lang="de-DE" altLang="de-DE" sz="2400" dirty="0">
                <a:solidFill>
                  <a:schemeClr val="tx1"/>
                </a:solidFill>
                <a:effectLst/>
                <a:latin typeface="Source Sans Pro" panose="020B0503030403020204" pitchFamily="34" charset="0"/>
                <a:ea typeface="Source Sans Pro" panose="020B0503030403020204" pitchFamily="34" charset="0"/>
              </a:rPr>
              <a:t> eine Anzahlung, die Gott uns macht, der erste Teil unseres himmlischen Erbes; Gott verbürgt sich damit für die vollständige Erlösung derer, die sein Eigentum sind.“</a:t>
            </a:r>
          </a:p>
        </p:txBody>
      </p:sp>
    </p:spTree>
    <p:extLst>
      <p:ext uri="{BB962C8B-B14F-4D97-AF65-F5344CB8AC3E}">
        <p14:creationId xmlns:p14="http://schemas.microsoft.com/office/powerpoint/2010/main" val="313967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Flussdiagramm: Verbinder 1">
            <a:extLst>
              <a:ext uri="{FF2B5EF4-FFF2-40B4-BE49-F238E27FC236}">
                <a16:creationId xmlns:a16="http://schemas.microsoft.com/office/drawing/2014/main" xmlns="" id="{63355EE3-30C5-42AF-8CFA-097181909690}"/>
              </a:ext>
            </a:extLst>
          </p:cNvPr>
          <p:cNvSpPr/>
          <p:nvPr/>
        </p:nvSpPr>
        <p:spPr>
          <a:xfrm>
            <a:off x="8328248" y="332656"/>
            <a:ext cx="3600400" cy="3384376"/>
          </a:xfrm>
          <a:prstGeom prst="flowChartConnector">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Textfeld 4">
            <a:extLst>
              <a:ext uri="{FF2B5EF4-FFF2-40B4-BE49-F238E27FC236}">
                <a16:creationId xmlns:a16="http://schemas.microsoft.com/office/drawing/2014/main" xmlns="" id="{A29BA218-84DB-49B6-9D3D-4BAAC993B5D5}"/>
              </a:ext>
            </a:extLst>
          </p:cNvPr>
          <p:cNvSpPr txBox="1"/>
          <p:nvPr/>
        </p:nvSpPr>
        <p:spPr>
          <a:xfrm>
            <a:off x="9336360" y="652674"/>
            <a:ext cx="2455336"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Vater</a:t>
            </a:r>
            <a:endParaRPr lang="de-CH" sz="2800" dirty="0"/>
          </a:p>
        </p:txBody>
      </p:sp>
      <p:sp>
        <p:nvSpPr>
          <p:cNvPr id="6" name="Textfeld 5">
            <a:extLst>
              <a:ext uri="{FF2B5EF4-FFF2-40B4-BE49-F238E27FC236}">
                <a16:creationId xmlns:a16="http://schemas.microsoft.com/office/drawing/2014/main" xmlns="" id="{4EFEB674-7682-4E30-943A-89913D2DD051}"/>
              </a:ext>
            </a:extLst>
          </p:cNvPr>
          <p:cNvSpPr txBox="1"/>
          <p:nvPr/>
        </p:nvSpPr>
        <p:spPr>
          <a:xfrm>
            <a:off x="8472264" y="1695203"/>
            <a:ext cx="2607912"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Sohn</a:t>
            </a:r>
            <a:endParaRPr lang="de-CH" sz="2800" dirty="0"/>
          </a:p>
        </p:txBody>
      </p:sp>
      <p:sp>
        <p:nvSpPr>
          <p:cNvPr id="8" name="Textfeld 7">
            <a:extLst>
              <a:ext uri="{FF2B5EF4-FFF2-40B4-BE49-F238E27FC236}">
                <a16:creationId xmlns:a16="http://schemas.microsoft.com/office/drawing/2014/main" xmlns="" id="{C6B8BF67-E6A3-49C4-82AA-75E873F292EF}"/>
              </a:ext>
            </a:extLst>
          </p:cNvPr>
          <p:cNvSpPr txBox="1"/>
          <p:nvPr/>
        </p:nvSpPr>
        <p:spPr>
          <a:xfrm>
            <a:off x="9447904" y="2545740"/>
            <a:ext cx="2232247"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Heiliger </a:t>
            </a:r>
            <a:r>
              <a:rPr lang="de-DE" sz="2800" kern="0" dirty="0">
                <a:solidFill>
                  <a:srgbClr val="FFFFFF"/>
                </a:solidFill>
                <a:latin typeface="Source Sans Pro" panose="020B0503030403020204" pitchFamily="34" charset="0"/>
                <a:ea typeface="Source Sans Pro" panose="020B0503030403020204" pitchFamily="34" charset="0"/>
                <a:cs typeface="+mj-cs"/>
              </a:rPr>
              <a:t>Geist</a:t>
            </a:r>
            <a:endParaRPr lang="de-CH" sz="2800" dirty="0"/>
          </a:p>
        </p:txBody>
      </p:sp>
    </p:spTree>
    <p:extLst>
      <p:ext uri="{BB962C8B-B14F-4D97-AF65-F5344CB8AC3E}">
        <p14:creationId xmlns:p14="http://schemas.microsoft.com/office/powerpoint/2010/main" val="308118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graphicFrame>
        <p:nvGraphicFramePr>
          <p:cNvPr id="7" name="Object 10">
            <a:extLst>
              <a:ext uri="{FF2B5EF4-FFF2-40B4-BE49-F238E27FC236}">
                <a16:creationId xmlns:a16="http://schemas.microsoft.com/office/drawing/2014/main" xmlns="" id="{192F6362-7CA4-409E-A700-C89C40573ECA}"/>
              </a:ext>
            </a:extLst>
          </p:cNvPr>
          <p:cNvGraphicFramePr>
            <a:graphicFrameLocks noChangeAspect="1"/>
          </p:cNvGraphicFramePr>
          <p:nvPr/>
        </p:nvGraphicFramePr>
        <p:xfrm>
          <a:off x="10571900" y="4099366"/>
          <a:ext cx="1372856" cy="2519784"/>
        </p:xfrm>
        <a:graphic>
          <a:graphicData uri="http://schemas.openxmlformats.org/presentationml/2006/ole">
            <mc:AlternateContent xmlns:mc="http://schemas.openxmlformats.org/markup-compatibility/2006">
              <mc:Choice xmlns:v="urn:schemas-microsoft-com:vml" Requires="v">
                <p:oleObj spid="_x0000_s1026" r:id="rId4" imgW="932760" imgH="1713600" progId="">
                  <p:embed/>
                </p:oleObj>
              </mc:Choice>
              <mc:Fallback>
                <p:oleObj r:id="rId4" imgW="932760" imgH="1713600" progId="">
                  <p:embed/>
                  <p:pic>
                    <p:nvPicPr>
                      <p:cNvPr id="7" name="Object 10">
                        <a:extLst>
                          <a:ext uri="{FF2B5EF4-FFF2-40B4-BE49-F238E27FC236}">
                            <a16:creationId xmlns:a16="http://schemas.microsoft.com/office/drawing/2014/main" xmlns="" id="{192F6362-7CA4-409E-A700-C89C40573E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1900" y="4099366"/>
                        <a:ext cx="1372856" cy="2519784"/>
                      </a:xfrm>
                      <a:prstGeom prst="rect">
                        <a:avLst/>
                      </a:prstGeom>
                      <a:noFill/>
                      <a:ln>
                        <a:noFill/>
                      </a:ln>
                      <a:effectLst/>
                    </p:spPr>
                  </p:pic>
                </p:oleObj>
              </mc:Fallback>
            </mc:AlternateContent>
          </a:graphicData>
        </a:graphic>
      </p:graphicFrame>
      <p:sp>
        <p:nvSpPr>
          <p:cNvPr id="9" name="Flussdiagramm: Verbinder 8">
            <a:extLst>
              <a:ext uri="{FF2B5EF4-FFF2-40B4-BE49-F238E27FC236}">
                <a16:creationId xmlns:a16="http://schemas.microsoft.com/office/drawing/2014/main" xmlns="" id="{5CCC0A54-D5B9-41C9-9EEB-9DA154F94CA8}"/>
              </a:ext>
            </a:extLst>
          </p:cNvPr>
          <p:cNvSpPr/>
          <p:nvPr/>
        </p:nvSpPr>
        <p:spPr>
          <a:xfrm>
            <a:off x="8400256" y="332656"/>
            <a:ext cx="3600400" cy="3384376"/>
          </a:xfrm>
          <a:prstGeom prst="flowChartConnector">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feld 9">
            <a:extLst>
              <a:ext uri="{FF2B5EF4-FFF2-40B4-BE49-F238E27FC236}">
                <a16:creationId xmlns:a16="http://schemas.microsoft.com/office/drawing/2014/main" xmlns="" id="{DA37DD41-4D6C-44DA-8E6A-ADA6C471BD6F}"/>
              </a:ext>
            </a:extLst>
          </p:cNvPr>
          <p:cNvSpPr txBox="1"/>
          <p:nvPr/>
        </p:nvSpPr>
        <p:spPr>
          <a:xfrm>
            <a:off x="9408368" y="652674"/>
            <a:ext cx="2455336"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Vater</a:t>
            </a:r>
            <a:endParaRPr lang="de-CH" sz="2800" dirty="0"/>
          </a:p>
        </p:txBody>
      </p:sp>
      <p:sp>
        <p:nvSpPr>
          <p:cNvPr id="11" name="Textfeld 10">
            <a:extLst>
              <a:ext uri="{FF2B5EF4-FFF2-40B4-BE49-F238E27FC236}">
                <a16:creationId xmlns:a16="http://schemas.microsoft.com/office/drawing/2014/main" xmlns="" id="{201C530A-0107-450C-A90B-ABEAA8621A59}"/>
              </a:ext>
            </a:extLst>
          </p:cNvPr>
          <p:cNvSpPr txBox="1"/>
          <p:nvPr/>
        </p:nvSpPr>
        <p:spPr>
          <a:xfrm>
            <a:off x="8544272" y="1599207"/>
            <a:ext cx="2607912"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Sohn</a:t>
            </a:r>
            <a:endParaRPr lang="de-CH" sz="2800" dirty="0"/>
          </a:p>
        </p:txBody>
      </p:sp>
      <p:sp>
        <p:nvSpPr>
          <p:cNvPr id="12" name="Textfeld 11">
            <a:extLst>
              <a:ext uri="{FF2B5EF4-FFF2-40B4-BE49-F238E27FC236}">
                <a16:creationId xmlns:a16="http://schemas.microsoft.com/office/drawing/2014/main" xmlns="" id="{353CB81C-9378-4CCC-9363-68ABE178D052}"/>
              </a:ext>
            </a:extLst>
          </p:cNvPr>
          <p:cNvSpPr txBox="1"/>
          <p:nvPr/>
        </p:nvSpPr>
        <p:spPr>
          <a:xfrm>
            <a:off x="9477850" y="2545740"/>
            <a:ext cx="2232247"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Heiliger </a:t>
            </a:r>
            <a:r>
              <a:rPr lang="de-DE" sz="2800" kern="0" dirty="0">
                <a:solidFill>
                  <a:srgbClr val="FFFFFF"/>
                </a:solidFill>
                <a:latin typeface="Source Sans Pro" panose="020B0503030403020204" pitchFamily="34" charset="0"/>
                <a:ea typeface="Source Sans Pro" panose="020B0503030403020204" pitchFamily="34" charset="0"/>
                <a:cs typeface="+mj-cs"/>
              </a:rPr>
              <a:t>Geist</a:t>
            </a:r>
            <a:endParaRPr lang="de-CH" sz="2800" dirty="0"/>
          </a:p>
        </p:txBody>
      </p:sp>
    </p:spTree>
    <p:extLst>
      <p:ext uri="{BB962C8B-B14F-4D97-AF65-F5344CB8AC3E}">
        <p14:creationId xmlns:p14="http://schemas.microsoft.com/office/powerpoint/2010/main" val="1388308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89479" y="22768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4,6</a:t>
            </a:r>
            <a:endParaRPr lang="de-DE" altLang="de-DE" sz="1200" dirty="0">
              <a:effectLst/>
            </a:endParaRPr>
          </a:p>
        </p:txBody>
      </p:sp>
      <p:sp>
        <p:nvSpPr>
          <p:cNvPr id="7" name="Rectangle 2"/>
          <p:cNvSpPr>
            <a:spLocks noGrp="1" noChangeArrowheads="1"/>
          </p:cNvSpPr>
          <p:nvPr>
            <p:ph type="ctrTitle"/>
          </p:nvPr>
        </p:nvSpPr>
        <p:spPr>
          <a:xfrm>
            <a:off x="8688288" y="188640"/>
            <a:ext cx="3384376"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hat den Geist seines Sohnes in eure Herzen gesandt, den Geist,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in uns betet und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„Abba, Vater!“ ruft.</a:t>
            </a:r>
          </a:p>
        </p:txBody>
      </p:sp>
    </p:spTree>
    <p:extLst>
      <p:ext uri="{BB962C8B-B14F-4D97-AF65-F5344CB8AC3E}">
        <p14:creationId xmlns:p14="http://schemas.microsoft.com/office/powerpoint/2010/main" val="722275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xmlns="" id="{5CCC0A54-D5B9-41C9-9EEB-9DA154F94CA8}"/>
              </a:ext>
            </a:extLst>
          </p:cNvPr>
          <p:cNvSpPr/>
          <p:nvPr/>
        </p:nvSpPr>
        <p:spPr>
          <a:xfrm>
            <a:off x="8112224" y="260648"/>
            <a:ext cx="3600400" cy="3384376"/>
          </a:xfrm>
          <a:prstGeom prst="flowChartConnector">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feld 9">
            <a:extLst>
              <a:ext uri="{FF2B5EF4-FFF2-40B4-BE49-F238E27FC236}">
                <a16:creationId xmlns:a16="http://schemas.microsoft.com/office/drawing/2014/main" xmlns="" id="{DA37DD41-4D6C-44DA-8E6A-ADA6C471BD6F}"/>
              </a:ext>
            </a:extLst>
          </p:cNvPr>
          <p:cNvSpPr txBox="1"/>
          <p:nvPr/>
        </p:nvSpPr>
        <p:spPr>
          <a:xfrm>
            <a:off x="9120336" y="580666"/>
            <a:ext cx="2455336"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Vater</a:t>
            </a:r>
            <a:endParaRPr lang="de-CH" sz="2800" dirty="0"/>
          </a:p>
        </p:txBody>
      </p:sp>
      <p:sp>
        <p:nvSpPr>
          <p:cNvPr id="11" name="Textfeld 10">
            <a:extLst>
              <a:ext uri="{FF2B5EF4-FFF2-40B4-BE49-F238E27FC236}">
                <a16:creationId xmlns:a16="http://schemas.microsoft.com/office/drawing/2014/main" xmlns="" id="{201C530A-0107-450C-A90B-ABEAA8621A59}"/>
              </a:ext>
            </a:extLst>
          </p:cNvPr>
          <p:cNvSpPr txBox="1"/>
          <p:nvPr/>
        </p:nvSpPr>
        <p:spPr>
          <a:xfrm>
            <a:off x="8256240" y="1527199"/>
            <a:ext cx="2607912"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Sohn</a:t>
            </a:r>
            <a:endParaRPr lang="de-CH" sz="2800" dirty="0"/>
          </a:p>
        </p:txBody>
      </p:sp>
      <p:sp>
        <p:nvSpPr>
          <p:cNvPr id="12" name="Textfeld 11">
            <a:extLst>
              <a:ext uri="{FF2B5EF4-FFF2-40B4-BE49-F238E27FC236}">
                <a16:creationId xmlns:a16="http://schemas.microsoft.com/office/drawing/2014/main" xmlns="" id="{353CB81C-9378-4CCC-9363-68ABE178D052}"/>
              </a:ext>
            </a:extLst>
          </p:cNvPr>
          <p:cNvSpPr txBox="1"/>
          <p:nvPr/>
        </p:nvSpPr>
        <p:spPr>
          <a:xfrm>
            <a:off x="9189818" y="2473732"/>
            <a:ext cx="2232247"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Heiliger </a:t>
            </a:r>
            <a:r>
              <a:rPr lang="de-DE" sz="2800" kern="0" dirty="0">
                <a:solidFill>
                  <a:srgbClr val="FFFFFF"/>
                </a:solidFill>
                <a:latin typeface="Source Sans Pro" panose="020B0503030403020204" pitchFamily="34" charset="0"/>
                <a:ea typeface="Source Sans Pro" panose="020B0503030403020204" pitchFamily="34" charset="0"/>
                <a:cs typeface="+mj-cs"/>
              </a:rPr>
              <a:t>Geist</a:t>
            </a:r>
            <a:endParaRPr lang="de-CH" sz="2800" dirty="0"/>
          </a:p>
        </p:txBody>
      </p:sp>
      <p:graphicFrame>
        <p:nvGraphicFramePr>
          <p:cNvPr id="8" name="Object 7">
            <a:extLst>
              <a:ext uri="{FF2B5EF4-FFF2-40B4-BE49-F238E27FC236}">
                <a16:creationId xmlns:a16="http://schemas.microsoft.com/office/drawing/2014/main" xmlns="" id="{C4724DE1-D51A-4811-B5D1-DC4CEC6BACCE}"/>
              </a:ext>
            </a:extLst>
          </p:cNvPr>
          <p:cNvGraphicFramePr>
            <a:graphicFrameLocks noChangeAspect="1"/>
          </p:cNvGraphicFramePr>
          <p:nvPr>
            <p:extLst>
              <p:ext uri="{D42A27DB-BD31-4B8C-83A1-F6EECF244321}">
                <p14:modId xmlns:p14="http://schemas.microsoft.com/office/powerpoint/2010/main" val="4084145945"/>
              </p:ext>
            </p:extLst>
          </p:nvPr>
        </p:nvGraphicFramePr>
        <p:xfrm>
          <a:off x="10271125" y="3332468"/>
          <a:ext cx="1920875" cy="2838450"/>
        </p:xfrm>
        <a:graphic>
          <a:graphicData uri="http://schemas.openxmlformats.org/presentationml/2006/ole">
            <mc:AlternateContent xmlns:mc="http://schemas.openxmlformats.org/markup-compatibility/2006">
              <mc:Choice xmlns:v="urn:schemas-microsoft-com:vml" Requires="v">
                <p:oleObj spid="_x0000_s2050" name="Clip" r:id="rId4" imgW="1158120" imgH="1711080" progId="MS_ClipArt_Gallery.2">
                  <p:embed/>
                </p:oleObj>
              </mc:Choice>
              <mc:Fallback>
                <p:oleObj name="Clip" r:id="rId4" imgW="1158120" imgH="1711080" progId="MS_ClipArt_Gallery.2">
                  <p:embed/>
                  <p:pic>
                    <p:nvPicPr>
                      <p:cNvPr id="9" name="Object 7">
                        <a:extLst>
                          <a:ext uri="{FF2B5EF4-FFF2-40B4-BE49-F238E27FC236}">
                            <a16:creationId xmlns:a16="http://schemas.microsoft.com/office/drawing/2014/main" xmlns="" id="{136B9753-5F41-42DB-AA34-647606D2D1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71125" y="3332468"/>
                        <a:ext cx="1920875" cy="283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Pfeil: nach rechts gekrümmt 12">
            <a:extLst>
              <a:ext uri="{FF2B5EF4-FFF2-40B4-BE49-F238E27FC236}">
                <a16:creationId xmlns:a16="http://schemas.microsoft.com/office/drawing/2014/main" xmlns="" id="{AEF2C4C9-9A07-4130-894B-A2BEE0049843}"/>
              </a:ext>
            </a:extLst>
          </p:cNvPr>
          <p:cNvSpPr/>
          <p:nvPr/>
        </p:nvSpPr>
        <p:spPr>
          <a:xfrm rot="1088194">
            <a:off x="8721090" y="2153642"/>
            <a:ext cx="2232240" cy="3092995"/>
          </a:xfrm>
          <a:prstGeom prst="curvedRightArrow">
            <a:avLst>
              <a:gd name="adj1" fmla="val 25000"/>
              <a:gd name="adj2" fmla="val 50103"/>
              <a:gd name="adj3" fmla="val 51120"/>
            </a:avLst>
          </a:prstGeom>
          <a:noFill/>
          <a:ln w="762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Tree>
    <p:extLst>
      <p:ext uri="{BB962C8B-B14F-4D97-AF65-F5344CB8AC3E}">
        <p14:creationId xmlns:p14="http://schemas.microsoft.com/office/powerpoint/2010/main" val="294019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2210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8,15</a:t>
            </a:r>
            <a:endParaRPr lang="de-DE" altLang="de-DE" sz="1200" dirty="0">
              <a:effectLst/>
            </a:endParaRPr>
          </a:p>
        </p:txBody>
      </p:sp>
      <p:sp>
        <p:nvSpPr>
          <p:cNvPr id="7" name="Rectangle 2"/>
          <p:cNvSpPr>
            <a:spLocks noGrp="1" noChangeArrowheads="1"/>
          </p:cNvSpPr>
          <p:nvPr>
            <p:ph type="ctrTitle"/>
          </p:nvPr>
        </p:nvSpPr>
        <p:spPr>
          <a:xfrm>
            <a:off x="8760296" y="147404"/>
            <a:ext cx="331236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Der Geist, den ihr empfangen habt, macht euch nicht zu Sklaven, sodass ihr von neuem in Angst und Furcht leben müsstet; er hat euch zu Söhnen und Töchtern gemacht, und durch ihn rufen wir, wenn wir beten: »Abba, Vater!«</a:t>
            </a:r>
          </a:p>
        </p:txBody>
      </p:sp>
    </p:spTree>
    <p:extLst>
      <p:ext uri="{BB962C8B-B14F-4D97-AF65-F5344CB8AC3E}">
        <p14:creationId xmlns:p14="http://schemas.microsoft.com/office/powerpoint/2010/main" val="130613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9" name="Flussdiagramm: Verbinder 8">
            <a:extLst>
              <a:ext uri="{FF2B5EF4-FFF2-40B4-BE49-F238E27FC236}">
                <a16:creationId xmlns:a16="http://schemas.microsoft.com/office/drawing/2014/main" xmlns="" id="{5CCC0A54-D5B9-41C9-9EEB-9DA154F94CA8}"/>
              </a:ext>
            </a:extLst>
          </p:cNvPr>
          <p:cNvSpPr/>
          <p:nvPr/>
        </p:nvSpPr>
        <p:spPr>
          <a:xfrm>
            <a:off x="8112224" y="260648"/>
            <a:ext cx="3600400" cy="3384376"/>
          </a:xfrm>
          <a:prstGeom prst="flowChartConnector">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feld 9">
            <a:extLst>
              <a:ext uri="{FF2B5EF4-FFF2-40B4-BE49-F238E27FC236}">
                <a16:creationId xmlns:a16="http://schemas.microsoft.com/office/drawing/2014/main" xmlns="" id="{DA37DD41-4D6C-44DA-8E6A-ADA6C471BD6F}"/>
              </a:ext>
            </a:extLst>
          </p:cNvPr>
          <p:cNvSpPr txBox="1"/>
          <p:nvPr/>
        </p:nvSpPr>
        <p:spPr>
          <a:xfrm>
            <a:off x="9120336" y="580666"/>
            <a:ext cx="2455336"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Vater</a:t>
            </a:r>
            <a:endParaRPr lang="de-CH" sz="2800" dirty="0"/>
          </a:p>
        </p:txBody>
      </p:sp>
      <p:sp>
        <p:nvSpPr>
          <p:cNvPr id="11" name="Textfeld 10">
            <a:extLst>
              <a:ext uri="{FF2B5EF4-FFF2-40B4-BE49-F238E27FC236}">
                <a16:creationId xmlns:a16="http://schemas.microsoft.com/office/drawing/2014/main" xmlns="" id="{201C530A-0107-450C-A90B-ABEAA8621A59}"/>
              </a:ext>
            </a:extLst>
          </p:cNvPr>
          <p:cNvSpPr txBox="1"/>
          <p:nvPr/>
        </p:nvSpPr>
        <p:spPr>
          <a:xfrm>
            <a:off x="8256240" y="1527199"/>
            <a:ext cx="2607912"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Gott Sohn</a:t>
            </a:r>
            <a:endParaRPr lang="de-CH" sz="2800" dirty="0"/>
          </a:p>
        </p:txBody>
      </p:sp>
      <p:sp>
        <p:nvSpPr>
          <p:cNvPr id="12" name="Textfeld 11">
            <a:extLst>
              <a:ext uri="{FF2B5EF4-FFF2-40B4-BE49-F238E27FC236}">
                <a16:creationId xmlns:a16="http://schemas.microsoft.com/office/drawing/2014/main" xmlns="" id="{353CB81C-9378-4CCC-9363-68ABE178D052}"/>
              </a:ext>
            </a:extLst>
          </p:cNvPr>
          <p:cNvSpPr txBox="1"/>
          <p:nvPr/>
        </p:nvSpPr>
        <p:spPr>
          <a:xfrm>
            <a:off x="8904312" y="2614232"/>
            <a:ext cx="2232247" cy="523220"/>
          </a:xfrm>
          <a:prstGeom prst="rect">
            <a:avLst/>
          </a:prstGeom>
          <a:noFill/>
        </p:spPr>
        <p:txBody>
          <a:bodyPr wrap="square">
            <a:spAutoFit/>
          </a:bodyPr>
          <a:lstStyle/>
          <a:p>
            <a:r>
              <a:rPr kumimoji="0" lang="de-DE" altLang="de-DE" sz="2800" b="0" i="0" u="none" strike="noStrike" kern="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j-cs"/>
              </a:rPr>
              <a:t>Heiliger </a:t>
            </a:r>
            <a:r>
              <a:rPr lang="de-DE" sz="2800" kern="0" dirty="0">
                <a:solidFill>
                  <a:srgbClr val="FFFFFF"/>
                </a:solidFill>
                <a:latin typeface="Source Sans Pro" panose="020B0503030403020204" pitchFamily="34" charset="0"/>
                <a:ea typeface="Source Sans Pro" panose="020B0503030403020204" pitchFamily="34" charset="0"/>
                <a:cs typeface="+mj-cs"/>
              </a:rPr>
              <a:t>Geist</a:t>
            </a:r>
            <a:endParaRPr lang="de-CH" sz="2800" dirty="0"/>
          </a:p>
        </p:txBody>
      </p:sp>
      <p:graphicFrame>
        <p:nvGraphicFramePr>
          <p:cNvPr id="8" name="Object 7">
            <a:extLst>
              <a:ext uri="{FF2B5EF4-FFF2-40B4-BE49-F238E27FC236}">
                <a16:creationId xmlns:a16="http://schemas.microsoft.com/office/drawing/2014/main" xmlns="" id="{C4724DE1-D51A-4811-B5D1-DC4CEC6BACCE}"/>
              </a:ext>
            </a:extLst>
          </p:cNvPr>
          <p:cNvGraphicFramePr>
            <a:graphicFrameLocks noChangeAspect="1"/>
          </p:cNvGraphicFramePr>
          <p:nvPr>
            <p:extLst>
              <p:ext uri="{D42A27DB-BD31-4B8C-83A1-F6EECF244321}">
                <p14:modId xmlns:p14="http://schemas.microsoft.com/office/powerpoint/2010/main" val="2344668372"/>
              </p:ext>
            </p:extLst>
          </p:nvPr>
        </p:nvGraphicFramePr>
        <p:xfrm>
          <a:off x="10524841" y="1045618"/>
          <a:ext cx="1920875" cy="2838450"/>
        </p:xfrm>
        <a:graphic>
          <a:graphicData uri="http://schemas.openxmlformats.org/presentationml/2006/ole">
            <mc:AlternateContent xmlns:mc="http://schemas.openxmlformats.org/markup-compatibility/2006">
              <mc:Choice xmlns:v="urn:schemas-microsoft-com:vml" Requires="v">
                <p:oleObj spid="_x0000_s3074" name="Clip" r:id="rId4" imgW="1158120" imgH="1711080" progId="MS_ClipArt_Gallery.2">
                  <p:embed/>
                </p:oleObj>
              </mc:Choice>
              <mc:Fallback>
                <p:oleObj name="Clip" r:id="rId4" imgW="1158120" imgH="1711080" progId="MS_ClipArt_Gallery.2">
                  <p:embed/>
                  <p:pic>
                    <p:nvPicPr>
                      <p:cNvPr id="8" name="Object 7">
                        <a:extLst>
                          <a:ext uri="{FF2B5EF4-FFF2-40B4-BE49-F238E27FC236}">
                            <a16:creationId xmlns:a16="http://schemas.microsoft.com/office/drawing/2014/main" xmlns="" id="{C4724DE1-D51A-4811-B5D1-DC4CEC6BAC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4841" y="1045618"/>
                        <a:ext cx="1920875" cy="283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86724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610519"/>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2,9</a:t>
            </a:r>
            <a:endParaRPr lang="de-DE" altLang="de-DE" sz="1200" dirty="0">
              <a:effectLst/>
            </a:endParaRPr>
          </a:p>
        </p:txBody>
      </p:sp>
      <p:sp>
        <p:nvSpPr>
          <p:cNvPr id="7" name="Rectangle 2"/>
          <p:cNvSpPr>
            <a:spLocks noGrp="1" noChangeArrowheads="1"/>
          </p:cNvSpPr>
          <p:nvPr>
            <p:ph type="ctrTitle"/>
          </p:nvPr>
        </p:nvSpPr>
        <p:spPr>
          <a:xfrm>
            <a:off x="9264352" y="188640"/>
            <a:ext cx="2808312"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„Kein Auge hat je gesehen, kein Ohr hat je gehört, und kein Mensch konnte sich jemals auch nur vorstellen, was Gott für die bereithält, die ihn lieben.“</a:t>
            </a:r>
          </a:p>
        </p:txBody>
      </p:sp>
    </p:spTree>
    <p:extLst>
      <p:ext uri="{BB962C8B-B14F-4D97-AF65-F5344CB8AC3E}">
        <p14:creationId xmlns:p14="http://schemas.microsoft.com/office/powerpoint/2010/main" val="1651093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96200"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2,10</a:t>
            </a:r>
            <a:endParaRPr lang="de-DE" altLang="de-DE" sz="1200" dirty="0">
              <a:effectLst/>
            </a:endParaRPr>
          </a:p>
        </p:txBody>
      </p:sp>
      <p:sp>
        <p:nvSpPr>
          <p:cNvPr id="7" name="Rectangle 2"/>
          <p:cNvSpPr>
            <a:spLocks noGrp="1" noChangeArrowheads="1"/>
          </p:cNvSpPr>
          <p:nvPr>
            <p:ph type="ctrTitle"/>
          </p:nvPr>
        </p:nvSpPr>
        <p:spPr>
          <a:xfrm>
            <a:off x="9048328" y="188640"/>
            <a:ext cx="3024336"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„Uns hat Gott dieses Geheimnis durch seinen Geist enthüllt – durch den Geist, der alles erforscht, auch die verborgensten Gedanken Gottes.“</a:t>
            </a:r>
          </a:p>
        </p:txBody>
      </p:sp>
    </p:spTree>
    <p:extLst>
      <p:ext uri="{BB962C8B-B14F-4D97-AF65-F5344CB8AC3E}">
        <p14:creationId xmlns:p14="http://schemas.microsoft.com/office/powerpoint/2010/main" val="10989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52015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2,11</a:t>
            </a:r>
            <a:endParaRPr lang="de-DE" altLang="de-DE" sz="1200" dirty="0">
              <a:effectLst/>
            </a:endParaRPr>
          </a:p>
        </p:txBody>
      </p:sp>
      <p:sp>
        <p:nvSpPr>
          <p:cNvPr id="7" name="Rectangle 2"/>
          <p:cNvSpPr>
            <a:spLocks noGrp="1" noChangeArrowheads="1"/>
          </p:cNvSpPr>
          <p:nvPr>
            <p:ph type="ctrTitle"/>
          </p:nvPr>
        </p:nvSpPr>
        <p:spPr>
          <a:xfrm>
            <a:off x="8688288" y="116632"/>
            <a:ext cx="3384376"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„Genauso, wie die Gedanken eines Menschen nur diesem Menschen selbst bekannt sind - und zwar durch den menschlichen Geist -, genauso kennt auch nur der Geist Gottes die Gedanken Gottes; niemand sonst hat sie je ergründet.“</a:t>
            </a:r>
          </a:p>
        </p:txBody>
      </p:sp>
    </p:spTree>
    <p:extLst>
      <p:ext uri="{BB962C8B-B14F-4D97-AF65-F5344CB8AC3E}">
        <p14:creationId xmlns:p14="http://schemas.microsoft.com/office/powerpoint/2010/main" val="222521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908195" y="37890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17,32</a:t>
            </a:r>
            <a:endParaRPr lang="de-DE" altLang="de-DE" sz="1200" dirty="0">
              <a:effectLst/>
            </a:endParaRPr>
          </a:p>
        </p:txBody>
      </p:sp>
      <p:sp>
        <p:nvSpPr>
          <p:cNvPr id="7" name="Rectangle 2"/>
          <p:cNvSpPr>
            <a:spLocks noGrp="1" noChangeArrowheads="1"/>
          </p:cNvSpPr>
          <p:nvPr>
            <p:ph type="ctrTitle"/>
          </p:nvPr>
        </p:nvSpPr>
        <p:spPr>
          <a:xfrm>
            <a:off x="8760296" y="188640"/>
            <a:ext cx="331236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Als Paulus von der Auferstehung der Toten sprach, brach ein Teil der Zuhörer in Gelächter aus, und andere sagten: »Über dieses Thema wollen wir zu einem späteren Zeitpunkt mehr von dir erfahren.«</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62237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2,12</a:t>
            </a:r>
            <a:endParaRPr lang="de-DE" altLang="de-DE" sz="1200" dirty="0">
              <a:effectLst/>
            </a:endParaRPr>
          </a:p>
        </p:txBody>
      </p:sp>
      <p:sp>
        <p:nvSpPr>
          <p:cNvPr id="7" name="Rectangle 2"/>
          <p:cNvSpPr>
            <a:spLocks noGrp="1" noChangeArrowheads="1"/>
          </p:cNvSpPr>
          <p:nvPr>
            <p:ph type="ctrTitle"/>
          </p:nvPr>
        </p:nvSpPr>
        <p:spPr>
          <a:xfrm>
            <a:off x="8760296" y="188640"/>
            <a:ext cx="331236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aber haben diesen Geist erhalten - den Geist, der von Gott kommt, nicht den Geist der Welt. Darum können wir auch erkennen, was Gott uns in seiner Gnade alles geschenkt hat.“</a:t>
            </a:r>
          </a:p>
        </p:txBody>
      </p:sp>
    </p:spTree>
    <p:extLst>
      <p:ext uri="{BB962C8B-B14F-4D97-AF65-F5344CB8AC3E}">
        <p14:creationId xmlns:p14="http://schemas.microsoft.com/office/powerpoint/2010/main" val="425997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7170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1,18</a:t>
            </a:r>
            <a:endParaRPr lang="de-DE" altLang="de-DE" sz="1200" dirty="0">
              <a:effectLst/>
            </a:endParaRPr>
          </a:p>
        </p:txBody>
      </p:sp>
      <p:sp>
        <p:nvSpPr>
          <p:cNvPr id="7" name="Rectangle 2"/>
          <p:cNvSpPr>
            <a:spLocks noGrp="1" noChangeArrowheads="1"/>
          </p:cNvSpPr>
          <p:nvPr>
            <p:ph type="ctrTitle"/>
          </p:nvPr>
        </p:nvSpPr>
        <p:spPr>
          <a:xfrm>
            <a:off x="8832304" y="188640"/>
            <a:ext cx="3240360"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„Mit der Botschaft vom Kreuz ist es nämlich so: In den Augen derer, die verloren gehen, ist sie etwas völlig Unsinniges; für uns aber, die wir gerettet werden, ist sie der Inbegriff von Gottes Kraft.“</a:t>
            </a:r>
          </a:p>
        </p:txBody>
      </p:sp>
    </p:spTree>
    <p:extLst>
      <p:ext uri="{BB962C8B-B14F-4D97-AF65-F5344CB8AC3E}">
        <p14:creationId xmlns:p14="http://schemas.microsoft.com/office/powerpoint/2010/main" val="292359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83995" y="41490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2,14</a:t>
            </a:r>
            <a:endParaRPr lang="de-DE" altLang="de-DE" sz="1200" dirty="0">
              <a:effectLst/>
            </a:endParaRPr>
          </a:p>
        </p:txBody>
      </p:sp>
      <p:sp>
        <p:nvSpPr>
          <p:cNvPr id="7" name="Rectangle 2"/>
          <p:cNvSpPr>
            <a:spLocks noGrp="1" noChangeArrowheads="1"/>
          </p:cNvSpPr>
          <p:nvPr>
            <p:ph type="ctrTitle"/>
          </p:nvPr>
        </p:nvSpPr>
        <p:spPr>
          <a:xfrm>
            <a:off x="8760296" y="147404"/>
            <a:ext cx="331236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„Ein Mensch, der Gottes Geist nicht hat, lehnt ab, was von Gottes Geist kommt; er hält es für Unsinn und ist nicht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in der Lage, es zu verstehen, weil ihm ohne den Geist Gottes das nötige Urteilsvermögen fehlt.“</a:t>
            </a:r>
          </a:p>
        </p:txBody>
      </p:sp>
    </p:spTree>
    <p:extLst>
      <p:ext uri="{BB962C8B-B14F-4D97-AF65-F5344CB8AC3E}">
        <p14:creationId xmlns:p14="http://schemas.microsoft.com/office/powerpoint/2010/main" val="3047750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14,20</a:t>
            </a:r>
            <a:endParaRPr lang="de-DE" altLang="de-DE" sz="1200" dirty="0">
              <a:effectLst/>
            </a:endParaRPr>
          </a:p>
        </p:txBody>
      </p:sp>
      <p:sp>
        <p:nvSpPr>
          <p:cNvPr id="7" name="Rectangle 2"/>
          <p:cNvSpPr>
            <a:spLocks noGrp="1" noChangeArrowheads="1"/>
          </p:cNvSpPr>
          <p:nvPr>
            <p:ph type="ctrTitle"/>
          </p:nvPr>
        </p:nvSpPr>
        <p:spPr>
          <a:xfrm>
            <a:off x="8904312" y="188640"/>
            <a:ext cx="3240360"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„An jenem Tag werdet ihr erkennen, dass ich in meinem Vater bin und dass ihr in mir seid und ich in euch bin.“</a:t>
            </a:r>
          </a:p>
        </p:txBody>
      </p:sp>
    </p:spTree>
    <p:extLst>
      <p:ext uri="{BB962C8B-B14F-4D97-AF65-F5344CB8AC3E}">
        <p14:creationId xmlns:p14="http://schemas.microsoft.com/office/powerpoint/2010/main" val="1729651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953433"/>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Gott lebt mit uns!</a:t>
            </a:r>
          </a:p>
        </p:txBody>
      </p:sp>
    </p:spTree>
    <p:extLst>
      <p:ext uri="{BB962C8B-B14F-4D97-AF65-F5344CB8AC3E}">
        <p14:creationId xmlns:p14="http://schemas.microsoft.com/office/powerpoint/2010/main" val="4127797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7890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12,13</a:t>
            </a:r>
            <a:endParaRPr lang="de-DE" altLang="de-DE" sz="1200" dirty="0">
              <a:effectLst/>
            </a:endParaRPr>
          </a:p>
        </p:txBody>
      </p:sp>
      <p:sp>
        <p:nvSpPr>
          <p:cNvPr id="7" name="Rectangle 2"/>
          <p:cNvSpPr>
            <a:spLocks noGrp="1" noChangeArrowheads="1"/>
          </p:cNvSpPr>
          <p:nvPr>
            <p:ph type="ctrTitle"/>
          </p:nvPr>
        </p:nvSpPr>
        <p:spPr>
          <a:xfrm>
            <a:off x="8472264" y="116632"/>
            <a:ext cx="3600400"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alle - ob Juden oder Nichtjuden, Sklaven oder Freie - sind mit demselben Geist getauft worden und haben von derselben Quelle, dem Geist Gottes, zu trinken bekommen, und dadurch sind wir alle zu einem Leib geworden.“</a:t>
            </a:r>
          </a:p>
        </p:txBody>
      </p:sp>
    </p:spTree>
    <p:extLst>
      <p:ext uri="{BB962C8B-B14F-4D97-AF65-F5344CB8AC3E}">
        <p14:creationId xmlns:p14="http://schemas.microsoft.com/office/powerpoint/2010/main" val="809174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3,16</a:t>
            </a:r>
            <a:endParaRPr lang="de-DE" altLang="de-DE" sz="1200" dirty="0">
              <a:effectLst/>
            </a:endParaRPr>
          </a:p>
        </p:txBody>
      </p:sp>
      <p:sp>
        <p:nvSpPr>
          <p:cNvPr id="7" name="Rectangle 2"/>
          <p:cNvSpPr>
            <a:spLocks noGrp="1" noChangeArrowheads="1"/>
          </p:cNvSpPr>
          <p:nvPr>
            <p:ph type="ctrTitle"/>
          </p:nvPr>
        </p:nvSpPr>
        <p:spPr>
          <a:xfrm>
            <a:off x="8760296" y="188640"/>
            <a:ext cx="3240360"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„Wisst ihr nicht, dass ihr der Tempel Gottes seid und dass Gottes Geist in eurer Mitte wohnt?“</a:t>
            </a:r>
          </a:p>
        </p:txBody>
      </p:sp>
    </p:spTree>
    <p:extLst>
      <p:ext uri="{BB962C8B-B14F-4D97-AF65-F5344CB8AC3E}">
        <p14:creationId xmlns:p14="http://schemas.microsoft.com/office/powerpoint/2010/main" val="3472999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Philipper-Brief 2,1</a:t>
            </a:r>
            <a:endParaRPr lang="de-DE" altLang="de-DE" sz="1200" dirty="0">
              <a:effectLst/>
            </a:endParaRPr>
          </a:p>
        </p:txBody>
      </p:sp>
      <p:sp>
        <p:nvSpPr>
          <p:cNvPr id="7" name="Rectangle 2"/>
          <p:cNvSpPr>
            <a:spLocks noGrp="1" noChangeArrowheads="1"/>
          </p:cNvSpPr>
          <p:nvPr>
            <p:ph type="ctrTitle"/>
          </p:nvPr>
        </p:nvSpPr>
        <p:spPr>
          <a:xfrm>
            <a:off x="8760296" y="188640"/>
            <a:ext cx="331236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„Es ist euch wichtig, euch gegenseitig mit seiner Liebe zu trösten, durch den Heiligen Geist Gemeinschaft miteinander zu haben und einander tiefes Mitgefühl und Erbarmen entgegenzubringen?“</a:t>
            </a:r>
          </a:p>
        </p:txBody>
      </p:sp>
    </p:spTree>
    <p:extLst>
      <p:ext uri="{BB962C8B-B14F-4D97-AF65-F5344CB8AC3E}">
        <p14:creationId xmlns:p14="http://schemas.microsoft.com/office/powerpoint/2010/main" val="3167603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3942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5,15</a:t>
            </a:r>
            <a:endParaRPr lang="de-DE" altLang="de-DE" sz="1200" dirty="0">
              <a:effectLst/>
            </a:endParaRPr>
          </a:p>
        </p:txBody>
      </p:sp>
      <p:sp>
        <p:nvSpPr>
          <p:cNvPr id="7" name="Rectangle 2"/>
          <p:cNvSpPr>
            <a:spLocks noGrp="1" noChangeArrowheads="1"/>
          </p:cNvSpPr>
          <p:nvPr>
            <p:ph type="ctrTitle"/>
          </p:nvPr>
        </p:nvSpPr>
        <p:spPr>
          <a:xfrm>
            <a:off x="8760296" y="116632"/>
            <a:ext cx="331236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ihr wie wilde Tiere aufeinander losgeht, einander </a:t>
            </a:r>
            <a:r>
              <a:rPr lang="de-DE" altLang="de-DE" sz="2400" dirty="0" err="1">
                <a:solidFill>
                  <a:schemeClr val="tx1"/>
                </a:solidFill>
                <a:effectLst/>
                <a:latin typeface="Source Sans Pro" panose="020B0503030403020204" pitchFamily="34" charset="0"/>
                <a:ea typeface="Source Sans Pro" panose="020B0503030403020204" pitchFamily="34" charset="0"/>
              </a:rPr>
              <a:t>beisst</a:t>
            </a:r>
            <a:r>
              <a:rPr lang="de-DE" altLang="de-DE" sz="2400" dirty="0">
                <a:solidFill>
                  <a:schemeClr val="tx1"/>
                </a:solidFill>
                <a:effectLst/>
                <a:latin typeface="Source Sans Pro" panose="020B0503030403020204" pitchFamily="34" charset="0"/>
                <a:ea typeface="Source Sans Pro" panose="020B0503030403020204" pitchFamily="34" charset="0"/>
              </a:rPr>
              <a:t> und zerfleischt, dann passt nur auf! Sonst werdet ihr am Ende noch einer vom anderen aufgefressen.“</a:t>
            </a:r>
          </a:p>
        </p:txBody>
      </p:sp>
    </p:spTree>
    <p:extLst>
      <p:ext uri="{BB962C8B-B14F-4D97-AF65-F5344CB8AC3E}">
        <p14:creationId xmlns:p14="http://schemas.microsoft.com/office/powerpoint/2010/main" val="3003496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Epheser-Brief 4,3</a:t>
            </a:r>
            <a:endParaRPr lang="de-DE" altLang="de-DE" sz="1200" dirty="0">
              <a:effectLst/>
            </a:endParaRPr>
          </a:p>
        </p:txBody>
      </p:sp>
      <p:sp>
        <p:nvSpPr>
          <p:cNvPr id="7" name="Rectangle 2"/>
          <p:cNvSpPr>
            <a:spLocks noGrp="1" noChangeArrowheads="1"/>
          </p:cNvSpPr>
          <p:nvPr>
            <p:ph type="ctrTitle"/>
          </p:nvPr>
        </p:nvSpPr>
        <p:spPr>
          <a:xfrm>
            <a:off x="9120336" y="188640"/>
            <a:ext cx="295232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„Setzt alles daran, die Einheit zu bewahren, die Gottes Geist euch geschenkt hat; sein Frieden ist das Band, das euch zusammenhält.“</a:t>
            </a:r>
          </a:p>
        </p:txBody>
      </p:sp>
    </p:spTree>
    <p:extLst>
      <p:ext uri="{BB962C8B-B14F-4D97-AF65-F5344CB8AC3E}">
        <p14:creationId xmlns:p14="http://schemas.microsoft.com/office/powerpoint/2010/main" val="78343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8,9</a:t>
            </a:r>
            <a:endParaRPr lang="de-DE" altLang="de-DE" sz="1200" dirty="0">
              <a:effectLst/>
            </a:endParaRPr>
          </a:p>
        </p:txBody>
      </p:sp>
      <p:sp>
        <p:nvSpPr>
          <p:cNvPr id="7" name="Rectangle 2"/>
          <p:cNvSpPr>
            <a:spLocks noGrp="1" noChangeArrowheads="1"/>
          </p:cNvSpPr>
          <p:nvPr>
            <p:ph type="ctrTitle"/>
          </p:nvPr>
        </p:nvSpPr>
        <p:spPr>
          <a:xfrm>
            <a:off x="8904312" y="188640"/>
            <a:ext cx="3168352"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jemand diesen Geist, den Geist Christi, nicht hat, gehört er nicht zu Christus.“</a:t>
            </a:r>
          </a:p>
        </p:txBody>
      </p:sp>
    </p:spTree>
    <p:extLst>
      <p:ext uri="{BB962C8B-B14F-4D97-AF65-F5344CB8AC3E}">
        <p14:creationId xmlns:p14="http://schemas.microsoft.com/office/powerpoint/2010/main" val="2151869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00506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5,22</a:t>
            </a:r>
            <a:endParaRPr lang="de-DE" altLang="de-DE" sz="1200" dirty="0">
              <a:effectLst/>
            </a:endParaRPr>
          </a:p>
        </p:txBody>
      </p:sp>
      <p:sp>
        <p:nvSpPr>
          <p:cNvPr id="7" name="Rectangle 2"/>
          <p:cNvSpPr>
            <a:spLocks noGrp="1" noChangeArrowheads="1"/>
          </p:cNvSpPr>
          <p:nvPr>
            <p:ph type="ctrTitle"/>
          </p:nvPr>
        </p:nvSpPr>
        <p:spPr>
          <a:xfrm>
            <a:off x="9048328" y="260648"/>
            <a:ext cx="3024336"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Frucht, die der Geist Gottes hervorbringt, besteht in Liebe, Freude, Frieden, Geduld, Freundlichkeit,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Güte, Treue, Rücksichtnahme und Selbstbeherrschung.“</a:t>
            </a:r>
          </a:p>
        </p:txBody>
      </p:sp>
    </p:spTree>
    <p:extLst>
      <p:ext uri="{BB962C8B-B14F-4D97-AF65-F5344CB8AC3E}">
        <p14:creationId xmlns:p14="http://schemas.microsoft.com/office/powerpoint/2010/main" val="988389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19888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14,18</a:t>
            </a:r>
            <a:endParaRPr lang="de-DE" altLang="de-DE" sz="1200" dirty="0">
              <a:effectLst/>
            </a:endParaRPr>
          </a:p>
        </p:txBody>
      </p:sp>
      <p:sp>
        <p:nvSpPr>
          <p:cNvPr id="7" name="Rectangle 2"/>
          <p:cNvSpPr>
            <a:spLocks noGrp="1" noChangeArrowheads="1"/>
          </p:cNvSpPr>
          <p:nvPr>
            <p:ph type="ctrTitle"/>
          </p:nvPr>
        </p:nvSpPr>
        <p:spPr>
          <a:xfrm>
            <a:off x="9120336" y="188640"/>
            <a:ext cx="295232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werde euch nicht als hilflose Waisen zurücklassen;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ich komme zu euch.“</a:t>
            </a:r>
          </a:p>
        </p:txBody>
      </p:sp>
    </p:spTree>
    <p:extLst>
      <p:ext uri="{BB962C8B-B14F-4D97-AF65-F5344CB8AC3E}">
        <p14:creationId xmlns:p14="http://schemas.microsoft.com/office/powerpoint/2010/main" val="552697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7170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2,38</a:t>
            </a:r>
            <a:endParaRPr lang="de-DE" altLang="de-DE" sz="1200" dirty="0">
              <a:effectLst/>
            </a:endParaRPr>
          </a:p>
        </p:txBody>
      </p:sp>
      <p:sp>
        <p:nvSpPr>
          <p:cNvPr id="7" name="Rectangle 2"/>
          <p:cNvSpPr>
            <a:spLocks noGrp="1" noChangeArrowheads="1"/>
          </p:cNvSpPr>
          <p:nvPr>
            <p:ph type="ctrTitle"/>
          </p:nvPr>
        </p:nvSpPr>
        <p:spPr>
          <a:xfrm>
            <a:off x="8976320" y="116632"/>
            <a:ext cx="3096344"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„Kehrt um und jeder von euch lasse sich auf den Namen von Jesus Christus taufen! Dann wird Gott euch eure Sünden vergeben, und ihr werdet seine Gabe, den Heiligen Geist, bekommen.“</a:t>
            </a:r>
          </a:p>
        </p:txBody>
      </p:sp>
    </p:spTree>
    <p:extLst>
      <p:ext uri="{BB962C8B-B14F-4D97-AF65-F5344CB8AC3E}">
        <p14:creationId xmlns:p14="http://schemas.microsoft.com/office/powerpoint/2010/main" val="8659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Korinther-Brief 13,13</a:t>
            </a:r>
            <a:endParaRPr lang="de-DE" altLang="de-DE" sz="1200" dirty="0">
              <a:effectLst/>
            </a:endParaRPr>
          </a:p>
        </p:txBody>
      </p:sp>
      <p:sp>
        <p:nvSpPr>
          <p:cNvPr id="7" name="Rectangle 2"/>
          <p:cNvSpPr>
            <a:spLocks noGrp="1" noChangeArrowheads="1"/>
          </p:cNvSpPr>
          <p:nvPr>
            <p:ph type="ctrTitle"/>
          </p:nvPr>
        </p:nvSpPr>
        <p:spPr>
          <a:xfrm>
            <a:off x="9048328" y="174119"/>
            <a:ext cx="2952328" cy="224676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000" dirty="0">
                <a:solidFill>
                  <a:schemeClr val="tx1"/>
                </a:solidFill>
                <a:effectLst/>
                <a:latin typeface="Source Sans Pro" panose="020B0503030403020204" pitchFamily="34" charset="0"/>
                <a:ea typeface="Source Sans Pro" panose="020B0503030403020204" pitchFamily="34" charset="0"/>
              </a:rPr>
              <a:t>„Die Gnade unseres Herrn Jesus Christus, die Liebe Gottes und die Kraft des Heiligen Geistes, der euch Gemeinschaft untereinander schenkt, sei mit euch allen!“</a:t>
            </a:r>
          </a:p>
        </p:txBody>
      </p:sp>
    </p:spTree>
    <p:extLst>
      <p:ext uri="{BB962C8B-B14F-4D97-AF65-F5344CB8AC3E}">
        <p14:creationId xmlns:p14="http://schemas.microsoft.com/office/powerpoint/2010/main" val="84634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20486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Korinther-Brief 13,13</a:t>
            </a:r>
            <a:endParaRPr lang="de-DE" altLang="de-DE" sz="1200" dirty="0">
              <a:effectLst/>
            </a:endParaRPr>
          </a:p>
        </p:txBody>
      </p:sp>
      <p:sp>
        <p:nvSpPr>
          <p:cNvPr id="7" name="Rectangle 2"/>
          <p:cNvSpPr>
            <a:spLocks noGrp="1" noChangeArrowheads="1"/>
          </p:cNvSpPr>
          <p:nvPr>
            <p:ph type="ctrTitle"/>
          </p:nvPr>
        </p:nvSpPr>
        <p:spPr>
          <a:xfrm>
            <a:off x="8964421" y="260648"/>
            <a:ext cx="3096344" cy="175432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1800" dirty="0">
                <a:solidFill>
                  <a:schemeClr val="tx1"/>
                </a:solidFill>
                <a:effectLst/>
                <a:latin typeface="Source Sans Pro" panose="020B0503030403020204" pitchFamily="34" charset="0"/>
                <a:ea typeface="Source Sans Pro" panose="020B0503030403020204" pitchFamily="34" charset="0"/>
              </a:rPr>
              <a:t>„Die Gnade unseres Herrn Jesus Christus, die Liebe Gottes und die Kraft des Heiligen Geistes, der euch Gemeinschaft untereinander schenkt, sei mit euch allen!“</a:t>
            </a:r>
          </a:p>
        </p:txBody>
      </p:sp>
    </p:spTree>
    <p:extLst>
      <p:ext uri="{BB962C8B-B14F-4D97-AF65-F5344CB8AC3E}">
        <p14:creationId xmlns:p14="http://schemas.microsoft.com/office/powerpoint/2010/main" val="84309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544272" y="332656"/>
            <a:ext cx="350371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Gott lebt in mir!</a:t>
            </a:r>
          </a:p>
        </p:txBody>
      </p:sp>
    </p:spTree>
    <p:extLst>
      <p:ext uri="{BB962C8B-B14F-4D97-AF65-F5344CB8AC3E}">
        <p14:creationId xmlns:p14="http://schemas.microsoft.com/office/powerpoint/2010/main" val="117298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4647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6,19</a:t>
            </a:r>
            <a:endParaRPr lang="de-DE" altLang="de-DE" sz="1200" dirty="0">
              <a:effectLst/>
            </a:endParaRPr>
          </a:p>
        </p:txBody>
      </p:sp>
      <p:sp>
        <p:nvSpPr>
          <p:cNvPr id="7" name="Rectangle 2"/>
          <p:cNvSpPr>
            <a:spLocks noGrp="1" noChangeArrowheads="1"/>
          </p:cNvSpPr>
          <p:nvPr>
            <p:ph type="ctrTitle"/>
          </p:nvPr>
        </p:nvSpPr>
        <p:spPr>
          <a:xfrm>
            <a:off x="8904312" y="188640"/>
            <a:ext cx="3168352"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„Habt ihr vergessen, dass euer Körper ein Tempel des Heiligen Geistes ist? Der Geist, den Gott euch gegeben hat, wohnt in euch, und ihr gehört nicht mehr euch selbst.“</a:t>
            </a:r>
          </a:p>
        </p:txBody>
      </p:sp>
    </p:spTree>
    <p:extLst>
      <p:ext uri="{BB962C8B-B14F-4D97-AF65-F5344CB8AC3E}">
        <p14:creationId xmlns:p14="http://schemas.microsoft.com/office/powerpoint/2010/main" val="174339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96200"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6,19</a:t>
            </a:r>
            <a:endParaRPr lang="de-DE" altLang="de-DE" sz="1200" dirty="0">
              <a:effectLst/>
            </a:endParaRPr>
          </a:p>
        </p:txBody>
      </p:sp>
      <p:sp>
        <p:nvSpPr>
          <p:cNvPr id="7" name="Rectangle 2"/>
          <p:cNvSpPr>
            <a:spLocks noGrp="1" noChangeArrowheads="1"/>
          </p:cNvSpPr>
          <p:nvPr>
            <p:ph type="ctrTitle"/>
          </p:nvPr>
        </p:nvSpPr>
        <p:spPr>
          <a:xfrm>
            <a:off x="9264352" y="260648"/>
            <a:ext cx="2808312"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„Habt ihr vergessen, dass der Geist, den Gott euch gegeben hat, in euch wohnt?“</a:t>
            </a:r>
          </a:p>
        </p:txBody>
      </p:sp>
    </p:spTree>
    <p:extLst>
      <p:ext uri="{BB962C8B-B14F-4D97-AF65-F5344CB8AC3E}">
        <p14:creationId xmlns:p14="http://schemas.microsoft.com/office/powerpoint/2010/main" val="156749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63013"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14,23</a:t>
            </a:r>
            <a:endParaRPr lang="de-DE" altLang="de-DE" sz="1200" dirty="0">
              <a:effectLst/>
            </a:endParaRPr>
          </a:p>
        </p:txBody>
      </p:sp>
      <p:sp>
        <p:nvSpPr>
          <p:cNvPr id="7" name="Rectangle 2"/>
          <p:cNvSpPr>
            <a:spLocks noGrp="1" noChangeArrowheads="1"/>
          </p:cNvSpPr>
          <p:nvPr>
            <p:ph type="ctrTitle"/>
          </p:nvPr>
        </p:nvSpPr>
        <p:spPr>
          <a:xfrm>
            <a:off x="8544272" y="188640"/>
            <a:ext cx="3528392"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jemand mich liebt, wird er sich nach meinem Wort richten. Mein Vater wird ihn lieben, und wir werden zu ihm kommen und bei ihm wohnen.“</a:t>
            </a:r>
          </a:p>
        </p:txBody>
      </p:sp>
    </p:spTree>
    <p:extLst>
      <p:ext uri="{BB962C8B-B14F-4D97-AF65-F5344CB8AC3E}">
        <p14:creationId xmlns:p14="http://schemas.microsoft.com/office/powerpoint/2010/main" val="36541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768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4,6</a:t>
            </a:r>
            <a:endParaRPr lang="de-DE" altLang="de-DE" sz="1200" dirty="0">
              <a:effectLst/>
            </a:endParaRPr>
          </a:p>
        </p:txBody>
      </p:sp>
      <p:sp>
        <p:nvSpPr>
          <p:cNvPr id="7" name="Rectangle 2"/>
          <p:cNvSpPr>
            <a:spLocks noGrp="1" noChangeArrowheads="1"/>
          </p:cNvSpPr>
          <p:nvPr>
            <p:ph type="ctrTitle"/>
          </p:nvPr>
        </p:nvSpPr>
        <p:spPr>
          <a:xfrm>
            <a:off x="8688288" y="188640"/>
            <a:ext cx="3384376"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„Weil ihr nun also seine Söhne und Töchter seid, hat Gott den Geist seines Sohnes in eure Herzen gesandt.“</a:t>
            </a:r>
          </a:p>
        </p:txBody>
      </p:sp>
    </p:spTree>
    <p:extLst>
      <p:ext uri="{BB962C8B-B14F-4D97-AF65-F5344CB8AC3E}">
        <p14:creationId xmlns:p14="http://schemas.microsoft.com/office/powerpoint/2010/main" val="121763589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928</Words>
  <Application>Microsoft Office PowerPoint</Application>
  <PresentationFormat>Benutzerdefiniert</PresentationFormat>
  <Paragraphs>102</Paragraphs>
  <Slides>34</Slides>
  <Notes>34</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34</vt:i4>
      </vt:variant>
    </vt:vector>
  </HeadingPairs>
  <TitlesOfParts>
    <vt:vector size="36" baseType="lpstr">
      <vt:lpstr>Designvorlage 'Berggipfel'</vt:lpstr>
      <vt:lpstr>Clip</vt:lpstr>
      <vt:lpstr>Der Heilige Geist führt in die Gemeinschaft          Serie: Leben mit der Kraft von oben! (2/4)</vt:lpstr>
      <vt:lpstr>Als Paulus von der Auferstehung der Toten sprach, brach ein Teil der Zuhörer in Gelächter aus, und andere sagten: »Über dieses Thema wollen wir zu einem späteren Zeitpunkt mehr von dir erfahren.«</vt:lpstr>
      <vt:lpstr>„Wenn jemand diesen Geist, den Geist Christi, nicht hat, gehört er nicht zu Christus.“</vt:lpstr>
      <vt:lpstr>„Die Gnade unseres Herrn Jesus Christus, die Liebe Gottes und die Kraft des Heiligen Geistes, der euch Gemeinschaft untereinander schenkt, sei mit euch allen!“</vt:lpstr>
      <vt:lpstr>I. Gott lebt in mir!</vt:lpstr>
      <vt:lpstr>„Habt ihr vergessen, dass euer Körper ein Tempel des Heiligen Geistes ist? Der Geist, den Gott euch gegeben hat, wohnt in euch, und ihr gehört nicht mehr euch selbst.“</vt:lpstr>
      <vt:lpstr>„Habt ihr vergessen, dass der Geist, den Gott euch gegeben hat, in euch wohnt?“</vt:lpstr>
      <vt:lpstr>„Wenn jemand mich liebt, wird er sich nach meinem Wort richten. Mein Vater wird ihn lieben, und wir werden zu ihm kommen und bei ihm wohnen.“</vt:lpstr>
      <vt:lpstr>„Weil ihr nun also seine Söhne und Töchter seid, hat Gott den Geist seines Sohnes in eure Herzen gesandt.“</vt:lpstr>
      <vt:lpstr>„Der Heilige Geist ist gewissermassen eine Anzahlung, die Gott uns macht, der erste Teil unseres himmlischen Erbes; Gott verbürgt sich damit für die vollständige Erlösung derer, die sein Eigentum sind.“</vt:lpstr>
      <vt:lpstr>PowerPoint-Präsentation</vt:lpstr>
      <vt:lpstr>PowerPoint-Präsentation</vt:lpstr>
      <vt:lpstr>Gott hat den Geist seines Sohnes in eure Herzen gesandt, den Geist, der in uns betet und „Abba, Vater!“ ruft.</vt:lpstr>
      <vt:lpstr>PowerPoint-Präsentation</vt:lpstr>
      <vt:lpstr>Der Geist, den ihr empfangen habt, macht euch nicht zu Sklaven, sodass ihr von neuem in Angst und Furcht leben müsstet; er hat euch zu Söhnen und Töchtern gemacht, und durch ihn rufen wir, wenn wir beten: »Abba, Vater!«</vt:lpstr>
      <vt:lpstr>PowerPoint-Präsentation</vt:lpstr>
      <vt:lpstr>„Kein Auge hat je gesehen, kein Ohr hat je gehört, und kein Mensch konnte sich jemals auch nur vorstellen, was Gott für die bereithält, die ihn lieben.“</vt:lpstr>
      <vt:lpstr>„Uns hat Gott dieses Geheimnis durch seinen Geist enthüllt – durch den Geist, der alles erforscht, auch die verborgensten Gedanken Gottes.“</vt:lpstr>
      <vt:lpstr>„Genauso, wie die Gedanken eines Menschen nur diesem Menschen selbst bekannt sind - und zwar durch den menschlichen Geist -, genauso kennt auch nur der Geist Gottes die Gedanken Gottes; niemand sonst hat sie je ergründet.“</vt:lpstr>
      <vt:lpstr>„Wir aber haben diesen Geist erhalten - den Geist, der von Gott kommt, nicht den Geist der Welt. Darum können wir auch erkennen, was Gott uns in seiner Gnade alles geschenkt hat.“</vt:lpstr>
      <vt:lpstr>„Mit der Botschaft vom Kreuz ist es nämlich so: In den Augen derer, die verloren gehen, ist sie etwas völlig Unsinniges; für uns aber, die wir gerettet werden, ist sie der Inbegriff von Gottes Kraft.“</vt:lpstr>
      <vt:lpstr>„Ein Mensch, der Gottes Geist nicht hat, lehnt ab, was von Gottes Geist kommt; er hält es für Unsinn und ist nicht in der Lage, es zu verstehen, weil ihm ohne den Geist Gottes das nötige Urteilsvermögen fehlt.“</vt:lpstr>
      <vt:lpstr>„An jenem Tag werdet ihr erkennen, dass ich in meinem Vater bin und dass ihr in mir seid und ich in euch bin.“</vt:lpstr>
      <vt:lpstr>II. Gott lebt mit uns!</vt:lpstr>
      <vt:lpstr>„Wir alle - ob Juden oder Nichtjuden, Sklaven oder Freie - sind mit demselben Geist getauft worden und haben von derselben Quelle, dem Geist Gottes, zu trinken bekommen, und dadurch sind wir alle zu einem Leib geworden.“</vt:lpstr>
      <vt:lpstr>„Wisst ihr nicht, dass ihr der Tempel Gottes seid und dass Gottes Geist in eurer Mitte wohnt?“</vt:lpstr>
      <vt:lpstr>„Es ist euch wichtig, euch gegenseitig mit seiner Liebe zu trösten, durch den Heiligen Geist Gemeinschaft miteinander zu haben und einander tiefes Mitgefühl und Erbarmen entgegenzubringen?“</vt:lpstr>
      <vt:lpstr>„Wenn ihr wie wilde Tiere aufeinander losgeht, einander beisst und zerfleischt, dann passt nur auf! Sonst werdet ihr am Ende noch einer vom anderen aufgefressen.“</vt:lpstr>
      <vt:lpstr>„Setzt alles daran, die Einheit zu bewahren, die Gottes Geist euch geschenkt hat; sein Frieden ist das Band, das euch zusammenhält.“</vt:lpstr>
      <vt:lpstr>„Die Frucht, die der Geist Gottes hervorbringt, besteht in Liebe, Freude, Frieden, Geduld, Freundlichkeit, Güte, Treue, Rücksichtnahme und Selbstbeherrschung.“</vt:lpstr>
      <vt:lpstr>Schlussgedanke</vt:lpstr>
      <vt:lpstr>„Ich werde euch nicht als hilflose Waisen zurücklassen; ich komme zu euch.“</vt:lpstr>
      <vt:lpstr>„Kehrt um und jeder von euch lasse sich auf den Namen von Jesus Christus taufen! Dann wird Gott euch eure Sünden vergeben, und ihr werdet seine Gabe, den Heiligen Geist, bekommen.“</vt:lpstr>
      <vt:lpstr>„Die Gnade unseres Herrn Jesus Christus, die Liebe Gottes und die Kraft des Heiligen Geistes, der euch Gemeinschaft untereinander schenkt, sei mit euch allen!“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mit der Kraft von oben! - Teil 2/4 - Der Heilige Geist führt in die Gemeinschaft - Folien</dc:title>
  <dc:creator>Jürg Birnstiel</dc:creator>
  <cp:lastModifiedBy>Me</cp:lastModifiedBy>
  <cp:revision>1022</cp:revision>
  <dcterms:created xsi:type="dcterms:W3CDTF">2013-11-12T15:20:47Z</dcterms:created>
  <dcterms:modified xsi:type="dcterms:W3CDTF">2021-06-25T20:57:07Z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