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9"/>
  </p:notesMasterIdLst>
  <p:handoutMasterIdLst>
    <p:handoutMasterId r:id="rId20"/>
  </p:handoutMasterIdLst>
  <p:sldIdLst>
    <p:sldId id="1028" r:id="rId2"/>
    <p:sldId id="1061" r:id="rId3"/>
    <p:sldId id="896" r:id="rId4"/>
    <p:sldId id="1062" r:id="rId5"/>
    <p:sldId id="1063" r:id="rId6"/>
    <p:sldId id="1064" r:id="rId7"/>
    <p:sldId id="1057" r:id="rId8"/>
    <p:sldId id="1065" r:id="rId9"/>
    <p:sldId id="1058" r:id="rId10"/>
    <p:sldId id="1066" r:id="rId11"/>
    <p:sldId id="1067" r:id="rId12"/>
    <p:sldId id="1068" r:id="rId13"/>
    <p:sldId id="1069" r:id="rId14"/>
    <p:sldId id="1070" r:id="rId15"/>
    <p:sldId id="1071" r:id="rId16"/>
    <p:sldId id="259" r:id="rId17"/>
    <p:sldId id="1072" r:id="rId1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07768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9528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6119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8100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1534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409409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86623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50714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0384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9814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4614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03297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4989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0533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6256" y="476672"/>
            <a:ext cx="11579487" cy="1446550"/>
          </a:xfrm>
        </p:spPr>
        <p:txBody>
          <a:bodyPr wrap="square">
            <a:spAutoFit/>
          </a:bodyPr>
          <a:lstStyle/>
          <a:p>
            <a:pPr algn="l"/>
            <a:r>
              <a:rPr lang="de-DE" altLang="de-DE" sz="8800" dirty="0">
                <a:solidFill>
                  <a:schemeClr val="tx1"/>
                </a:solidFill>
                <a:effectLst/>
                <a:latin typeface="Source Sans Pro Black" panose="020B0803030403020204" pitchFamily="34" charset="0"/>
                <a:ea typeface="Source Sans Pro Black" panose="020B0803030403020204" pitchFamily="34" charset="0"/>
              </a:rPr>
              <a:t>Können wir Corona?</a:t>
            </a:r>
          </a:p>
        </p:txBody>
      </p:sp>
      <p:sp>
        <p:nvSpPr>
          <p:cNvPr id="4" name="Rectangle 3"/>
          <p:cNvSpPr txBox="1">
            <a:spLocks noChangeArrowheads="1"/>
          </p:cNvSpPr>
          <p:nvPr/>
        </p:nvSpPr>
        <p:spPr bwMode="auto">
          <a:xfrm>
            <a:off x="4799856" y="3286725"/>
            <a:ext cx="67687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Gedanken zur aktuellen Pandemie</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1305256" cy="2123658"/>
          </a:xfrm>
        </p:spPr>
        <p:txBody>
          <a:bodyPr wrap="square">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„Gott muss man mehr gehorchen als den Menschen.“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5,29</a:t>
            </a:r>
          </a:p>
        </p:txBody>
      </p:sp>
    </p:spTree>
    <p:extLst>
      <p:ext uri="{BB962C8B-B14F-4D97-AF65-F5344CB8AC3E}">
        <p14:creationId xmlns:p14="http://schemas.microsoft.com/office/powerpoint/2010/main" val="1723469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5340" y="372432"/>
            <a:ext cx="10117124"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„Jeder soll sich der Regierung des Staates, in dem er lebt, unterordnen. Denn alle staatliche Autorität kommt von Gott, und jede Regierung ist von Gott eingesetzt.“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57301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13,1</a:t>
            </a:r>
          </a:p>
        </p:txBody>
      </p:sp>
    </p:spTree>
    <p:extLst>
      <p:ext uri="{BB962C8B-B14F-4D97-AF65-F5344CB8AC3E}">
        <p14:creationId xmlns:p14="http://schemas.microsoft.com/office/powerpoint/2010/main" val="271411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117124"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„Dem Staat den Gehorsam zu verweigern </a:t>
            </a:r>
            <a:r>
              <a:rPr lang="de-DE" altLang="de-DE" sz="4400" dirty="0" err="1">
                <a:solidFill>
                  <a:schemeClr val="tx1"/>
                </a:solidFill>
                <a:effectLst/>
                <a:latin typeface="Source Sans Pro" panose="020B0503030403020204" pitchFamily="34" charset="0"/>
                <a:ea typeface="Source Sans Pro" panose="020B0503030403020204" pitchFamily="34" charset="0"/>
              </a:rPr>
              <a:t>heisst</a:t>
            </a:r>
            <a:r>
              <a:rPr lang="de-DE" altLang="de-DE" sz="4400" dirty="0">
                <a:solidFill>
                  <a:schemeClr val="tx1"/>
                </a:solidFill>
                <a:effectLst/>
                <a:latin typeface="Source Sans Pro" panose="020B0503030403020204" pitchFamily="34" charset="0"/>
                <a:ea typeface="Source Sans Pro" panose="020B0503030403020204" pitchFamily="34" charset="0"/>
              </a:rPr>
              <a:t> also, sich der von Gott eingesetzten Ordnung zu widersetzen. Wer darum dem Staat den Gehorsam verweigert, wird zu Recht bestraft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13,2</a:t>
            </a:r>
          </a:p>
        </p:txBody>
      </p:sp>
    </p:spTree>
    <p:extLst>
      <p:ext uri="{BB962C8B-B14F-4D97-AF65-F5344CB8AC3E}">
        <p14:creationId xmlns:p14="http://schemas.microsoft.com/office/powerpoint/2010/main" val="1786792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3177" y="188640"/>
            <a:ext cx="11557284" cy="4524315"/>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dir nun dein Fürst oder weltlicher Herr gebietet, es mit dem Papst zu halten und so oder so zu glauben, oder dir gebietet, Bücher auszuliefern, sollst du ihm </a:t>
            </a:r>
            <a:r>
              <a:rPr lang="de-DE" altLang="de-DE" sz="2400" dirty="0" err="1">
                <a:solidFill>
                  <a:schemeClr val="tx1"/>
                </a:solidFill>
                <a:effectLst/>
                <a:latin typeface="Source Sans Pro" panose="020B0503030403020204" pitchFamily="34" charset="0"/>
                <a:ea typeface="Source Sans Pro" panose="020B0503030403020204" pitchFamily="34" charset="0"/>
              </a:rPr>
              <a:t>folgendermassen</a:t>
            </a:r>
            <a:r>
              <a:rPr lang="de-DE" altLang="de-DE" sz="2400" dirty="0">
                <a:solidFill>
                  <a:schemeClr val="tx1"/>
                </a:solidFill>
                <a:effectLst/>
                <a:latin typeface="Source Sans Pro" panose="020B0503030403020204" pitchFamily="34" charset="0"/>
                <a:ea typeface="Source Sans Pro" panose="020B0503030403020204" pitchFamily="34" charset="0"/>
              </a:rPr>
              <a:t> antworten: Es steht Luzifer nicht zu, neben Gott zu sitzen. Lieber Herr, ich bin verpflichtet, euch mit Leib und Gut zu gehorchen. Wenn ihr mir nach dem </a:t>
            </a:r>
            <a:r>
              <a:rPr lang="de-DE" altLang="de-DE" sz="2400" dirty="0" err="1">
                <a:solidFill>
                  <a:schemeClr val="tx1"/>
                </a:solidFill>
                <a:effectLst/>
                <a:latin typeface="Source Sans Pro" panose="020B0503030403020204" pitchFamily="34" charset="0"/>
                <a:ea typeface="Source Sans Pro" panose="020B0503030403020204" pitchFamily="34" charset="0"/>
              </a:rPr>
              <a:t>Mass</a:t>
            </a:r>
            <a:r>
              <a:rPr lang="de-DE" altLang="de-DE" sz="2400" dirty="0">
                <a:solidFill>
                  <a:schemeClr val="tx1"/>
                </a:solidFill>
                <a:effectLst/>
                <a:latin typeface="Source Sans Pro" panose="020B0503030403020204" pitchFamily="34" charset="0"/>
                <a:ea typeface="Source Sans Pro" panose="020B0503030403020204" pitchFamily="34" charset="0"/>
              </a:rPr>
              <a:t> eurer irdischen Macht etwas gebietet, werde ich gehorchen. Wenn ihr aber von mir verlangt, zu glauben und Bücher auszuliefern, werde ich nicht gehorchen. Denn dann seid ihr ein Tyrann und greift zu hoch, indem ihr gebietet, wozu ihr weder Recht noch Macht habt. Nimmt er dir deswegen dein Gut und bestraft diesen Ungehorsam: Selig bist du! Danke Gott, dass du würdig bist, um des göttlichen Wortes willen zu leiden. Lass den Narren nur toben, er wird seinen Richter wohl finden! Denn ich sage dir: Wenn du ihm nicht widersprichst und ihm freie Hand lässt, dir den Glauben oder die Bücher zu nehmen, hast du Gott tatsächlich verleugnet.“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173177" y="5373216"/>
            <a:ext cx="118453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dirty="0">
                <a:effectLst/>
                <a:latin typeface="Source Sans Pro" panose="020B0503030403020204" pitchFamily="34" charset="0"/>
                <a:ea typeface="Source Sans Pro" panose="020B0503030403020204" pitchFamily="34" charset="0"/>
                <a:cs typeface="+mj-cs"/>
              </a:rPr>
              <a:t>Martin Luther, „VON DER WELTLICHEN OBRIGKEIT: WIE WEIT MAN IHR GEHORSAM SCHULDET“</a:t>
            </a:r>
          </a:p>
        </p:txBody>
      </p:sp>
    </p:spTree>
    <p:extLst>
      <p:ext uri="{BB962C8B-B14F-4D97-AF65-F5344CB8AC3E}">
        <p14:creationId xmlns:p14="http://schemas.microsoft.com/office/powerpoint/2010/main" val="3895060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04664"/>
            <a:ext cx="10117124"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„Begegnet allen Menschen mit Achtung, liebt eure Glaubensgeschwister, habt Ehrfurcht vor Gott, achtet den Kaiser!“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Petrus-Brief 2,17</a:t>
            </a:r>
          </a:p>
        </p:txBody>
      </p:sp>
    </p:spTree>
    <p:extLst>
      <p:ext uri="{BB962C8B-B14F-4D97-AF65-F5344CB8AC3E}">
        <p14:creationId xmlns:p14="http://schemas.microsoft.com/office/powerpoint/2010/main" val="2739963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927214"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„So ermahne ich nun, dass man vor allen Dingen tue Bitte, Gebet, Fürbitte und Danksagung für alle Menschen, für die Könige und für alle Obrigkeit, damit wir ein ruhiges und stilles Leben führen können in aller Frömmigkeit und Ehrbarkeit. Dies ist gut und wohlgefällig vor Gott, </a:t>
            </a:r>
            <a:r>
              <a:rPr lang="de-DE" altLang="de-DE" sz="4000">
                <a:solidFill>
                  <a:schemeClr val="tx1"/>
                </a:solidFill>
                <a:effectLst/>
                <a:latin typeface="Source Sans Pro" panose="020B0503030403020204" pitchFamily="34" charset="0"/>
                <a:ea typeface="Source Sans Pro" panose="020B0503030403020204" pitchFamily="34" charset="0"/>
              </a:rPr>
              <a:t>unserm Retter.“</a:t>
            </a:r>
            <a:endParaRPr lang="de-DE" altLang="de-DE" sz="4000" dirty="0">
              <a:solidFill>
                <a:schemeClr val="tx1"/>
              </a:solidFill>
              <a:effectLst/>
              <a:latin typeface="Source Sans Pro" panose="020B0503030403020204" pitchFamily="34" charset="0"/>
              <a:ea typeface="Source Sans Pro" panose="020B0503030403020204"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46531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Timotheus-Brief 2,1-3</a:t>
            </a:r>
          </a:p>
        </p:txBody>
      </p:sp>
    </p:spTree>
    <p:extLst>
      <p:ext uri="{BB962C8B-B14F-4D97-AF65-F5344CB8AC3E}">
        <p14:creationId xmlns:p14="http://schemas.microsoft.com/office/powerpoint/2010/main" val="177812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476672"/>
            <a:ext cx="5760640"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927214"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„Keiner soll sich über den anderen erheben. Seid vielmehr allen gegenüber freundlich und geduldig und geht nachsichtig und liebevoll miteinander um. Setzt alles daran, die Einheit zu </a:t>
            </a:r>
            <a:r>
              <a:rPr lang="de-DE" altLang="de-DE" sz="4000">
                <a:solidFill>
                  <a:schemeClr val="tx1"/>
                </a:solidFill>
                <a:effectLst/>
                <a:latin typeface="Source Sans Pro" panose="020B0503030403020204" pitchFamily="34" charset="0"/>
                <a:ea typeface="Source Sans Pro" panose="020B0503030403020204" pitchFamily="34" charset="0"/>
              </a:rPr>
              <a:t>bewahren,</a:t>
            </a:r>
            <a:br>
              <a:rPr lang="de-DE" altLang="de-DE" sz="4000">
                <a:solidFill>
                  <a:schemeClr val="tx1"/>
                </a:solidFill>
                <a:effectLst/>
                <a:latin typeface="Source Sans Pro" panose="020B0503030403020204" pitchFamily="34" charset="0"/>
                <a:ea typeface="Source Sans Pro" panose="020B0503030403020204" pitchFamily="34" charset="0"/>
              </a:rPr>
            </a:br>
            <a:r>
              <a:rPr lang="de-DE" altLang="de-DE" sz="4000">
                <a:solidFill>
                  <a:schemeClr val="tx1"/>
                </a:solidFill>
                <a:effectLst/>
                <a:latin typeface="Source Sans Pro" panose="020B0503030403020204" pitchFamily="34" charset="0"/>
                <a:ea typeface="Source Sans Pro" panose="020B0503030403020204" pitchFamily="34" charset="0"/>
              </a:rPr>
              <a:t>die </a:t>
            </a:r>
            <a:r>
              <a:rPr lang="de-DE" altLang="de-DE" sz="4000" dirty="0">
                <a:solidFill>
                  <a:schemeClr val="tx1"/>
                </a:solidFill>
                <a:effectLst/>
                <a:latin typeface="Source Sans Pro" panose="020B0503030403020204" pitchFamily="34" charset="0"/>
                <a:ea typeface="Source Sans Pro" panose="020B0503030403020204" pitchFamily="34" charset="0"/>
              </a:rPr>
              <a:t>Gottes Geist euch geschenkt hat; sein Frieden ist das Band, das euch zusammenhält.“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46531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4,2-3</a:t>
            </a:r>
          </a:p>
        </p:txBody>
      </p:sp>
    </p:spTree>
    <p:extLst>
      <p:ext uri="{BB962C8B-B14F-4D97-AF65-F5344CB8AC3E}">
        <p14:creationId xmlns:p14="http://schemas.microsoft.com/office/powerpoint/2010/main" val="21094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153128" cy="3416320"/>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„Setzt alles daran, die Einheit zu bewahren, die Gottes Geist euch geschenkt hat; sein Frieden ist das Band, das euch zusammenhält.“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508518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4,3</a:t>
            </a:r>
          </a:p>
        </p:txBody>
      </p:sp>
    </p:spTree>
    <p:extLst>
      <p:ext uri="{BB962C8B-B14F-4D97-AF65-F5344CB8AC3E}">
        <p14:creationId xmlns:p14="http://schemas.microsoft.com/office/powerpoint/2010/main" val="100335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476672"/>
            <a:ext cx="11665296" cy="923330"/>
          </a:xfrm>
        </p:spPr>
        <p:txBody>
          <a:bodyPr wrap="square">
            <a:spAutoFit/>
          </a:bodyPr>
          <a:lstStyle/>
          <a:p>
            <a:pPr algn="l"/>
            <a:r>
              <a:rPr lang="de-DE" altLang="de-DE" dirty="0">
                <a:solidFill>
                  <a:schemeClr val="tx1"/>
                </a:solidFill>
                <a:effectLst/>
                <a:latin typeface="Source Sans Pro Black" panose="020B0803030403020204" pitchFamily="34" charset="0"/>
                <a:ea typeface="Source Sans Pro Black" panose="020B0803030403020204" pitchFamily="34" charset="0"/>
              </a:rPr>
              <a:t>I. </a:t>
            </a:r>
            <a:r>
              <a:rPr lang="de-CH" altLang="de-DE" dirty="0">
                <a:solidFill>
                  <a:schemeClr val="tx1"/>
                </a:solidFill>
                <a:effectLst/>
                <a:latin typeface="Source Sans Pro Black" panose="020B0803030403020204" pitchFamily="34" charset="0"/>
                <a:ea typeface="Source Sans Pro Black" panose="020B0803030403020204" pitchFamily="34" charset="0"/>
              </a:rPr>
              <a:t>Der eingeschränkte Gottesdienst</a:t>
            </a:r>
            <a:endParaRPr lang="de-DE" altLang="de-DE"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5340" y="372432"/>
            <a:ext cx="11881320"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„Urteilt selbst, ob es vor Gott recht ist, euch mehr zu gehorchen als ihm! Uns ist es auf jeden Fall unmöglich, nicht von dem zu reden, was wir gesehen und gehört haben.“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0050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4,19-20</a:t>
            </a:r>
          </a:p>
        </p:txBody>
      </p:sp>
    </p:spTree>
    <p:extLst>
      <p:ext uri="{BB962C8B-B14F-4D97-AF65-F5344CB8AC3E}">
        <p14:creationId xmlns:p14="http://schemas.microsoft.com/office/powerpoint/2010/main" val="174052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1305256" cy="2123658"/>
          </a:xfrm>
        </p:spPr>
        <p:txBody>
          <a:bodyPr wrap="square">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„Gott muss man mehr gehorchen als den Menschen.“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5,29</a:t>
            </a:r>
          </a:p>
        </p:txBody>
      </p:sp>
    </p:spTree>
    <p:extLst>
      <p:ext uri="{BB962C8B-B14F-4D97-AF65-F5344CB8AC3E}">
        <p14:creationId xmlns:p14="http://schemas.microsoft.com/office/powerpoint/2010/main" val="347445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5340" y="260648"/>
            <a:ext cx="11557284" cy="4524315"/>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(1) Die Glaubens- und Gewissensfreiheit ist gewährleistet.</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(2) Jede Person hat das Recht, ihre Religion und ihre weltanschauliche Überzeugung frei zu wählen und allein oder in Gemeinschaft mit anderen zu bekennen.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(3) Jede Person hat das Recht, einer Religionsgemeinschaft beizutreten oder anzugehören und religiösem Unterricht zu folgen. (4) Niemand darf gezwungen werden, einer Religionsgemeinschaft beizutreten oder anzugehören, eine religiöse Handlung vorzunehmen oder religiösem Unterricht zu folgen.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58772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Bundesverfassung Artikel 15</a:t>
            </a:r>
          </a:p>
        </p:txBody>
      </p:sp>
    </p:spTree>
    <p:extLst>
      <p:ext uri="{BB962C8B-B14F-4D97-AF65-F5344CB8AC3E}">
        <p14:creationId xmlns:p14="http://schemas.microsoft.com/office/powerpoint/2010/main" val="4078650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260648"/>
            <a:ext cx="10657184"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Jesus verweigert niemandem den Zutritt</a:t>
            </a:r>
          </a:p>
        </p:txBody>
      </p:sp>
    </p:spTree>
    <p:extLst>
      <p:ext uri="{BB962C8B-B14F-4D97-AF65-F5344CB8AC3E}">
        <p14:creationId xmlns:p14="http://schemas.microsoft.com/office/powerpoint/2010/main" val="3837546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5340" y="372432"/>
            <a:ext cx="11881320"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„Wenn jemand mich liebt, wird er sich nach meinem Wort richten. Mein Vater wird ihn lieben, und wir werden zu ihm kommen und bei ihm wohnen.“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41624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14,23</a:t>
            </a:r>
          </a:p>
        </p:txBody>
      </p:sp>
    </p:spTree>
    <p:extLst>
      <p:ext uri="{BB962C8B-B14F-4D97-AF65-F5344CB8AC3E}">
        <p14:creationId xmlns:p14="http://schemas.microsoft.com/office/powerpoint/2010/main" val="6804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188640"/>
            <a:ext cx="11305256"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III. Wir müssen Gott mehr gehorchen</a:t>
            </a:r>
          </a:p>
        </p:txBody>
      </p:sp>
    </p:spTree>
    <p:extLst>
      <p:ext uri="{BB962C8B-B14F-4D97-AF65-F5344CB8AC3E}">
        <p14:creationId xmlns:p14="http://schemas.microsoft.com/office/powerpoint/2010/main" val="79575098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585</Words>
  <Application>Microsoft Office PowerPoint</Application>
  <PresentationFormat>Benutzerdefiniert</PresentationFormat>
  <Paragraphs>47</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Designvorlage 'Berggipfel'</vt:lpstr>
      <vt:lpstr>Können wir Corona?</vt:lpstr>
      <vt:lpstr>„Setzt alles daran, die Einheit zu bewahren, die Gottes Geist euch geschenkt hat; sein Frieden ist das Band, das euch zusammenhält.“</vt:lpstr>
      <vt:lpstr>I. Der eingeschränkte Gottesdienst</vt:lpstr>
      <vt:lpstr>„Urteilt selbst, ob es vor Gott recht ist, euch mehr zu gehorchen als ihm! Uns ist es auf jeden Fall unmöglich, nicht von dem zu reden, was wir gesehen und gehört haben.“</vt:lpstr>
      <vt:lpstr>„Gott muss man mehr gehorchen als den Menschen.“</vt:lpstr>
      <vt:lpstr>(1) Die Glaubens- und Gewissensfreiheit ist gewährleistet. (2) Jede Person hat das Recht, ihre Religion und ihre weltanschauliche Überzeugung frei zu wählen und allein oder in Gemeinschaft mit anderen zu bekennen. (3) Jede Person hat das Recht, einer Religionsgemeinschaft beizutreten oder anzugehören und religiösem Unterricht zu folgen. (4) Niemand darf gezwungen werden, einer Religionsgemeinschaft beizutreten oder anzugehören, eine religiöse Handlung vorzunehmen oder religiösem Unterricht zu folgen.</vt:lpstr>
      <vt:lpstr>II. Jesus verweigert niemandem den Zutritt</vt:lpstr>
      <vt:lpstr>„Wenn jemand mich liebt, wird er sich nach meinem Wort richten. Mein Vater wird ihn lieben, und wir werden zu ihm kommen und bei ihm wohnen.“</vt:lpstr>
      <vt:lpstr>III. Wir müssen Gott mehr gehorchen</vt:lpstr>
      <vt:lpstr>„Gott muss man mehr gehorchen als den Menschen.“</vt:lpstr>
      <vt:lpstr>„Jeder soll sich der Regierung des Staates, in dem er lebt, unterordnen. Denn alle staatliche Autorität kommt von Gott, und jede Regierung ist von Gott eingesetzt.“</vt:lpstr>
      <vt:lpstr>„Dem Staat den Gehorsam zu verweigern heisst also, sich der von Gott eingesetzten Ordnung zu widersetzen. Wer darum dem Staat den Gehorsam verweigert, wird zu Recht bestraft werden.“</vt:lpstr>
      <vt:lpstr>„Wenn dir nun dein Fürst oder weltlicher Herr gebietet, es mit dem Papst zu halten und so oder so zu glauben, oder dir gebietet, Bücher auszuliefern, sollst du ihm folgendermassen antworten: Es steht Luzifer nicht zu, neben Gott zu sitzen. Lieber Herr, ich bin verpflichtet, euch mit Leib und Gut zu gehorchen. Wenn ihr mir nach dem Mass eurer irdischen Macht etwas gebietet, werde ich gehorchen. Wenn ihr aber von mir verlangt, zu glauben und Bücher auszuliefern, werde ich nicht gehorchen. Denn dann seid ihr ein Tyrann und greift zu hoch, indem ihr gebietet, wozu ihr weder Recht noch Macht habt. Nimmt er dir deswegen dein Gut und bestraft diesen Ungehorsam: Selig bist du! Danke Gott, dass du würdig bist, um des göttlichen Wortes willen zu leiden. Lass den Narren nur toben, er wird seinen Richter wohl finden! Denn ich sage dir: Wenn du ihm nicht widersprichst und ihm freie Hand lässt, dir den Glauben oder die Bücher zu nehmen, hast du Gott tatsächlich verleugnet.“</vt:lpstr>
      <vt:lpstr>„Begegnet allen Menschen mit Achtung, liebt eure Glaubensgeschwister, habt Ehrfurcht vor Gott, achtet den Kaiser!“</vt:lpstr>
      <vt:lpstr>„So ermahne ich nun, dass man vor allen Dingen tue Bitte, Gebet, Fürbitte und Danksagung für alle Menschen, für die Könige und für alle Obrigkeit, damit wir ein ruhiges und stilles Leben führen können in aller Frömmigkeit und Ehrbarkeit. Dies ist gut und wohlgefällig vor Gott, unserm Retter.“</vt:lpstr>
      <vt:lpstr>Schlussgedanke</vt:lpstr>
      <vt:lpstr>„Keiner soll sich über den anderen erheben. Seid vielmehr allen gegenüber freundlich und geduldig und geht nachsichtig und liebevoll miteinander um. Setzt alles daran, die Einheit zu bewahren, die Gottes Geist euch geschenkt hat; sein Frieden ist das Band, das euch zusammenhält.“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Können wir Corona? - Gedanken zur aktuellen Pandemie - Folien</dc:title>
  <dc:creator>Jürg Birnstiel</dc:creator>
  <cp:lastModifiedBy>Me</cp:lastModifiedBy>
  <cp:revision>766</cp:revision>
  <dcterms:created xsi:type="dcterms:W3CDTF">2013-11-12T15:20:47Z</dcterms:created>
  <dcterms:modified xsi:type="dcterms:W3CDTF">2021-12-27T09:11:30Z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