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735" r:id="rId2"/>
    <p:sldId id="924" r:id="rId3"/>
    <p:sldId id="929" r:id="rId4"/>
    <p:sldId id="946" r:id="rId5"/>
    <p:sldId id="896" r:id="rId6"/>
    <p:sldId id="932" r:id="rId7"/>
    <p:sldId id="926" r:id="rId8"/>
    <p:sldId id="933" r:id="rId9"/>
    <p:sldId id="934" r:id="rId10"/>
    <p:sldId id="935" r:id="rId11"/>
    <p:sldId id="936" r:id="rId12"/>
    <p:sldId id="937" r:id="rId13"/>
    <p:sldId id="891" r:id="rId14"/>
    <p:sldId id="938" r:id="rId15"/>
    <p:sldId id="941" r:id="rId16"/>
    <p:sldId id="942" r:id="rId17"/>
    <p:sldId id="940" r:id="rId18"/>
    <p:sldId id="939" r:id="rId19"/>
    <p:sldId id="259" r:id="rId20"/>
    <p:sldId id="943" r:id="rId21"/>
    <p:sldId id="944" r:id="rId22"/>
    <p:sldId id="945"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26792"/>
            <a:ext cx="8880519" cy="1785104"/>
          </a:xfrm>
        </p:spPr>
        <p:txBody>
          <a:bodyPr wrap="square">
            <a:spAutoFit/>
          </a:bodyPr>
          <a:lstStyle/>
          <a:p>
            <a:pPr algn="l"/>
            <a:r>
              <a:rPr lang="de-CH" altLang="de-DE" sz="6600" dirty="0" smtClean="0">
                <a:solidFill>
                  <a:schemeClr val="tx1"/>
                </a:solidFill>
                <a:effectLst/>
                <a:latin typeface="Univers LT Std 47 Cn Lt" pitchFamily="34" charset="0"/>
              </a:rPr>
              <a:t>Das virtuelle </a:t>
            </a:r>
            <a:r>
              <a:rPr lang="de-CH" altLang="de-DE" sz="6600" dirty="0" err="1" smtClean="0">
                <a:solidFill>
                  <a:schemeClr val="tx1"/>
                </a:solidFill>
                <a:effectLst/>
                <a:latin typeface="Univers LT Std 47 Cn Lt" pitchFamily="34" charset="0"/>
              </a:rPr>
              <a:t>Kopfkino</a:t>
            </a:r>
            <a:r>
              <a:rPr lang="de-CH" altLang="de-DE" sz="6000" dirty="0" smtClean="0">
                <a:solidFill>
                  <a:schemeClr val="tx1"/>
                </a:solidFill>
                <a:effectLst/>
                <a:latin typeface="Univers LT Std 47 Cn Lt" pitchFamily="34" charset="0"/>
              </a:rPr>
              <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a:t>
            </a:r>
            <a:r>
              <a:rPr lang="de-DE" altLang="de-DE" sz="2800" dirty="0">
                <a:effectLst/>
                <a:latin typeface="Univers LT Std 47 Cn Lt" pitchFamily="34" charset="0"/>
              </a:rPr>
              <a:t>4</a:t>
            </a:r>
            <a:r>
              <a:rPr lang="de-DE" altLang="de-DE" sz="2800" dirty="0" smtClean="0">
                <a:effectLst/>
                <a:latin typeface="Univers LT Std 47 Cn Lt" pitchFamily="34" charset="0"/>
              </a:rPr>
              <a:t>/4)</a:t>
            </a: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8784976" cy="3108543"/>
          </a:xfrm>
        </p:spPr>
        <p:txBody>
          <a:bodyPr wrap="square">
            <a:spAutoFit/>
          </a:bodyPr>
          <a:lstStyle/>
          <a:p>
            <a:pPr algn="l"/>
            <a:r>
              <a:rPr lang="de-CH" altLang="de-DE" sz="2800" dirty="0">
                <a:solidFill>
                  <a:schemeClr val="tx1"/>
                </a:solidFill>
                <a:effectLst/>
                <a:latin typeface="Univers LT Std 47 Cn Lt" pitchFamily="34" charset="0"/>
              </a:rPr>
              <a:t>•	</a:t>
            </a:r>
            <a:r>
              <a:rPr lang="de-CH" altLang="de-DE" sz="2800" dirty="0" smtClean="0">
                <a:solidFill>
                  <a:schemeClr val="tx1"/>
                </a:solidFill>
                <a:effectLst/>
                <a:latin typeface="Univers LT Std 47 Cn Lt" pitchFamily="34" charset="0"/>
              </a:rPr>
              <a:t>Ist </a:t>
            </a:r>
            <a:r>
              <a:rPr lang="de-CH" altLang="de-DE" sz="2800" dirty="0">
                <a:solidFill>
                  <a:schemeClr val="tx1"/>
                </a:solidFill>
                <a:effectLst/>
                <a:latin typeface="Univers LT Std 47 Cn Lt" pitchFamily="34" charset="0"/>
              </a:rPr>
              <a:t>Sex zu meinem zentralen Lebensinhalt geworden?</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	Bestimmen sexuelle Gedanken </a:t>
            </a:r>
            <a:r>
              <a:rPr lang="de-CH" altLang="de-DE" sz="2800" dirty="0" smtClean="0">
                <a:solidFill>
                  <a:schemeClr val="tx1"/>
                </a:solidFill>
                <a:effectLst/>
                <a:latin typeface="Univers LT Std 47 Cn Lt" pitchFamily="34" charset="0"/>
              </a:rPr>
              <a:t>und </a:t>
            </a:r>
            <a:r>
              <a:rPr lang="de-CH" altLang="de-DE" sz="2800" dirty="0">
                <a:solidFill>
                  <a:schemeClr val="tx1"/>
                </a:solidFill>
                <a:effectLst/>
                <a:latin typeface="Univers LT Std 47 Cn Lt" pitchFamily="34" charset="0"/>
              </a:rPr>
              <a:t>Aktivitäten </a:t>
            </a:r>
            <a:r>
              <a:rPr lang="de-CH" altLang="de-DE" sz="2800" dirty="0" smtClean="0">
                <a:solidFill>
                  <a:schemeClr val="tx1"/>
                </a:solidFill>
                <a:effectLst/>
                <a:latin typeface="Univers LT Std 47 Cn Lt" pitchFamily="34" charset="0"/>
              </a:rPr>
              <a:t>einen 	langen </a:t>
            </a:r>
            <a:r>
              <a:rPr lang="de-CH" altLang="de-DE" sz="2800" dirty="0">
                <a:solidFill>
                  <a:schemeClr val="tx1"/>
                </a:solidFill>
                <a:effectLst/>
                <a:latin typeface="Univers LT Std 47 Cn Lt" pitchFamily="34" charset="0"/>
              </a:rPr>
              <a:t>Zeitraum </a:t>
            </a:r>
            <a:r>
              <a:rPr lang="de-CH" altLang="de-DE" sz="2800" dirty="0" smtClean="0">
                <a:solidFill>
                  <a:schemeClr val="tx1"/>
                </a:solidFill>
                <a:effectLst/>
                <a:latin typeface="Univers LT Std 47 Cn Lt" pitchFamily="34" charset="0"/>
              </a:rPr>
              <a:t>meines Tagesablaufs?</a:t>
            </a:r>
            <a:r>
              <a:rPr lang="de-CH" altLang="de-DE" sz="2800" dirty="0">
                <a:solidFill>
                  <a:schemeClr val="tx1"/>
                </a:solidFill>
                <a:effectLst/>
                <a:latin typeface="Univers LT Std 47 Cn Lt" pitchFamily="34" charset="0"/>
              </a:rPr>
              <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	Ist mir Sex so wichtig, dass ich andere Interessen und </a:t>
            </a:r>
            <a:r>
              <a:rPr lang="de-CH" altLang="de-DE" sz="2800" dirty="0" smtClean="0">
                <a:solidFill>
                  <a:schemeClr val="tx1"/>
                </a:solidFill>
                <a:effectLst/>
                <a:latin typeface="Univers LT Std 47 Cn Lt" pitchFamily="34" charset="0"/>
              </a:rPr>
              <a:t>	Sozialkontakte </a:t>
            </a:r>
            <a:r>
              <a:rPr lang="de-CH" altLang="de-DE" sz="2800" dirty="0">
                <a:solidFill>
                  <a:schemeClr val="tx1"/>
                </a:solidFill>
                <a:effectLst/>
                <a:latin typeface="Univers LT Std 47 Cn Lt" pitchFamily="34" charset="0"/>
              </a:rPr>
              <a:t>vernachlässige?</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	Könnte ich mein Verhalten tatsächlich </a:t>
            </a:r>
            <a:r>
              <a:rPr lang="de-CH" altLang="de-DE" sz="2800" dirty="0" smtClean="0">
                <a:solidFill>
                  <a:schemeClr val="tx1"/>
                </a:solidFill>
                <a:effectLst/>
                <a:latin typeface="Univers LT Std 47 Cn Lt" pitchFamily="34" charset="0"/>
              </a:rPr>
              <a:t>ändern,</a:t>
            </a:r>
            <a:br>
              <a:rPr lang="de-CH" altLang="de-DE" sz="2800" dirty="0" smtClean="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	</a:t>
            </a:r>
            <a:r>
              <a:rPr lang="de-CH" altLang="de-DE" sz="2800" dirty="0" smtClean="0">
                <a:solidFill>
                  <a:schemeClr val="tx1"/>
                </a:solidFill>
                <a:effectLst/>
                <a:latin typeface="Univers LT Std 47 Cn Lt" pitchFamily="34" charset="0"/>
              </a:rPr>
              <a:t>wenn ich wollte</a:t>
            </a:r>
            <a:r>
              <a:rPr lang="de-CH" altLang="de-DE" sz="2800" dirty="0">
                <a:solidFill>
                  <a:schemeClr val="tx1"/>
                </a:solidFill>
                <a:effectLst/>
                <a:latin typeface="Univers LT Std 47 Cn Lt" pitchFamily="34" charset="0"/>
              </a:rPr>
              <a:t>?</a:t>
            </a:r>
          </a:p>
        </p:txBody>
      </p:sp>
    </p:spTree>
    <p:extLst>
      <p:ext uri="{BB962C8B-B14F-4D97-AF65-F5344CB8AC3E}">
        <p14:creationId xmlns:p14="http://schemas.microsoft.com/office/powerpoint/2010/main" val="3621972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492896"/>
            <a:ext cx="4176464" cy="400110"/>
          </a:xfrm>
        </p:spPr>
        <p:txBody>
          <a:bodyPr wrap="square">
            <a:spAutoFit/>
          </a:bodyPr>
          <a:lstStyle/>
          <a:p>
            <a:pPr algn="r"/>
            <a:r>
              <a:rPr lang="de-CH" altLang="de-DE" sz="2000" dirty="0">
                <a:effectLst/>
                <a:latin typeface="Univers LT Std 47 Cn Lt" pitchFamily="34" charset="0"/>
              </a:rPr>
              <a:t>Jean-Jacques Rousseau</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136904" cy="1754326"/>
          </a:xfrm>
        </p:spPr>
        <p:txBody>
          <a:bodyPr wrap="square">
            <a:spAutoFit/>
          </a:bodyPr>
          <a:lstStyle/>
          <a:p>
            <a:pPr algn="l"/>
            <a:r>
              <a:rPr lang="de-CH" altLang="de-DE" sz="3600" dirty="0">
                <a:solidFill>
                  <a:schemeClr val="tx1"/>
                </a:solidFill>
                <a:effectLst/>
                <a:latin typeface="Univers LT Std 47 Cn Lt" pitchFamily="34" charset="0"/>
              </a:rPr>
              <a:t>„Die Freiheit des Menschen liegt nicht darin, dass er tun kann, was er will, sondern, </a:t>
            </a:r>
            <a:r>
              <a:rPr lang="de-CH" altLang="de-DE" sz="3600" dirty="0" smtClean="0">
                <a:solidFill>
                  <a:schemeClr val="tx1"/>
                </a:solidFill>
                <a:effectLst/>
                <a:latin typeface="Univers LT Std 47 Cn Lt" pitchFamily="34" charset="0"/>
              </a:rPr>
              <a:t>dass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er </a:t>
            </a:r>
            <a:r>
              <a:rPr lang="de-CH" altLang="de-DE" sz="3600" dirty="0">
                <a:solidFill>
                  <a:schemeClr val="tx1"/>
                </a:solidFill>
                <a:effectLst/>
                <a:latin typeface="Univers LT Std 47 Cn Lt" pitchFamily="34" charset="0"/>
              </a:rPr>
              <a:t>nicht tun muss, was er nicht will.“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5493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2420888"/>
            <a:ext cx="4176464" cy="400110"/>
          </a:xfrm>
        </p:spPr>
        <p:txBody>
          <a:bodyPr wrap="square">
            <a:spAutoFit/>
          </a:bodyPr>
          <a:lstStyle/>
          <a:p>
            <a:pPr algn="r"/>
            <a:r>
              <a:rPr lang="de-CH" altLang="de-DE" sz="2000" dirty="0" smtClean="0">
                <a:effectLst/>
                <a:latin typeface="Univers LT Std 47 Cn Lt" pitchFamily="34" charset="0"/>
              </a:rPr>
              <a:t>Johannes-Evangelium 8,36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6552728" cy="1200329"/>
          </a:xfrm>
        </p:spPr>
        <p:txBody>
          <a:bodyPr wrap="square">
            <a:spAutoFit/>
          </a:bodyPr>
          <a:lstStyle/>
          <a:p>
            <a:pPr algn="l"/>
            <a:r>
              <a:rPr lang="de-CH" altLang="de-DE" sz="3600" dirty="0">
                <a:solidFill>
                  <a:schemeClr val="tx1"/>
                </a:solidFill>
                <a:effectLst/>
                <a:latin typeface="Univers LT Std 47 Cn Lt" pitchFamily="34" charset="0"/>
              </a:rPr>
              <a:t>„Nur wenn der Sohn euch frei macht, seid ihr wirklich frei.“</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099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Von der Abhängigkeit in die Freiheit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11560" y="128246"/>
            <a:ext cx="7776865" cy="1569660"/>
          </a:xfrm>
        </p:spPr>
        <p:txBody>
          <a:bodyPr wrap="square">
            <a:spAutoFit/>
          </a:bodyPr>
          <a:lstStyle/>
          <a:p>
            <a:pPr algn="l"/>
            <a:r>
              <a:rPr lang="de-DE" altLang="de-DE" sz="3200" b="1" dirty="0" smtClean="0">
                <a:solidFill>
                  <a:schemeClr val="tx1"/>
                </a:solidFill>
                <a:effectLst/>
                <a:latin typeface="Univers LT Std 47 Cn Lt" pitchFamily="34" charset="0"/>
              </a:rPr>
              <a:t>Anerkennen</a:t>
            </a:r>
            <a:r>
              <a:rPr lang="de-DE" altLang="de-DE" sz="3200" dirty="0" smtClean="0">
                <a:solidFill>
                  <a:schemeClr val="tx1"/>
                </a:solidFill>
                <a:effectLst/>
                <a:latin typeface="Univers LT Std 47 Cn Lt" pitchFamily="34" charset="0"/>
              </a:rPr>
              <a:t>, dass ich süchtig bin oder zumindest ein </a:t>
            </a:r>
            <a:r>
              <a:rPr lang="de-DE" altLang="de-DE" sz="3200" dirty="0" err="1" smtClean="0">
                <a:solidFill>
                  <a:schemeClr val="tx1"/>
                </a:solidFill>
                <a:effectLst/>
                <a:latin typeface="Univers LT Std 47 Cn Lt" pitchFamily="34" charset="0"/>
              </a:rPr>
              <a:t>grosses</a:t>
            </a:r>
            <a:r>
              <a:rPr lang="de-DE" altLang="de-DE" sz="3200" dirty="0" smtClean="0">
                <a:solidFill>
                  <a:schemeClr val="tx1"/>
                </a:solidFill>
                <a:effectLst/>
                <a:latin typeface="Univers LT Std 47 Cn Lt" pitchFamily="34" charset="0"/>
              </a:rPr>
              <a:t> Problem habe und dass ich die alleinige Verantwortung dafür trage.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3460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83568" y="116632"/>
            <a:ext cx="7776865" cy="3046988"/>
          </a:xfrm>
        </p:spPr>
        <p:txBody>
          <a:bodyPr wrap="square">
            <a:spAutoFit/>
          </a:bodyPr>
          <a:lstStyle/>
          <a:p>
            <a:pPr algn="l"/>
            <a:r>
              <a:rPr lang="de-DE" altLang="de-DE" sz="3200" b="1" dirty="0">
                <a:solidFill>
                  <a:srgbClr val="FFFFFF"/>
                </a:solidFill>
                <a:effectLst/>
                <a:latin typeface="Univers LT Std 47 Cn Lt" pitchFamily="34" charset="0"/>
              </a:rPr>
              <a:t>Anerkennen</a:t>
            </a:r>
            <a:r>
              <a:rPr lang="de-DE" altLang="de-DE" sz="3200" dirty="0">
                <a:solidFill>
                  <a:srgbClr val="FFFFFF"/>
                </a:solidFill>
                <a:effectLst/>
                <a:latin typeface="Univers LT Std 47 Cn Lt" pitchFamily="34" charset="0"/>
              </a:rPr>
              <a:t>, dass ich süchtig bin oder zumindest ein </a:t>
            </a:r>
            <a:r>
              <a:rPr lang="de-DE" altLang="de-DE" sz="3200" dirty="0" err="1">
                <a:solidFill>
                  <a:srgbClr val="FFFFFF"/>
                </a:solidFill>
                <a:effectLst/>
                <a:latin typeface="Univers LT Std 47 Cn Lt" pitchFamily="34" charset="0"/>
              </a:rPr>
              <a:t>grosses</a:t>
            </a:r>
            <a:r>
              <a:rPr lang="de-DE" altLang="de-DE" sz="3200" dirty="0">
                <a:solidFill>
                  <a:srgbClr val="FFFFFF"/>
                </a:solidFill>
                <a:effectLst/>
                <a:latin typeface="Univers LT Std 47 Cn Lt" pitchFamily="34" charset="0"/>
              </a:rPr>
              <a:t> Problem habe und dass ich die alleinige Verantwortung dafür trage</a:t>
            </a:r>
            <a:r>
              <a:rPr lang="de-DE" altLang="de-DE" sz="3200" dirty="0" smtClean="0">
                <a:solidFill>
                  <a:srgbClr val="FFFFFF"/>
                </a:solidFill>
                <a:effectLst/>
                <a:latin typeface="Univers LT Std 47 Cn Lt" pitchFamily="34" charset="0"/>
              </a:rPr>
              <a:t>.</a:t>
            </a:r>
            <a:br>
              <a:rPr lang="de-DE" altLang="de-DE" sz="3200" dirty="0" smtClean="0">
                <a:solidFill>
                  <a:srgbClr val="FFFFFF"/>
                </a:solidFill>
                <a:effectLst/>
                <a:latin typeface="Univers LT Std 47 Cn Lt" pitchFamily="34" charset="0"/>
              </a:rPr>
            </a:br>
            <a:r>
              <a:rPr lang="de-DE" altLang="de-DE" sz="3200" dirty="0" smtClean="0">
                <a:solidFill>
                  <a:schemeClr val="tx1"/>
                </a:solidFill>
                <a:effectLst/>
                <a:latin typeface="Univers LT Std 47 Cn Lt" pitchFamily="34" charset="0"/>
              </a:rPr>
              <a:t/>
            </a:r>
            <a:br>
              <a:rPr lang="de-DE" altLang="de-DE" sz="3200" dirty="0" smtClean="0">
                <a:solidFill>
                  <a:schemeClr val="tx1"/>
                </a:solidFill>
                <a:effectLst/>
                <a:latin typeface="Univers LT Std 47 Cn Lt" pitchFamily="34" charset="0"/>
              </a:rPr>
            </a:br>
            <a:r>
              <a:rPr lang="de-DE" altLang="de-DE" sz="3200" b="1" dirty="0" smtClean="0">
                <a:solidFill>
                  <a:schemeClr val="tx1"/>
                </a:solidFill>
                <a:effectLst/>
                <a:latin typeface="Univers LT Std 47 Cn Lt" pitchFamily="34" charset="0"/>
              </a:rPr>
              <a:t>Eingestehen</a:t>
            </a:r>
            <a:r>
              <a:rPr lang="de-DE" altLang="de-DE" sz="3200" dirty="0" smtClean="0">
                <a:solidFill>
                  <a:schemeClr val="tx1"/>
                </a:solidFill>
                <a:effectLst/>
                <a:latin typeface="Univers LT Std 47 Cn Lt" pitchFamily="34" charset="0"/>
              </a:rPr>
              <a:t>, was ich getan habe und die Schuld mit Gott in Ordnung bringen.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86901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23528" y="117207"/>
            <a:ext cx="7776865" cy="4031873"/>
          </a:xfrm>
        </p:spPr>
        <p:txBody>
          <a:bodyPr wrap="square">
            <a:spAutoFit/>
          </a:bodyPr>
          <a:lstStyle/>
          <a:p>
            <a:pPr algn="l"/>
            <a:r>
              <a:rPr lang="de-DE" altLang="de-DE" sz="3200" b="1" dirty="0">
                <a:solidFill>
                  <a:srgbClr val="FFFFFF"/>
                </a:solidFill>
                <a:effectLst/>
                <a:latin typeface="Univers LT Std 47 Cn Lt" pitchFamily="34" charset="0"/>
              </a:rPr>
              <a:t>Anerkennen</a:t>
            </a:r>
            <a:r>
              <a:rPr lang="de-DE" altLang="de-DE" sz="3200" dirty="0">
                <a:solidFill>
                  <a:srgbClr val="FFFFFF"/>
                </a:solidFill>
                <a:effectLst/>
                <a:latin typeface="Univers LT Std 47 Cn Lt" pitchFamily="34" charset="0"/>
              </a:rPr>
              <a:t>, dass ich süchtig bin oder zumindest ein </a:t>
            </a:r>
            <a:r>
              <a:rPr lang="de-DE" altLang="de-DE" sz="3200" dirty="0" err="1">
                <a:solidFill>
                  <a:srgbClr val="FFFFFF"/>
                </a:solidFill>
                <a:effectLst/>
                <a:latin typeface="Univers LT Std 47 Cn Lt" pitchFamily="34" charset="0"/>
              </a:rPr>
              <a:t>grosses</a:t>
            </a:r>
            <a:r>
              <a:rPr lang="de-DE" altLang="de-DE" sz="3200" dirty="0">
                <a:solidFill>
                  <a:srgbClr val="FFFFFF"/>
                </a:solidFill>
                <a:effectLst/>
                <a:latin typeface="Univers LT Std 47 Cn Lt" pitchFamily="34" charset="0"/>
              </a:rPr>
              <a:t> Problem habe und dass ich die alleinige Verantwortung dafür trage</a:t>
            </a:r>
            <a:r>
              <a:rPr lang="de-DE" altLang="de-DE" sz="3200" dirty="0" smtClean="0">
                <a:solidFill>
                  <a:srgbClr val="FFFFFF"/>
                </a:solidFill>
                <a:effectLst/>
                <a:latin typeface="Univers LT Std 47 Cn Lt" pitchFamily="34" charset="0"/>
              </a:rPr>
              <a:t>.</a:t>
            </a:r>
            <a:br>
              <a:rPr lang="de-DE" altLang="de-DE" sz="3200" dirty="0" smtClean="0">
                <a:solidFill>
                  <a:srgbClr val="FFFFFF"/>
                </a:solidFill>
                <a:effectLst/>
                <a:latin typeface="Univers LT Std 47 Cn Lt" pitchFamily="34" charset="0"/>
              </a:rPr>
            </a:br>
            <a:r>
              <a:rPr lang="de-DE" altLang="de-DE" sz="3200" dirty="0" smtClean="0">
                <a:solidFill>
                  <a:schemeClr val="tx1"/>
                </a:solidFill>
                <a:effectLst/>
                <a:latin typeface="Univers LT Std 47 Cn Lt" pitchFamily="34" charset="0"/>
              </a:rPr>
              <a:t/>
            </a:r>
            <a:br>
              <a:rPr lang="de-DE" altLang="de-DE" sz="3200" dirty="0" smtClean="0">
                <a:solidFill>
                  <a:schemeClr val="tx1"/>
                </a:solidFill>
                <a:effectLst/>
                <a:latin typeface="Univers LT Std 47 Cn Lt" pitchFamily="34" charset="0"/>
              </a:rPr>
            </a:br>
            <a:r>
              <a:rPr lang="de-DE" altLang="de-DE" sz="3200" b="1" dirty="0" smtClean="0">
                <a:solidFill>
                  <a:schemeClr val="tx1"/>
                </a:solidFill>
                <a:effectLst/>
                <a:latin typeface="Univers LT Std 47 Cn Lt" pitchFamily="34" charset="0"/>
              </a:rPr>
              <a:t>Eingestehen</a:t>
            </a:r>
            <a:r>
              <a:rPr lang="de-DE" altLang="de-DE" sz="3200" dirty="0" smtClean="0">
                <a:solidFill>
                  <a:schemeClr val="tx1"/>
                </a:solidFill>
                <a:effectLst/>
                <a:latin typeface="Univers LT Std 47 Cn Lt" pitchFamily="34" charset="0"/>
              </a:rPr>
              <a:t>, was ich getan habe und die Schuld mit Gott in Ordnung bringen.</a:t>
            </a:r>
            <a:br>
              <a:rPr lang="de-DE" altLang="de-DE" sz="3200" dirty="0" smtClean="0">
                <a:solidFill>
                  <a:schemeClr val="tx1"/>
                </a:solidFill>
                <a:effectLst/>
                <a:latin typeface="Univers LT Std 47 Cn Lt" pitchFamily="34" charset="0"/>
              </a:rPr>
            </a:br>
            <a:r>
              <a:rPr lang="de-DE" altLang="de-DE" sz="3200" dirty="0">
                <a:solidFill>
                  <a:schemeClr val="tx1"/>
                </a:solidFill>
                <a:effectLst/>
                <a:latin typeface="Univers LT Std 47 Cn Lt" pitchFamily="34" charset="0"/>
              </a:rPr>
              <a:t/>
            </a:r>
            <a:br>
              <a:rPr lang="de-DE" altLang="de-DE" sz="3200" dirty="0">
                <a:solidFill>
                  <a:schemeClr val="tx1"/>
                </a:solidFill>
                <a:effectLst/>
                <a:latin typeface="Univers LT Std 47 Cn Lt" pitchFamily="34" charset="0"/>
              </a:rPr>
            </a:br>
            <a:r>
              <a:rPr lang="de-DE" altLang="de-DE" sz="3200" b="1" dirty="0" smtClean="0">
                <a:solidFill>
                  <a:schemeClr val="tx1"/>
                </a:solidFill>
                <a:effectLst/>
                <a:latin typeface="Univers LT Std 47 Cn Lt" pitchFamily="34" charset="0"/>
              </a:rPr>
              <a:t>Einsehen</a:t>
            </a:r>
            <a:r>
              <a:rPr lang="de-DE" altLang="de-DE" sz="3200" dirty="0" smtClean="0">
                <a:solidFill>
                  <a:schemeClr val="tx1"/>
                </a:solidFill>
                <a:effectLst/>
                <a:latin typeface="Univers LT Std 47 Cn Lt" pitchFamily="34" charset="0"/>
              </a:rPr>
              <a:t>, dass ich Hilfe brauche.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5066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5229200"/>
            <a:ext cx="4176464" cy="400110"/>
          </a:xfrm>
        </p:spPr>
        <p:txBody>
          <a:bodyPr wrap="square">
            <a:spAutoFit/>
          </a:bodyPr>
          <a:lstStyle/>
          <a:p>
            <a:pPr algn="r"/>
            <a:r>
              <a:rPr lang="de-CH" altLang="de-DE" sz="2000" dirty="0" smtClean="0">
                <a:effectLst/>
                <a:latin typeface="Univers LT Std 47 Cn Lt" pitchFamily="34" charset="0"/>
              </a:rPr>
              <a:t>1.Korinther-Brief 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424936" cy="2862322"/>
          </a:xfrm>
        </p:spPr>
        <p:txBody>
          <a:bodyPr wrap="square">
            <a:spAutoFit/>
          </a:bodyPr>
          <a:lstStyle/>
          <a:p>
            <a:pPr algn="l"/>
            <a:r>
              <a:rPr lang="de-CH" altLang="de-DE" sz="3600" dirty="0">
                <a:solidFill>
                  <a:schemeClr val="tx1"/>
                </a:solidFill>
                <a:effectLst/>
                <a:latin typeface="Univers LT Std 47 Cn Lt" pitchFamily="34" charset="0"/>
              </a:rPr>
              <a:t>„Ich führe einen harten Kampf gegen mich selbst, als wäre mein Körper ein Sklave, dem ich meinen Willen aufzwinge. Denn ich möchte nicht anderen predigen und dann als einer dastehen, der sich selbst nicht an das hält, was er sagt.“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72537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5229200"/>
            <a:ext cx="4176464" cy="400110"/>
          </a:xfrm>
        </p:spPr>
        <p:txBody>
          <a:bodyPr wrap="square">
            <a:spAutoFit/>
          </a:bodyPr>
          <a:lstStyle/>
          <a:p>
            <a:pPr algn="r"/>
            <a:r>
              <a:rPr lang="de-CH" altLang="de-DE" sz="2000" dirty="0" smtClean="0">
                <a:effectLst/>
                <a:latin typeface="Univers LT Std 47 Cn Lt" pitchFamily="34" charset="0"/>
              </a:rPr>
              <a:t>1.Korinther-Brief 9,27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424936" cy="2862322"/>
          </a:xfrm>
        </p:spPr>
        <p:txBody>
          <a:bodyPr wrap="square">
            <a:spAutoFit/>
          </a:bodyPr>
          <a:lstStyle/>
          <a:p>
            <a:pPr algn="l"/>
            <a:r>
              <a:rPr lang="de-CH" altLang="de-DE" sz="3600" dirty="0">
                <a:solidFill>
                  <a:schemeClr val="tx1"/>
                </a:solidFill>
                <a:effectLst/>
                <a:latin typeface="Univers LT Std 47 Cn Lt" pitchFamily="34" charset="0"/>
              </a:rPr>
              <a:t>„Ich führe einen harten Kampf gegen mich selbst, als wäre mein Körper ein Sklave, dem ich meinen Willen aufzwinge. Denn ich möchte nicht anderen predigen und dann als einer dastehen, der sich selbst nicht an das hält, was er sagt.“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4130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5035823"/>
            <a:ext cx="4176464" cy="769441"/>
          </a:xfrm>
        </p:spPr>
        <p:txBody>
          <a:bodyPr wrap="square">
            <a:spAutoFit/>
          </a:bodyPr>
          <a:lstStyle/>
          <a:p>
            <a:pPr algn="r"/>
            <a:r>
              <a:rPr lang="de-CH" altLang="de-DE" sz="2000" dirty="0">
                <a:effectLst/>
                <a:latin typeface="Univers LT Std 47 Cn Lt" pitchFamily="34" charset="0"/>
              </a:rPr>
              <a:t>Philipp </a:t>
            </a:r>
            <a:r>
              <a:rPr lang="de-CH" altLang="de-DE" sz="2000" dirty="0" smtClean="0">
                <a:effectLst/>
                <a:latin typeface="Univers LT Std 47 Cn Lt" pitchFamily="34" charset="0"/>
              </a:rPr>
              <a:t>Yancey</a:t>
            </a:r>
          </a:p>
          <a:p>
            <a:pPr algn="r"/>
            <a:r>
              <a:rPr lang="de-CH" altLang="de-DE" sz="2000" dirty="0" smtClean="0">
                <a:effectLst/>
                <a:latin typeface="Univers LT Std 47 Cn Lt" pitchFamily="34" charset="0"/>
              </a:rPr>
              <a:t>(</a:t>
            </a:r>
            <a:r>
              <a:rPr lang="de-CH" altLang="de-DE" sz="2000" dirty="0" err="1" smtClean="0">
                <a:effectLst/>
                <a:latin typeface="Univers LT Std 47 Cn Lt" pitchFamily="34" charset="0"/>
              </a:rPr>
              <a:t>Aufamten</a:t>
            </a:r>
            <a:r>
              <a:rPr lang="de-CH" altLang="de-DE" sz="2000" dirty="0" smtClean="0">
                <a:effectLst/>
                <a:latin typeface="Univers LT Std 47 Cn Lt" pitchFamily="34" charset="0"/>
              </a:rPr>
              <a:t> </a:t>
            </a:r>
            <a:r>
              <a:rPr lang="de-CH" altLang="de-DE" sz="2000" dirty="0">
                <a:effectLst/>
                <a:latin typeface="Univers LT Std 47 Cn Lt" pitchFamily="34" charset="0"/>
              </a:rPr>
              <a:t>2/2004, S.48)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3416320"/>
          </a:xfrm>
        </p:spPr>
        <p:txBody>
          <a:bodyPr wrap="square">
            <a:spAutoFit/>
          </a:bodyPr>
          <a:lstStyle/>
          <a:p>
            <a:pPr algn="l"/>
            <a:r>
              <a:rPr lang="de-CH" altLang="de-DE" sz="3600" dirty="0">
                <a:solidFill>
                  <a:schemeClr val="tx1"/>
                </a:solidFill>
                <a:effectLst/>
                <a:latin typeface="Univers LT Std 47 Cn Lt" pitchFamily="34" charset="0"/>
              </a:rPr>
              <a:t>„Keine menschliche Sehnsucht ist mächtiger und schwerer in den Griff zu bekommen</a:t>
            </a:r>
            <a:r>
              <a:rPr lang="de-CH" altLang="de-DE" sz="3600" dirty="0" smtClean="0">
                <a:solidFill>
                  <a:schemeClr val="tx1"/>
                </a:solidFill>
                <a:effectLst/>
                <a:latin typeface="Univers LT Std 47 Cn Lt" pitchFamily="34" charset="0"/>
              </a:rPr>
              <a:t>. Sex </a:t>
            </a:r>
            <a:r>
              <a:rPr lang="de-CH" altLang="de-DE" sz="3600" dirty="0">
                <a:solidFill>
                  <a:schemeClr val="tx1"/>
                </a:solidFill>
                <a:effectLst/>
                <a:latin typeface="Univers LT Std 47 Cn Lt" pitchFamily="34" charset="0"/>
              </a:rPr>
              <a:t>hat eine so starke Brennkraft, dass er das Gewissen, Versprechen, Verpflichtungen gegenüber der Familie, Glaube und alles andere, was </a:t>
            </a:r>
            <a:r>
              <a:rPr lang="de-CH" altLang="de-DE" sz="3600" dirty="0" smtClean="0">
                <a:solidFill>
                  <a:schemeClr val="tx1"/>
                </a:solidFill>
                <a:effectLst/>
                <a:latin typeface="Univers LT Std 47 Cn Lt" pitchFamily="34" charset="0"/>
              </a:rPr>
              <a:t>ihm</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im </a:t>
            </a:r>
            <a:r>
              <a:rPr lang="de-CH" altLang="de-DE" sz="3600" dirty="0">
                <a:solidFill>
                  <a:schemeClr val="tx1"/>
                </a:solidFill>
                <a:effectLst/>
                <a:latin typeface="Univers LT Std 47 Cn Lt" pitchFamily="34" charset="0"/>
              </a:rPr>
              <a:t>Weg steht, verbrennen kann.“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4221088"/>
            <a:ext cx="4176464" cy="400110"/>
          </a:xfrm>
        </p:spPr>
        <p:txBody>
          <a:bodyPr wrap="square">
            <a:spAutoFit/>
          </a:bodyPr>
          <a:lstStyle/>
          <a:p>
            <a:pPr algn="r"/>
            <a:r>
              <a:rPr lang="de-CH" altLang="de-DE" sz="2000" dirty="0" smtClean="0">
                <a:effectLst/>
                <a:latin typeface="Univers LT Std 47 Cn Lt" pitchFamily="34" charset="0"/>
              </a:rPr>
              <a:t>Hebräer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7272808" cy="2862322"/>
          </a:xfrm>
        </p:spPr>
        <p:txBody>
          <a:bodyPr wrap="square">
            <a:spAutoFit/>
          </a:bodyPr>
          <a:lstStyle/>
          <a:p>
            <a:pPr algn="l"/>
            <a:r>
              <a:rPr lang="de-CH" altLang="de-DE" sz="3600" dirty="0">
                <a:solidFill>
                  <a:schemeClr val="tx1"/>
                </a:solidFill>
                <a:effectLst/>
                <a:latin typeface="Univers LT Std 47 Cn Lt" pitchFamily="34" charset="0"/>
              </a:rPr>
              <a:t>„Die Ehe soll bei allen in Ehren gehalten werden; es darf zwischen Mann und Frau keinerlei Untreue geben. Denn wer unmoralisch lebt oder Ehebruch begeht, den wird Gott richten.“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8208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5229200"/>
            <a:ext cx="4176464" cy="400110"/>
          </a:xfrm>
        </p:spPr>
        <p:txBody>
          <a:bodyPr wrap="square">
            <a:spAutoFit/>
          </a:bodyPr>
          <a:lstStyle/>
          <a:p>
            <a:pPr algn="r"/>
            <a:r>
              <a:rPr lang="de-CH" altLang="de-DE" sz="2000" dirty="0" smtClean="0">
                <a:effectLst/>
                <a:latin typeface="Univers LT Std 47 Cn Lt" pitchFamily="34" charset="0"/>
              </a:rPr>
              <a:t>Johannes-Evangelium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6840760" cy="1754326"/>
          </a:xfrm>
        </p:spPr>
        <p:txBody>
          <a:bodyPr wrap="square">
            <a:spAutoFit/>
          </a:bodyPr>
          <a:lstStyle/>
          <a:p>
            <a:pPr algn="l"/>
            <a:r>
              <a:rPr lang="de-CH" altLang="de-DE" sz="3600" dirty="0">
                <a:solidFill>
                  <a:schemeClr val="tx1"/>
                </a:solidFill>
                <a:effectLst/>
                <a:latin typeface="Univers LT Std 47 Cn Lt" pitchFamily="34" charset="0"/>
              </a:rPr>
              <a:t>„Jeder, der Böses tut, hasst das Licht; er tritt nicht ins Licht, damit sein Tun nicht aufgedeckt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4212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5229200"/>
            <a:ext cx="4176464" cy="400110"/>
          </a:xfrm>
        </p:spPr>
        <p:txBody>
          <a:bodyPr wrap="square">
            <a:spAutoFit/>
          </a:bodyPr>
          <a:lstStyle/>
          <a:p>
            <a:pPr algn="r"/>
            <a:r>
              <a:rPr lang="de-CH" altLang="de-DE" sz="2000" dirty="0" smtClean="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27665"/>
            <a:ext cx="6552728" cy="2308324"/>
          </a:xfrm>
        </p:spPr>
        <p:txBody>
          <a:bodyPr wrap="square">
            <a:spAutoFit/>
          </a:bodyPr>
          <a:lstStyle/>
          <a:p>
            <a:pPr algn="l"/>
            <a:r>
              <a:rPr lang="de-CH" altLang="de-DE" sz="3600"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5678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26792"/>
            <a:ext cx="8880519" cy="1785104"/>
          </a:xfrm>
        </p:spPr>
        <p:txBody>
          <a:bodyPr wrap="square">
            <a:spAutoFit/>
          </a:bodyPr>
          <a:lstStyle/>
          <a:p>
            <a:pPr algn="l"/>
            <a:r>
              <a:rPr lang="de-CH" altLang="de-DE" sz="6600" dirty="0" smtClean="0">
                <a:solidFill>
                  <a:schemeClr val="tx1"/>
                </a:solidFill>
                <a:effectLst/>
                <a:latin typeface="Univers LT Std 47 Cn Lt" pitchFamily="34" charset="0"/>
              </a:rPr>
              <a:t>Das virtuelle </a:t>
            </a:r>
            <a:r>
              <a:rPr lang="de-CH" altLang="de-DE" sz="6600" dirty="0" err="1" smtClean="0">
                <a:solidFill>
                  <a:schemeClr val="tx1"/>
                </a:solidFill>
                <a:effectLst/>
                <a:latin typeface="Univers LT Std 47 Cn Lt" pitchFamily="34" charset="0"/>
              </a:rPr>
              <a:t>Kopfkino</a:t>
            </a:r>
            <a:r>
              <a:rPr lang="de-CH" altLang="de-DE" sz="6000" dirty="0" smtClean="0">
                <a:solidFill>
                  <a:schemeClr val="tx1"/>
                </a:solidFill>
                <a:effectLst/>
                <a:latin typeface="Univers LT Std 47 Cn Lt" pitchFamily="34" charset="0"/>
              </a:rPr>
              <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a:t>
            </a:r>
            <a:r>
              <a:rPr lang="de-DE" altLang="de-DE" sz="2800" dirty="0">
                <a:effectLst/>
                <a:latin typeface="Univers LT Std 47 Cn Lt" pitchFamily="34" charset="0"/>
              </a:rPr>
              <a:t>4</a:t>
            </a:r>
            <a:r>
              <a:rPr lang="de-DE" altLang="de-DE" sz="2800" dirty="0" smtClean="0">
                <a:effectLst/>
                <a:latin typeface="Univers LT Std 47 Cn Lt" pitchFamily="34" charset="0"/>
              </a:rPr>
              <a:t>/4)</a:t>
            </a:r>
          </a:p>
        </p:txBody>
      </p:sp>
    </p:spTree>
    <p:extLst>
      <p:ext uri="{BB962C8B-B14F-4D97-AF65-F5344CB8AC3E}">
        <p14:creationId xmlns:p14="http://schemas.microsoft.com/office/powerpoint/2010/main" val="1241254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26792"/>
            <a:ext cx="8880519" cy="1785104"/>
          </a:xfrm>
        </p:spPr>
        <p:txBody>
          <a:bodyPr wrap="square">
            <a:spAutoFit/>
          </a:bodyPr>
          <a:lstStyle/>
          <a:p>
            <a:pPr algn="l"/>
            <a:r>
              <a:rPr lang="de-CH" altLang="de-DE" sz="6600" dirty="0" smtClean="0">
                <a:solidFill>
                  <a:schemeClr val="tx1"/>
                </a:solidFill>
                <a:effectLst/>
                <a:latin typeface="Univers LT Std 47 Cn Lt" pitchFamily="34" charset="0"/>
              </a:rPr>
              <a:t>Das virtuelle </a:t>
            </a:r>
            <a:r>
              <a:rPr lang="de-CH" altLang="de-DE" sz="6600" dirty="0" err="1" smtClean="0">
                <a:solidFill>
                  <a:schemeClr val="tx1"/>
                </a:solidFill>
                <a:effectLst/>
                <a:latin typeface="Univers LT Std 47 Cn Lt" pitchFamily="34" charset="0"/>
              </a:rPr>
              <a:t>Kopfkino</a:t>
            </a:r>
            <a:r>
              <a:rPr lang="de-CH" altLang="de-DE" sz="6000" dirty="0" smtClean="0">
                <a:solidFill>
                  <a:schemeClr val="tx1"/>
                </a:solidFill>
                <a:effectLst/>
                <a:latin typeface="Univers LT Std 47 Cn Lt" pitchFamily="34" charset="0"/>
              </a:rPr>
              <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 uns</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a:t>
            </a:r>
            <a:r>
              <a:rPr lang="de-DE" altLang="de-DE" sz="2800" dirty="0">
                <a:effectLst/>
                <a:latin typeface="Univers LT Std 47 Cn Lt" pitchFamily="34" charset="0"/>
              </a:rPr>
              <a:t>4</a:t>
            </a:r>
            <a:r>
              <a:rPr lang="de-DE" altLang="de-DE" sz="2800" dirty="0" smtClean="0">
                <a:effectLst/>
                <a:latin typeface="Univers LT Std 47 Cn Lt" pitchFamily="34" charset="0"/>
              </a:rPr>
              <a:t>/4)</a:t>
            </a:r>
          </a:p>
        </p:txBody>
      </p:sp>
    </p:spTree>
    <p:extLst>
      <p:ext uri="{BB962C8B-B14F-4D97-AF65-F5344CB8AC3E}">
        <p14:creationId xmlns:p14="http://schemas.microsoft.com/office/powerpoint/2010/main" val="2865451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Von der Freiheit in die Abhängigkeit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5157192"/>
            <a:ext cx="4176464" cy="400110"/>
          </a:xfrm>
        </p:spPr>
        <p:txBody>
          <a:bodyPr wrap="square">
            <a:spAutoFit/>
          </a:bodyPr>
          <a:lstStyle/>
          <a:p>
            <a:pPr algn="r"/>
            <a:r>
              <a:rPr lang="de-CH" altLang="de-DE" sz="2000" dirty="0" smtClean="0">
                <a:effectLst/>
                <a:latin typeface="Univers LT Std 47 Cn Lt" pitchFamily="34" charset="0"/>
              </a:rPr>
              <a:t>1.Korinther-Brief 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5077"/>
            <a:ext cx="8640960" cy="3539430"/>
          </a:xfrm>
        </p:spPr>
        <p:txBody>
          <a:bodyPr wrap="square">
            <a:spAutoFit/>
          </a:bodyPr>
          <a:lstStyle/>
          <a:p>
            <a:pPr algn="l"/>
            <a:r>
              <a:rPr lang="de-CH" altLang="de-DE" sz="3200" dirty="0">
                <a:solidFill>
                  <a:schemeClr val="tx1"/>
                </a:solidFill>
                <a:effectLst/>
                <a:latin typeface="Univers LT Std 47 Cn Lt" pitchFamily="34" charset="0"/>
              </a:rPr>
              <a:t>„Keiner von euch darf sich seinem Ehepartner entziehen, es sei denn, ihr beschliesst gemeinsam, eine Zeitlang auf den ehelichen Verkehr zu verzichten, um euch ganz auf das Gebet zu konzentrieren. Aber danach sollt ihr wieder zusammenkommen; sonst könnte euch der Satan in Versuchung bringen, weil es euch schwer fallen würde, euer sexuelles Verlangen zu kontrollieren.“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654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24944"/>
            <a:ext cx="4176464" cy="400110"/>
          </a:xfrm>
        </p:spPr>
        <p:txBody>
          <a:bodyPr wrap="square">
            <a:spAutoFit/>
          </a:bodyPr>
          <a:lstStyle/>
          <a:p>
            <a:pPr algn="r"/>
            <a:r>
              <a:rPr lang="de-CH" altLang="de-DE" sz="2000" dirty="0" smtClean="0">
                <a:effectLst/>
                <a:latin typeface="Univers LT Std 47 Cn Lt" pitchFamily="34" charset="0"/>
              </a:rPr>
              <a:t>Sprüche 27,20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1754326"/>
          </a:xfrm>
        </p:spPr>
        <p:txBody>
          <a:bodyPr wrap="square">
            <a:spAutoFit/>
          </a:bodyPr>
          <a:lstStyle/>
          <a:p>
            <a:pPr algn="l"/>
            <a:r>
              <a:rPr lang="de-CH" altLang="de-DE" sz="3600" dirty="0">
                <a:solidFill>
                  <a:schemeClr val="tx1"/>
                </a:solidFill>
                <a:effectLst/>
                <a:latin typeface="Univers LT Std 47 Cn Lt" pitchFamily="34" charset="0"/>
              </a:rPr>
              <a:t>„Der Schlund der Totenwelt ist unersättlich und auch die Augen des Menschen wollen immer noch mehr.“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9888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24944"/>
            <a:ext cx="4176464" cy="400110"/>
          </a:xfrm>
        </p:spPr>
        <p:txBody>
          <a:bodyPr wrap="square">
            <a:spAutoFit/>
          </a:bodyPr>
          <a:lstStyle/>
          <a:p>
            <a:pPr algn="r"/>
            <a:r>
              <a:rPr lang="de-CH" altLang="de-DE" sz="2000" dirty="0" smtClean="0">
                <a:effectLst/>
                <a:latin typeface="Univers LT Std 47 Cn Lt" pitchFamily="34" charset="0"/>
              </a:rPr>
              <a:t>Lukas-Evangelium 11,34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308324"/>
          </a:xfrm>
        </p:spPr>
        <p:txBody>
          <a:bodyPr wrap="square">
            <a:spAutoFit/>
          </a:bodyPr>
          <a:lstStyle/>
          <a:p>
            <a:pPr algn="l"/>
            <a:r>
              <a:rPr lang="de-CH" altLang="de-DE" sz="3600" dirty="0">
                <a:solidFill>
                  <a:schemeClr val="tx1"/>
                </a:solidFill>
                <a:effectLst/>
                <a:latin typeface="Univers LT Std 47 Cn Lt" pitchFamily="34" charset="0"/>
              </a:rPr>
              <a:t>„Das Auge gibt deinem Körper Licht. Ist dein Auge gut, dann ist dein ganzer Körper im Licht. Ist es jedoch schlecht, dann ist dein Körper im Finstern.“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31288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4221088"/>
            <a:ext cx="4176464" cy="400110"/>
          </a:xfrm>
        </p:spPr>
        <p:txBody>
          <a:bodyPr wrap="square">
            <a:spAutoFit/>
          </a:bodyPr>
          <a:lstStyle/>
          <a:p>
            <a:pPr algn="r"/>
            <a:r>
              <a:rPr lang="de-CH" altLang="de-DE" sz="2000" dirty="0" smtClean="0">
                <a:effectLst/>
                <a:latin typeface="Univers LT Std 47 Cn Lt" pitchFamily="34" charset="0"/>
              </a:rPr>
              <a:t>Sprüche 23,35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8136904" cy="3416320"/>
          </a:xfrm>
        </p:spPr>
        <p:txBody>
          <a:bodyPr wrap="square">
            <a:spAutoFit/>
          </a:bodyPr>
          <a:lstStyle/>
          <a:p>
            <a:pPr algn="l"/>
            <a:r>
              <a:rPr lang="de-CH" altLang="de-DE" sz="3600" dirty="0">
                <a:solidFill>
                  <a:schemeClr val="tx1"/>
                </a:solidFill>
                <a:effectLst/>
                <a:latin typeface="Univers LT Std 47 Cn Lt" pitchFamily="34" charset="0"/>
              </a:rPr>
              <a:t>Wenn du wieder zu dir kommst, sagst du: „Man muss mich geschlagen haben, aber es hat nicht wehgetan. Man muss mich verprügelt haben, aber ich habe nichts gespürt! Wie werde ich nur wach? Ich brauche einen Schluck Wein, ich will wieder von vorn anfangen!“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825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594</Words>
  <Application>Microsoft Office PowerPoint</Application>
  <PresentationFormat>Bildschirmpräsentation (4:3)</PresentationFormat>
  <Paragraphs>60</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Designvorlage 'Berggipfel'</vt:lpstr>
      <vt:lpstr>Das virtuelle Kopfkino - am Beispiel von…</vt:lpstr>
      <vt:lpstr>„Keine menschliche Sehnsucht ist mächtiger und schwerer in den Griff zu bekommen. Sex hat eine so starke Brennkraft, dass er das Gewissen, Versprechen, Verpflichtungen gegenüber der Familie, Glaube und alles andere, was ihm im Weg steht, verbrennen kann.“</vt:lpstr>
      <vt:lpstr>Das virtuelle Kopfkino - am Beispiel von…</vt:lpstr>
      <vt:lpstr>Das virtuelle Kopfkino - am Beispiel von uns</vt:lpstr>
      <vt:lpstr>I. Von der Freiheit in die Abhängigkeit</vt:lpstr>
      <vt:lpstr>„Keiner von euch darf sich seinem Ehepartner entziehen, es sei denn, ihr beschliesst gemeinsam, eine Zeitlang auf den ehelichen Verkehr zu verzichten, um euch ganz auf das Gebet zu konzentrieren. Aber danach sollt ihr wieder zusammenkommen; sonst könnte euch der Satan in Versuchung bringen, weil es euch schwer fallen würde, euer sexuelles Verlangen zu kontrollieren.“</vt:lpstr>
      <vt:lpstr>„Der Schlund der Totenwelt ist unersättlich und auch die Augen des Menschen wollen immer noch mehr.“</vt:lpstr>
      <vt:lpstr>„Das Auge gibt deinem Körper Licht. Ist dein Auge gut, dann ist dein ganzer Körper im Licht. Ist es jedoch schlecht, dann ist dein Körper im Finstern.“</vt:lpstr>
      <vt:lpstr>Wenn du wieder zu dir kommst, sagst du: „Man muss mich geschlagen haben, aber es hat nicht wehgetan. Man muss mich verprügelt haben, aber ich habe nichts gespürt! Wie werde ich nur wach? Ich brauche einen Schluck Wein, ich will wieder von vorn anfangen!“</vt:lpstr>
      <vt:lpstr>• Ist Sex zu meinem zentralen Lebensinhalt geworden? • Bestimmen sexuelle Gedanken und Aktivitäten einen  langen Zeitraum meines Tagesablaufs? • Ist mir Sex so wichtig, dass ich andere Interessen und  Sozialkontakte vernachlässige? • Könnte ich mein Verhalten tatsächlich ändern,  wenn ich wollte?</vt:lpstr>
      <vt:lpstr>„Die Freiheit des Menschen liegt nicht darin, dass er tun kann, was er will, sondern, dass er nicht tun muss, was er nicht will.“</vt:lpstr>
      <vt:lpstr>„Nur wenn der Sohn euch frei macht, seid ihr wirklich frei.“</vt:lpstr>
      <vt:lpstr>II. Von der Abhängigkeit in die Freiheit</vt:lpstr>
      <vt:lpstr>Anerkennen, dass ich süchtig bin oder zumindest ein grosses Problem habe und dass ich die alleinige Verantwortung dafür trage.</vt:lpstr>
      <vt:lpstr>Anerkennen, dass ich süchtig bin oder zumindest ein grosses Problem habe und dass ich die alleinige Verantwortung dafür trage.  Eingestehen, was ich getan habe und die Schuld mit Gott in Ordnung bringen.</vt:lpstr>
      <vt:lpstr>Anerkennen, dass ich süchtig bin oder zumindest ein grosses Problem habe und dass ich die alleinige Verantwortung dafür trage.  Eingestehen, was ich getan habe und die Schuld mit Gott in Ordnung bringen.  Einsehen, dass ich Hilfe brauche.</vt:lpstr>
      <vt:lpstr>„Ich führe einen harten Kampf gegen mich selbst, als wäre mein Körper ein Sklave, dem ich meinen Willen aufzwinge. Denn ich möchte nicht anderen predigen und dann als einer dastehen, der sich selbst nicht an das hält, was er sagt.“</vt:lpstr>
      <vt:lpstr>„Ich führe einen harten Kampf gegen mich selbst, als wäre mein Körper ein Sklave, dem ich meinen Willen aufzwinge. Denn ich möchte nicht anderen predigen und dann als einer dastehen, der sich selbst nicht an das hält, was er sagt.“</vt:lpstr>
      <vt:lpstr>Schlussgedanke</vt:lpstr>
      <vt:lpstr>„Die Ehe soll bei allen in Ehren gehalten werden; es darf zwischen Mann und Frau keinerlei Untreue geben. Denn wer unmoralisch lebt oder Ehebruch begeht, den wird Gott richten.“</vt:lpstr>
      <vt:lpstr>„Jeder, der Böses tut, hasst das Licht; er tritt nicht ins Licht, damit sein Tun nicht aufgedeckt wird.“</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Spannungsfeld der Sexualität - Teil 4/4 - Das virtuelle Kopfkino - am Beispiel von... - Folien</dc:title>
  <dc:creator>Jürg Birnstiel</dc:creator>
  <cp:lastModifiedBy>Me</cp:lastModifiedBy>
  <cp:revision>589</cp:revision>
  <dcterms:created xsi:type="dcterms:W3CDTF">2013-11-12T15:20:47Z</dcterms:created>
  <dcterms:modified xsi:type="dcterms:W3CDTF">2016-10-10T18:44:55Z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