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4"/>
  </p:notesMasterIdLst>
  <p:handoutMasterIdLst>
    <p:handoutMasterId r:id="rId35"/>
  </p:handoutMasterIdLst>
  <p:sldIdLst>
    <p:sldId id="1028" r:id="rId2"/>
    <p:sldId id="1029" r:id="rId3"/>
    <p:sldId id="1030" r:id="rId4"/>
    <p:sldId id="1031" r:id="rId5"/>
    <p:sldId id="896" r:id="rId6"/>
    <p:sldId id="1032" r:id="rId7"/>
    <p:sldId id="1033" r:id="rId8"/>
    <p:sldId id="1034" r:id="rId9"/>
    <p:sldId id="1035" r:id="rId10"/>
    <p:sldId id="1036" r:id="rId11"/>
    <p:sldId id="1037" r:id="rId12"/>
    <p:sldId id="1038" r:id="rId13"/>
    <p:sldId id="962" r:id="rId14"/>
    <p:sldId id="1039" r:id="rId15"/>
    <p:sldId id="1040" r:id="rId16"/>
    <p:sldId id="1041" r:id="rId17"/>
    <p:sldId id="1042" r:id="rId18"/>
    <p:sldId id="1043" r:id="rId19"/>
    <p:sldId id="1044" r:id="rId20"/>
    <p:sldId id="1045" r:id="rId21"/>
    <p:sldId id="1046" r:id="rId22"/>
    <p:sldId id="990" r:id="rId23"/>
    <p:sldId id="1047" r:id="rId24"/>
    <p:sldId id="1048" r:id="rId25"/>
    <p:sldId id="1049" r:id="rId26"/>
    <p:sldId id="1050" r:id="rId27"/>
    <p:sldId id="1051" r:id="rId28"/>
    <p:sldId id="1052" r:id="rId29"/>
    <p:sldId id="1053" r:id="rId30"/>
    <p:sldId id="259" r:id="rId31"/>
    <p:sldId id="1054" r:id="rId32"/>
    <p:sldId id="1055" r:id="rId33"/>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10" d="100"/>
          <a:sy n="110" d="100"/>
        </p:scale>
        <p:origin x="-60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3976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406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160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343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93545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01670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7680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6564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2614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5450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3734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2892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38278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2246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25655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52968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90469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3616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871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33065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2879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961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5612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5698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6701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4017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764704"/>
            <a:ext cx="1123324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Leben nach einem Fiasko</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Grundlegendes zum christlichen </a:t>
            </a:r>
            <a:r>
              <a:rPr lang="de-DE" altLang="de-DE" sz="2400">
                <a:effectLst/>
                <a:latin typeface="Source Sans Pro" panose="020B0503030403020204" pitchFamily="34" charset="0"/>
                <a:ea typeface="Source Sans Pro" panose="020B0503030403020204" pitchFamily="34" charset="0"/>
                <a:cs typeface="+mj-cs"/>
              </a:rPr>
              <a:t>Leben (6/6</a:t>
            </a:r>
            <a:r>
              <a:rPr lang="de-DE" altLang="de-DE" sz="2400" dirty="0">
                <a:effectLst/>
                <a:latin typeface="Source Sans Pro" panose="020B0503030403020204" pitchFamily="34" charset="0"/>
                <a:ea typeface="Source Sans Pro" panose="020B0503030403020204" pitchFamily="34" charset="0"/>
                <a:cs typeface="+mj-cs"/>
              </a:rPr>
              <a:t>)</a:t>
            </a:r>
          </a:p>
        </p:txBody>
      </p:sp>
      <p:sp>
        <p:nvSpPr>
          <p:cNvPr id="4" name="Rectangle 3"/>
          <p:cNvSpPr txBox="1">
            <a:spLocks noChangeArrowheads="1"/>
          </p:cNvSpPr>
          <p:nvPr/>
        </p:nvSpPr>
        <p:spPr bwMode="auto">
          <a:xfrm>
            <a:off x="5087888" y="2908856"/>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1. Johannes-Brief 2,1-2</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305256"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„Wir können nun einen Vergleich zwischen Christus und Adam ziehen. Durch einen einzigen Menschen – Adam – hielt die Sünde in der Welt Einzug und durch die Sünde der Tod, und auf diese Weise ist der Tod zu allen Menschen gekommen, denn alle haben gesündigt.“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93858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5,12</a:t>
            </a:r>
          </a:p>
        </p:txBody>
      </p:sp>
    </p:spTree>
    <p:extLst>
      <p:ext uri="{BB962C8B-B14F-4D97-AF65-F5344CB8AC3E}">
        <p14:creationId xmlns:p14="http://schemas.microsoft.com/office/powerpoint/2010/main" val="196668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79764" y="454313"/>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„Meine lieben Kinder, ich schreibe euch diese Dinge, damit ihr nicht sündigt.“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2,1</a:t>
            </a:r>
          </a:p>
        </p:txBody>
      </p:sp>
    </p:spTree>
    <p:extLst>
      <p:ext uri="{BB962C8B-B14F-4D97-AF65-F5344CB8AC3E}">
        <p14:creationId xmlns:p14="http://schemas.microsoft.com/office/powerpoint/2010/main" val="171263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739365"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jemand in Versuchung gerät, ist es seine eigene Begierde, die ihn reizt und in die Falle lockt. Nachdem die Begierde dann schwanger geworden ist, bringt sie die Sünde zur Welt; die Sünde aber, wenn sie ausgewachsen ist, gebiert den Tod.“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344683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Jakobus-Brief 1,14-15</a:t>
            </a:r>
          </a:p>
        </p:txBody>
      </p:sp>
    </p:spTree>
    <p:extLst>
      <p:ext uri="{BB962C8B-B14F-4D97-AF65-F5344CB8AC3E}">
        <p14:creationId xmlns:p14="http://schemas.microsoft.com/office/powerpoint/2010/main" val="341407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1089232"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Falls ihr trotzdem sündigt…</a:t>
            </a:r>
          </a:p>
        </p:txBody>
      </p:sp>
    </p:spTree>
    <p:extLst>
      <p:ext uri="{BB962C8B-B14F-4D97-AF65-F5344CB8AC3E}">
        <p14:creationId xmlns:p14="http://schemas.microsoft.com/office/powerpoint/2010/main" val="259204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1103126"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„Denn die menschliche Natur richtet sich mit ihrem Begehren gegen den Geist Gottes, und der Geist Gottes richtet sich mit seinem Begehren gegen die menschliche Natur. Die beiden liegen im Streit miteinander, und jede Seite will verhindern, dass ihr das tut, wozu die andere Seite euch drängt.“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Galater-Brief 5,17</a:t>
            </a:r>
          </a:p>
        </p:txBody>
      </p:sp>
    </p:spTree>
    <p:extLst>
      <p:ext uri="{BB962C8B-B14F-4D97-AF65-F5344CB8AC3E}">
        <p14:creationId xmlns:p14="http://schemas.microsoft.com/office/powerpoint/2010/main" val="101974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153128"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laufe wie einer, der das Ziel erreichen will. Darum kämpfe ich wie ein Faustkämpfer, der nicht danebenschlägt. Ich treffe mit meinen Schlägen den eigenen Körper, sodass ich ihn ganz in die Gewalt bekomme. Ich will nicht anderen predigen und selbst versagen.“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9,26-27</a:t>
            </a:r>
          </a:p>
        </p:txBody>
      </p:sp>
    </p:spTree>
    <p:extLst>
      <p:ext uri="{BB962C8B-B14F-4D97-AF65-F5344CB8AC3E}">
        <p14:creationId xmlns:p14="http://schemas.microsoft.com/office/powerpoint/2010/main" val="285431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83809" y="476672"/>
            <a:ext cx="10873208"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„Ich will nicht anderen predigen und selbst versagen.“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4928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9,27</a:t>
            </a:r>
          </a:p>
        </p:txBody>
      </p:sp>
    </p:spTree>
    <p:extLst>
      <p:ext uri="{BB962C8B-B14F-4D97-AF65-F5344CB8AC3E}">
        <p14:creationId xmlns:p14="http://schemas.microsoft.com/office/powerpoint/2010/main" val="171598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9153" y="332656"/>
            <a:ext cx="10873208" cy="2123658"/>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„Wenn jemand doch</a:t>
            </a:r>
            <a:br>
              <a:rPr lang="de-DE" altLang="de-DE" sz="6600" dirty="0">
                <a:solidFill>
                  <a:schemeClr val="tx1"/>
                </a:solidFill>
                <a:effectLst/>
                <a:latin typeface="Source Sans Pro" panose="020B0503030403020204" pitchFamily="34" charset="0"/>
                <a:ea typeface="Source Sans Pro" panose="020B0503030403020204" pitchFamily="34" charset="0"/>
              </a:rPr>
            </a:br>
            <a:r>
              <a:rPr lang="de-DE" altLang="de-DE" sz="6600" dirty="0">
                <a:solidFill>
                  <a:schemeClr val="tx1"/>
                </a:solidFill>
                <a:effectLst/>
                <a:latin typeface="Source Sans Pro" panose="020B0503030403020204" pitchFamily="34" charset="0"/>
                <a:ea typeface="Source Sans Pro" panose="020B0503030403020204" pitchFamily="34" charset="0"/>
              </a:rPr>
              <a:t>eine Sünde begeht.“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744072"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2,1</a:t>
            </a:r>
          </a:p>
        </p:txBody>
      </p:sp>
    </p:spTree>
    <p:extLst>
      <p:ext uri="{BB962C8B-B14F-4D97-AF65-F5344CB8AC3E}">
        <p14:creationId xmlns:p14="http://schemas.microsoft.com/office/powerpoint/2010/main" val="323325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77703" y="515868"/>
            <a:ext cx="10873208"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haben einen Anwalt, der beim Vater für uns eintritt: Jesus Christus, den Gerechten.“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2,1</a:t>
            </a:r>
          </a:p>
        </p:txBody>
      </p:sp>
    </p:spTree>
    <p:extLst>
      <p:ext uri="{BB962C8B-B14F-4D97-AF65-F5344CB8AC3E}">
        <p14:creationId xmlns:p14="http://schemas.microsoft.com/office/powerpoint/2010/main" val="66495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512120"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„Christus ist nicht eingegangen in das Heiligtum, das mit Händen gemacht und nur ein Abbild des wahren Heiligtums ist, sondern in den Himmel selbst, um jetzt für uns vor dem Angesicht Gottes zu erscheinen.“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3765589"/>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9,24</a:t>
            </a:r>
          </a:p>
        </p:txBody>
      </p:sp>
    </p:spTree>
    <p:extLst>
      <p:ext uri="{BB962C8B-B14F-4D97-AF65-F5344CB8AC3E}">
        <p14:creationId xmlns:p14="http://schemas.microsoft.com/office/powerpoint/2010/main" val="59337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63434"/>
            <a:ext cx="964907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behaupten, wir hätten nicht gesündigt, machen wir Gott zum Lügner und geben seinem Wort keinen Raum in unserem Leben.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340459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27348" y="260648"/>
            <a:ext cx="1173730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will die Auserwählten Gottes beschuldigen? Gott ist hier, der gerecht macht. Wer will verdammen? Christus Jesus ist hier, der gestorben ist, ja vielmehr, der auch auferweckt ist, der zur Rechten Gottes ist und uns vertritt.“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8,33-34</a:t>
            </a:r>
          </a:p>
        </p:txBody>
      </p:sp>
    </p:spTree>
    <p:extLst>
      <p:ext uri="{BB962C8B-B14F-4D97-AF65-F5344CB8AC3E}">
        <p14:creationId xmlns:p14="http://schemas.microsoft.com/office/powerpoint/2010/main" val="362464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780743"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„Ja, ich bin überzeugt, dass weder Tod noch Leben, weder Engel noch unsichtbare Mächte, weder Gegenwärtiges noch Zukünftiges, noch gottfeindliche Kräfte, weder Hohes noch Tiefes, noch sonst irgendetwas in der ganzen Schöpfung uns je von der Liebe Gottes trennen kann, die uns geschenkt ist in Jesus Christus, unserem Herrn.“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494116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8,38-39</a:t>
            </a:r>
          </a:p>
        </p:txBody>
      </p:sp>
    </p:spTree>
    <p:extLst>
      <p:ext uri="{BB962C8B-B14F-4D97-AF65-F5344CB8AC3E}">
        <p14:creationId xmlns:p14="http://schemas.microsoft.com/office/powerpoint/2010/main" val="277033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650304"/>
            <a:ext cx="1044116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Es ist alles bezahlt!</a:t>
            </a:r>
          </a:p>
        </p:txBody>
      </p:sp>
    </p:spTree>
    <p:extLst>
      <p:ext uri="{BB962C8B-B14F-4D97-AF65-F5344CB8AC3E}">
        <p14:creationId xmlns:p14="http://schemas.microsoft.com/office/powerpoint/2010/main" val="361546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122408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„Jesus Christus, der nie etwas Unrechtes getan hat, ist durch seinen Tod zum Sühneopfer für unsere Sünden geworden.“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99008"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2,2</a:t>
            </a:r>
          </a:p>
        </p:txBody>
      </p:sp>
    </p:spTree>
    <p:extLst>
      <p:ext uri="{BB962C8B-B14F-4D97-AF65-F5344CB8AC3E}">
        <p14:creationId xmlns:p14="http://schemas.microsoft.com/office/powerpoint/2010/main" val="140584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5040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„Christus hat einmal für die Sünden gelitten, der Gerechte für die Ungerechten, damit er euch zu Gott führte, und ist getötet nach dem Fleisch, aber lebendig gemacht nach dem Geist.“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35699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Petrus-Brief 3,18</a:t>
            </a:r>
          </a:p>
        </p:txBody>
      </p:sp>
    </p:spTree>
    <p:extLst>
      <p:ext uri="{BB962C8B-B14F-4D97-AF65-F5344CB8AC3E}">
        <p14:creationId xmlns:p14="http://schemas.microsoft.com/office/powerpoint/2010/main" val="393951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36810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„Der Mensch, der wir waren, als wir noch ohne Christus lebten, ist mit ihm gekreuzigt worden, damit unser sündiges Wesen unwirksam gemacht wird und wir nicht länger</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der Sünde dienen.“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373852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6,6</a:t>
            </a:r>
          </a:p>
        </p:txBody>
      </p:sp>
    </p:spTree>
    <p:extLst>
      <p:ext uri="{BB962C8B-B14F-4D97-AF65-F5344CB8AC3E}">
        <p14:creationId xmlns:p14="http://schemas.microsoft.com/office/powerpoint/2010/main" val="97921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620688"/>
            <a:ext cx="11728144"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„Er ist zum Sühneopfer geworden, nicht nur für unsere Sünden, sondern für die der ganzen Welt.“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2,2</a:t>
            </a:r>
          </a:p>
        </p:txBody>
      </p:sp>
    </p:spTree>
    <p:extLst>
      <p:ext uri="{BB962C8B-B14F-4D97-AF65-F5344CB8AC3E}">
        <p14:creationId xmlns:p14="http://schemas.microsoft.com/office/powerpoint/2010/main" val="406184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135856"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„Durch diesen Jesus – das sollt ihr wissen, Brüder – wird euch die Vergebung eurer Sünde angeboten! In all dem, worin ihr durch das Gesetz des Mose nicht gerecht werden konntet, ist der gerecht gemacht, der an Jesus glaubt.“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43651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13,38-39</a:t>
            </a:r>
          </a:p>
        </p:txBody>
      </p:sp>
    </p:spTree>
    <p:extLst>
      <p:ext uri="{BB962C8B-B14F-4D97-AF65-F5344CB8AC3E}">
        <p14:creationId xmlns:p14="http://schemas.microsoft.com/office/powerpoint/2010/main" val="95827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83809" y="548680"/>
            <a:ext cx="10873208"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„Siehe, das ist Gottes Lamm,</a:t>
            </a:r>
            <a:br>
              <a:rPr lang="de-DE" altLang="de-DE" dirty="0">
                <a:solidFill>
                  <a:schemeClr val="tx1"/>
                </a:solidFill>
                <a:effectLst/>
                <a:latin typeface="Source Sans Pro" panose="020B0503030403020204" pitchFamily="34" charset="0"/>
                <a:ea typeface="Source Sans Pro" panose="020B0503030403020204" pitchFamily="34" charset="0"/>
              </a:rPr>
            </a:br>
            <a:r>
              <a:rPr lang="de-DE" altLang="de-DE" dirty="0">
                <a:solidFill>
                  <a:schemeClr val="tx1"/>
                </a:solidFill>
                <a:effectLst/>
                <a:latin typeface="Source Sans Pro" panose="020B0503030403020204" pitchFamily="34" charset="0"/>
                <a:ea typeface="Source Sans Pro" panose="020B0503030403020204" pitchFamily="34" charset="0"/>
              </a:rPr>
              <a:t>das der Welt Sünde trägt!“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1,29</a:t>
            </a:r>
          </a:p>
        </p:txBody>
      </p:sp>
    </p:spTree>
    <p:extLst>
      <p:ext uri="{BB962C8B-B14F-4D97-AF65-F5344CB8AC3E}">
        <p14:creationId xmlns:p14="http://schemas.microsoft.com/office/powerpoint/2010/main" val="1579351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992794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gingen alle in die Irre wie Schafe, ein jeder sah auf seinen Weg. Aber der HERR warf unser aller Sünde auf ihn.“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16080"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53,6</a:t>
            </a:r>
          </a:p>
        </p:txBody>
      </p:sp>
    </p:spTree>
    <p:extLst>
      <p:ext uri="{BB962C8B-B14F-4D97-AF65-F5344CB8AC3E}">
        <p14:creationId xmlns:p14="http://schemas.microsoft.com/office/powerpoint/2010/main" val="109250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72512" y="258901"/>
            <a:ext cx="1087320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Meine lieben Kinder, ich schreibe euch diese Dinge, damit ihr nicht sündigt. Und wenn jemand doch eine Sünde begeht, haben wir einen Anwalt, der beim Vater für uns eintritt: Jesus Christus, den Gerechten.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2,1</a:t>
            </a:r>
          </a:p>
        </p:txBody>
      </p:sp>
    </p:spTree>
    <p:extLst>
      <p:ext uri="{BB962C8B-B14F-4D97-AF65-F5344CB8AC3E}">
        <p14:creationId xmlns:p14="http://schemas.microsoft.com/office/powerpoint/2010/main" val="2465174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6150" y="404664"/>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„Das Fundament ist bereits gelegt, und niemand kann je ein anderes legen.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Dieses Fundament ist Jesus Christus.“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3,11</a:t>
            </a:r>
          </a:p>
        </p:txBody>
      </p:sp>
    </p:spTree>
    <p:extLst>
      <p:ext uri="{BB962C8B-B14F-4D97-AF65-F5344CB8AC3E}">
        <p14:creationId xmlns:p14="http://schemas.microsoft.com/office/powerpoint/2010/main" val="4052810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7346" y="332656"/>
            <a:ext cx="11167245"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„Mein liebes Kind, ich schreibe dir diese Dinge, damit du nicht sündigst. Und wenn du doch eine Sünde begehst, hast du einen Anwalt,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der beim Vater für dich eintritt: Jesus Christus, den Gerechten.“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810531"/>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2,1</a:t>
            </a:r>
          </a:p>
        </p:txBody>
      </p:sp>
    </p:spTree>
    <p:extLst>
      <p:ext uri="{BB962C8B-B14F-4D97-AF65-F5344CB8AC3E}">
        <p14:creationId xmlns:p14="http://schemas.microsoft.com/office/powerpoint/2010/main" val="289248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Er, der nie etwas Unrechtes getan hat, ist durch seinen Tod zum Sühneopfer für unsere Sünden geworden, und nicht nur für unsere Sünden, sondern für die der ganzen Welt.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299834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2,2</a:t>
            </a:r>
          </a:p>
        </p:txBody>
      </p:sp>
    </p:spTree>
    <p:extLst>
      <p:ext uri="{BB962C8B-B14F-4D97-AF65-F5344CB8AC3E}">
        <p14:creationId xmlns:p14="http://schemas.microsoft.com/office/powerpoint/2010/main" val="299819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692696"/>
            <a:ext cx="10225136"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Ihr solltet nicht sündigen!</a:t>
            </a:r>
          </a:p>
        </p:txBody>
      </p:sp>
    </p:spTree>
    <p:extLst>
      <p:ext uri="{BB962C8B-B14F-4D97-AF65-F5344CB8AC3E}">
        <p14:creationId xmlns:p14="http://schemas.microsoft.com/office/powerpoint/2010/main" val="337966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83809" y="404664"/>
            <a:ext cx="10873208"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wir behaupten, wir hätten nicht gesündigt, machen wir Gott zum Lügner und geben seinem Wort keinen Raum in unserem Leben.“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1,10</a:t>
            </a:r>
          </a:p>
        </p:txBody>
      </p:sp>
    </p:spTree>
    <p:extLst>
      <p:ext uri="{BB962C8B-B14F-4D97-AF65-F5344CB8AC3E}">
        <p14:creationId xmlns:p14="http://schemas.microsoft.com/office/powerpoint/2010/main" val="261677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156764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aus Gott geboren ist, sündigt nicht … Gott ist sein Vater geworden – wie könnte er da noch sündigen!“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52238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3,9</a:t>
            </a:r>
          </a:p>
        </p:txBody>
      </p:sp>
    </p:spTree>
    <p:extLst>
      <p:ext uri="{BB962C8B-B14F-4D97-AF65-F5344CB8AC3E}">
        <p14:creationId xmlns:p14="http://schemas.microsoft.com/office/powerpoint/2010/main" val="420500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476672"/>
            <a:ext cx="11593288" cy="830997"/>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«Alles, was sich ereignet, geschieht gerecht.»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3575720" y="5373216"/>
            <a:ext cx="8013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Marc Aurel: Selbstbetrachtungen (Reclam 1241), S. 45; IV,10.</a:t>
            </a:r>
          </a:p>
        </p:txBody>
      </p:sp>
    </p:spTree>
    <p:extLst>
      <p:ext uri="{BB962C8B-B14F-4D97-AF65-F5344CB8AC3E}">
        <p14:creationId xmlns:p14="http://schemas.microsoft.com/office/powerpoint/2010/main" val="43892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99356" y="548680"/>
            <a:ext cx="11593288" cy="830997"/>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«Alles, was sich ereignet, geschieht gerecht.»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1775520" y="5815537"/>
            <a:ext cx="98135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Marc Aurel: Selbstbetrachtungen (Reclam 1241), S. 45; IV,10.</a:t>
            </a:r>
            <a:r>
              <a:rPr lang="de-CH" sz="2400" dirty="0">
                <a:effectLst/>
                <a:latin typeface="Source Sans Pro" panose="020B0503030403020204" pitchFamily="34" charset="0"/>
                <a:ea typeface="Source Sans Pro" panose="020B0503030403020204" pitchFamily="34" charset="0"/>
                <a:cs typeface="+mj-cs"/>
              </a:rPr>
              <a:t> | S. 50, IV,26.</a:t>
            </a:r>
            <a:endParaRPr lang="de-DE" altLang="de-DE" sz="2400" dirty="0">
              <a:effectLst/>
              <a:latin typeface="Source Sans Pro" panose="020B0503030403020204" pitchFamily="34" charset="0"/>
              <a:ea typeface="Source Sans Pro" panose="020B0503030403020204" pitchFamily="34" charset="0"/>
              <a:cs typeface="+mj-cs"/>
            </a:endParaRPr>
          </a:p>
        </p:txBody>
      </p:sp>
      <p:sp>
        <p:nvSpPr>
          <p:cNvPr id="5" name="Rectangle 2">
            <a:extLst>
              <a:ext uri="{FF2B5EF4-FFF2-40B4-BE49-F238E27FC236}">
                <a16:creationId xmlns:a16="http://schemas.microsoft.com/office/drawing/2014/main" xmlns="" id="{5AFE46AB-95AA-45A7-A539-23A1CBD9C647}"/>
              </a:ext>
            </a:extLst>
          </p:cNvPr>
          <p:cNvSpPr txBox="1">
            <a:spLocks noChangeArrowheads="1"/>
          </p:cNvSpPr>
          <p:nvPr/>
        </p:nvSpPr>
        <p:spPr bwMode="auto">
          <a:xfrm>
            <a:off x="299356" y="1905506"/>
            <a:ext cx="887092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800" kern="0" dirty="0">
                <a:solidFill>
                  <a:schemeClr val="tx1"/>
                </a:solidFill>
                <a:effectLst/>
                <a:latin typeface="Source Sans Pro" panose="020B0503030403020204" pitchFamily="34" charset="0"/>
                <a:ea typeface="Source Sans Pro" panose="020B0503030403020204" pitchFamily="34" charset="0"/>
              </a:rPr>
              <a:t>«Alles, was dir widerfährt, war dir von Anfang an nach dem Lauf der Weltgesetze so bestimmt und zugeordnet.»</a:t>
            </a:r>
          </a:p>
        </p:txBody>
      </p:sp>
    </p:spTree>
    <p:extLst>
      <p:ext uri="{BB962C8B-B14F-4D97-AF65-F5344CB8AC3E}">
        <p14:creationId xmlns:p14="http://schemas.microsoft.com/office/powerpoint/2010/main" val="3283993570"/>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1008</Words>
  <Application>Microsoft Office PowerPoint</Application>
  <PresentationFormat>Benutzerdefiniert</PresentationFormat>
  <Paragraphs>94</Paragraphs>
  <Slides>32</Slides>
  <Notes>32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Designvorlage 'Berggipfel'</vt:lpstr>
      <vt:lpstr>Leben nach einem Fiasko</vt:lpstr>
      <vt:lpstr>Wenn wir behaupten, wir hätten nicht gesündigt, machen wir Gott zum Lügner und geben seinem Wort keinen Raum in unserem Leben.</vt:lpstr>
      <vt:lpstr>Meine lieben Kinder, ich schreibe euch diese Dinge, damit ihr nicht sündigt. Und wenn jemand doch eine Sünde begeht, haben wir einen Anwalt, der beim Vater für uns eintritt: Jesus Christus, den Gerechten.</vt:lpstr>
      <vt:lpstr>Er, der nie etwas Unrechtes getan hat, ist durch seinen Tod zum Sühneopfer für unsere Sünden geworden, und nicht nur für unsere Sünden, sondern für die der ganzen Welt.</vt:lpstr>
      <vt:lpstr>I. Ihr solltet nicht sündigen!</vt:lpstr>
      <vt:lpstr>„Wenn wir behaupten, wir hätten nicht gesündigt, machen wir Gott zum Lügner und geben seinem Wort keinen Raum in unserem Leben.“</vt:lpstr>
      <vt:lpstr>„Wer aus Gott geboren ist, sündigt nicht … Gott ist sein Vater geworden – wie könnte er da noch sündigen!“</vt:lpstr>
      <vt:lpstr>«Alles, was sich ereignet, geschieht gerecht.»</vt:lpstr>
      <vt:lpstr>«Alles, was sich ereignet, geschieht gerecht.»</vt:lpstr>
      <vt:lpstr>„Wir können nun einen Vergleich zwischen Christus und Adam ziehen. Durch einen einzigen Menschen – Adam – hielt die Sünde in der Welt Einzug und durch die Sünde der Tod, und auf diese Weise ist der Tod zu allen Menschen gekommen, denn alle haben gesündigt.“</vt:lpstr>
      <vt:lpstr>„Meine lieben Kinder, ich schreibe euch diese Dinge, damit ihr nicht sündigt.“</vt:lpstr>
      <vt:lpstr>„Wenn jemand in Versuchung gerät, ist es seine eigene Begierde, die ihn reizt und in die Falle lockt. Nachdem die Begierde dann schwanger geworden ist, bringt sie die Sünde zur Welt; die Sünde aber, wenn sie ausgewachsen ist, gebiert den Tod.“</vt:lpstr>
      <vt:lpstr>II. Falls ihr trotzdem sündigt…</vt:lpstr>
      <vt:lpstr>„Denn die menschliche Natur richtet sich mit ihrem Begehren gegen den Geist Gottes, und der Geist Gottes richtet sich mit seinem Begehren gegen die menschliche Natur. Die beiden liegen im Streit miteinander, und jede Seite will verhindern, dass ihr das tut, wozu die andere Seite euch drängt.“</vt:lpstr>
      <vt:lpstr>„Ich laufe wie einer, der das Ziel erreichen will. Darum kämpfe ich wie ein Faustkämpfer, der nicht danebenschlägt. Ich treffe mit meinen Schlägen den eigenen Körper, sodass ich ihn ganz in die Gewalt bekomme. Ich will nicht anderen predigen und selbst versagen.“</vt:lpstr>
      <vt:lpstr>„Ich will nicht anderen predigen und selbst versagen.“</vt:lpstr>
      <vt:lpstr>„Wenn jemand doch eine Sünde begeht.“</vt:lpstr>
      <vt:lpstr>„Wir haben einen Anwalt, der beim Vater für uns eintritt: Jesus Christus, den Gerechten.“</vt:lpstr>
      <vt:lpstr>„Christus ist nicht eingegangen in das Heiligtum, das mit Händen gemacht und nur ein Abbild des wahren Heiligtums ist, sondern in den Himmel selbst, um jetzt für uns vor dem Angesicht Gottes zu erscheinen.“</vt:lpstr>
      <vt:lpstr>„Wer will die Auserwählten Gottes beschuldigen? Gott ist hier, der gerecht macht. Wer will verdammen? Christus Jesus ist hier, der gestorben ist, ja vielmehr, der auch auferweckt ist, der zur Rechten Gottes ist und uns vertritt.“</vt:lpstr>
      <vt:lpstr>„Ja, ich bin überzeugt, dass weder Tod noch Leben, weder Engel noch unsichtbare Mächte, weder Gegenwärtiges noch Zukünftiges, noch gottfeindliche Kräfte, weder Hohes noch Tiefes, noch sonst irgendetwas in der ganzen Schöpfung uns je von der Liebe Gottes trennen kann, die uns geschenkt ist in Jesus Christus, unserem Herrn.“</vt:lpstr>
      <vt:lpstr>III. Es ist alles bezahlt!</vt:lpstr>
      <vt:lpstr>„Jesus Christus, der nie etwas Unrechtes getan hat, ist durch seinen Tod zum Sühneopfer für unsere Sünden geworden.“</vt:lpstr>
      <vt:lpstr>„Christus hat einmal für die Sünden gelitten, der Gerechte für die Ungerechten, damit er euch zu Gott führte, und ist getötet nach dem Fleisch, aber lebendig gemacht nach dem Geist.“</vt:lpstr>
      <vt:lpstr>„Der Mensch, der wir waren, als wir noch ohne Christus lebten, ist mit ihm gekreuzigt worden, damit unser sündiges Wesen unwirksam gemacht wird und wir nicht länger der Sünde dienen.“</vt:lpstr>
      <vt:lpstr>„Er ist zum Sühneopfer geworden, nicht nur für unsere Sünden, sondern für die der ganzen Welt.“</vt:lpstr>
      <vt:lpstr>„Durch diesen Jesus – das sollt ihr wissen, Brüder – wird euch die Vergebung eurer Sünde angeboten! In all dem, worin ihr durch das Gesetz des Mose nicht gerecht werden konntet, ist der gerecht gemacht, der an Jesus glaubt.“</vt:lpstr>
      <vt:lpstr>„Siehe, das ist Gottes Lamm, das der Welt Sünde trägt!“</vt:lpstr>
      <vt:lpstr>„Wir gingen alle in die Irre wie Schafe, ein jeder sah auf seinen Weg. Aber der HERR warf unser aller Sünde auf ihn.“</vt:lpstr>
      <vt:lpstr>Schlussgedanke</vt:lpstr>
      <vt:lpstr>„Das Fundament ist bereits gelegt, und niemand kann je ein anderes legen. Dieses Fundament ist Jesus Christus.“</vt:lpstr>
      <vt:lpstr>„Mein liebes Kind, ich schreibe dir diese Dinge, damit du nicht sündigst. Und wenn du doch eine Sünde begehst, hast du einen Anwalt, der beim Vater für dich eintritt: Jesus Christus, den Gerechten.“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Grundlegendes zum christlichen Leben - Teil 6/6 - Leben nach einem Fiasko - Folien</dc:title>
  <dc:creator>Jürg Birnstiel</dc:creator>
  <cp:lastModifiedBy>Me</cp:lastModifiedBy>
  <cp:revision>772</cp:revision>
  <dcterms:created xsi:type="dcterms:W3CDTF">2013-11-12T15:20:47Z</dcterms:created>
  <dcterms:modified xsi:type="dcterms:W3CDTF">2022-04-14T18:58:11Z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