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5"/>
  </p:notesMasterIdLst>
  <p:handoutMasterIdLst>
    <p:handoutMasterId r:id="rId36"/>
  </p:handoutMasterIdLst>
  <p:sldIdLst>
    <p:sldId id="601" r:id="rId2"/>
    <p:sldId id="730" r:id="rId3"/>
    <p:sldId id="258" r:id="rId4"/>
    <p:sldId id="734" r:id="rId5"/>
    <p:sldId id="735" r:id="rId6"/>
    <p:sldId id="736" r:id="rId7"/>
    <p:sldId id="731" r:id="rId8"/>
    <p:sldId id="732" r:id="rId9"/>
    <p:sldId id="737" r:id="rId10"/>
    <p:sldId id="738" r:id="rId11"/>
    <p:sldId id="739" r:id="rId12"/>
    <p:sldId id="740" r:id="rId13"/>
    <p:sldId id="741" r:id="rId14"/>
    <p:sldId id="742" r:id="rId15"/>
    <p:sldId id="743" r:id="rId16"/>
    <p:sldId id="744" r:id="rId17"/>
    <p:sldId id="745" r:id="rId18"/>
    <p:sldId id="314" r:id="rId19"/>
    <p:sldId id="746" r:id="rId20"/>
    <p:sldId id="747" r:id="rId21"/>
    <p:sldId id="748" r:id="rId22"/>
    <p:sldId id="749" r:id="rId23"/>
    <p:sldId id="750" r:id="rId24"/>
    <p:sldId id="751" r:id="rId25"/>
    <p:sldId id="752" r:id="rId26"/>
    <p:sldId id="753" r:id="rId27"/>
    <p:sldId id="754" r:id="rId28"/>
    <p:sldId id="755" r:id="rId29"/>
    <p:sldId id="756" r:id="rId30"/>
    <p:sldId id="259" r:id="rId31"/>
    <p:sldId id="757" r:id="rId32"/>
    <p:sldId id="758" r:id="rId33"/>
    <p:sldId id="759" r:id="rId3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98" autoAdjust="0"/>
  </p:normalViewPr>
  <p:slideViewPr>
    <p:cSldViewPr>
      <p:cViewPr>
        <p:scale>
          <a:sx n="110" d="100"/>
          <a:sy n="110" d="100"/>
        </p:scale>
        <p:origin x="-1650"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116632"/>
            <a:ext cx="8777064" cy="2308324"/>
          </a:xfrm>
        </p:spPr>
        <p:txBody>
          <a:bodyPr wrap="square">
            <a:spAutoFit/>
          </a:bodyPr>
          <a:lstStyle/>
          <a:p>
            <a:pPr algn="l"/>
            <a:r>
              <a:rPr lang="de-DE" altLang="de-DE" sz="7200" dirty="0" smtClean="0">
                <a:solidFill>
                  <a:schemeClr val="bg2">
                    <a:lumMod val="90000"/>
                    <a:lumOff val="10000"/>
                  </a:schemeClr>
                </a:solidFill>
                <a:effectLst/>
                <a:latin typeface="Univers LT Std 47 Cn Lt" pitchFamily="34" charset="0"/>
              </a:rPr>
              <a:t>Echte Helden vertrauen Gott</a:t>
            </a:r>
            <a:endParaRPr lang="de-DE" altLang="de-DE" sz="7200" dirty="0">
              <a:solidFill>
                <a:schemeClr val="bg2">
                  <a:lumMod val="90000"/>
                  <a:lumOff val="10000"/>
                </a:schemeClr>
              </a:solidFill>
              <a:effectLst/>
              <a:latin typeface="Univers LT Std 47 Cn Lt" pitchFamily="34" charset="0"/>
            </a:endParaRPr>
          </a:p>
        </p:txBody>
      </p:sp>
      <p:sp>
        <p:nvSpPr>
          <p:cNvPr id="409603" name="Rectangle 3"/>
          <p:cNvSpPr>
            <a:spLocks noGrp="1" noChangeArrowheads="1"/>
          </p:cNvSpPr>
          <p:nvPr>
            <p:ph type="subTitle" idx="1"/>
          </p:nvPr>
        </p:nvSpPr>
        <p:spPr>
          <a:xfrm>
            <a:off x="2483768" y="4077072"/>
            <a:ext cx="6400800" cy="461665"/>
          </a:xfrm>
        </p:spPr>
        <p:txBody>
          <a:bodyPr>
            <a:spAutoFit/>
          </a:bodyPr>
          <a:lstStyle/>
          <a:p>
            <a:pPr algn="r"/>
            <a:r>
              <a:rPr lang="de-DE" altLang="de-DE" sz="2400" dirty="0" smtClean="0">
                <a:solidFill>
                  <a:schemeClr val="bg2">
                    <a:lumMod val="90000"/>
                    <a:lumOff val="10000"/>
                  </a:schemeClr>
                </a:solidFill>
                <a:effectLst/>
                <a:latin typeface="Univers LT Std 47 Cn Lt" pitchFamily="34" charset="0"/>
              </a:rPr>
              <a:t>Reihe: Gott sucht echte Helden! (4/6)</a:t>
            </a:r>
            <a:endParaRPr lang="de-DE" altLang="de-DE" sz="2400" dirty="0">
              <a:solidFill>
                <a:schemeClr val="bg2">
                  <a:lumMod val="90000"/>
                  <a:lumOff val="10000"/>
                </a:schemeClr>
              </a:solidFill>
              <a:effectLst/>
              <a:latin typeface="Univers LT Std 47 Cn Lt" pitchFamily="34" charset="0"/>
            </a:endParaRPr>
          </a:p>
        </p:txBody>
      </p:sp>
      <p:sp>
        <p:nvSpPr>
          <p:cNvPr id="6" name="Rectangle 3"/>
          <p:cNvSpPr txBox="1">
            <a:spLocks noChangeArrowheads="1"/>
          </p:cNvSpPr>
          <p:nvPr/>
        </p:nvSpPr>
        <p:spPr bwMode="auto">
          <a:xfrm>
            <a:off x="255608" y="2996952"/>
            <a:ext cx="6400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l"/>
            <a:r>
              <a:rPr lang="de-DE" altLang="de-DE" sz="4800" kern="0" smtClean="0">
                <a:solidFill>
                  <a:schemeClr val="bg2">
                    <a:lumMod val="90000"/>
                    <a:lumOff val="10000"/>
                  </a:schemeClr>
                </a:solidFill>
                <a:effectLst/>
                <a:latin typeface="Univers LT Std 47 Cn Lt" pitchFamily="34" charset="0"/>
              </a:rPr>
              <a:t>Richter 7,1-22</a:t>
            </a:r>
            <a:endParaRPr lang="de-DE" altLang="de-DE" sz="4800" kern="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88404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7,5</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260648"/>
            <a:ext cx="8064896" cy="2862322"/>
          </a:xfrm>
        </p:spPr>
        <p:txBody>
          <a:bodyPr wrap="square">
            <a:spAutoFit/>
          </a:bodyPr>
          <a:lstStyle/>
          <a:p>
            <a:pPr algn="l"/>
            <a:r>
              <a:rPr lang="de-CH" altLang="de-DE" sz="3600" dirty="0">
                <a:solidFill>
                  <a:schemeClr val="bg2">
                    <a:lumMod val="90000"/>
                    <a:lumOff val="10000"/>
                  </a:schemeClr>
                </a:solidFill>
                <a:effectLst/>
                <a:latin typeface="Univers LT Std 47 Cn Lt" pitchFamily="34" charset="0"/>
              </a:rPr>
              <a:t>Und Gideon führte das Volk hinab ans Wasser. Und der HERR sprach zu Gideon: „Wer mit seiner Zunge Wasser leckt, wie ein Hund leckt, den stelle besonders; ebenso, wer niederkniet, um zu trinken.“</a:t>
            </a:r>
            <a:endParaRPr lang="de-DE" altLang="de-DE" sz="36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200935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7,6</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7704856"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Da war die Zahl derer, die geleckt hatten, dreihundert Mann. Alles übrige Volk hatte kniend getrunken aus der Hand zum Mund.</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028426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7,7</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908720"/>
            <a:ext cx="7920880" cy="2862322"/>
          </a:xfrm>
        </p:spPr>
        <p:txBody>
          <a:bodyPr wrap="square">
            <a:spAutoFit/>
          </a:bodyPr>
          <a:lstStyle/>
          <a:p>
            <a:pPr algn="l"/>
            <a:r>
              <a:rPr lang="de-CH" altLang="de-DE" sz="3600" dirty="0">
                <a:solidFill>
                  <a:schemeClr val="bg2">
                    <a:lumMod val="90000"/>
                    <a:lumOff val="10000"/>
                  </a:schemeClr>
                </a:solidFill>
                <a:effectLst/>
                <a:latin typeface="Univers LT Std 47 Cn Lt" pitchFamily="34" charset="0"/>
              </a:rPr>
              <a:t>Und der HERR sprach zu Gideon: „Durch die dreihundert Mann, die geleckt haben, will ich euch erretten und die </a:t>
            </a:r>
            <a:r>
              <a:rPr lang="de-CH" altLang="de-DE" sz="3600" dirty="0" err="1">
                <a:solidFill>
                  <a:schemeClr val="bg2">
                    <a:lumMod val="90000"/>
                    <a:lumOff val="10000"/>
                  </a:schemeClr>
                </a:solidFill>
                <a:effectLst/>
                <a:latin typeface="Univers LT Std 47 Cn Lt" pitchFamily="34" charset="0"/>
              </a:rPr>
              <a:t>Midianiter</a:t>
            </a:r>
            <a:r>
              <a:rPr lang="de-CH" altLang="de-DE" sz="3600" dirty="0">
                <a:solidFill>
                  <a:schemeClr val="bg2">
                    <a:lumMod val="90000"/>
                    <a:lumOff val="10000"/>
                  </a:schemeClr>
                </a:solidFill>
                <a:effectLst/>
                <a:latin typeface="Univers LT Std 47 Cn Lt" pitchFamily="34" charset="0"/>
              </a:rPr>
              <a:t> in deine Hände geben; aber alles übrige Volk lass gehen an seinen Ort.“</a:t>
            </a:r>
            <a:endParaRPr lang="de-DE" altLang="de-DE" sz="3600" dirty="0">
              <a:solidFill>
                <a:schemeClr val="bg2">
                  <a:lumMod val="90000"/>
                  <a:lumOff val="10000"/>
                </a:schemeClr>
              </a:solidFill>
              <a:effectLst/>
              <a:latin typeface="Univers LT Std 47 Cn Lt" pitchFamily="34" charset="0"/>
            </a:endParaRPr>
          </a:p>
        </p:txBody>
      </p:sp>
      <p:sp>
        <p:nvSpPr>
          <p:cNvPr id="4" name="Rectangle 2"/>
          <p:cNvSpPr txBox="1">
            <a:spLocks noChangeArrowheads="1"/>
          </p:cNvSpPr>
          <p:nvPr/>
        </p:nvSpPr>
        <p:spPr bwMode="auto">
          <a:xfrm>
            <a:off x="1547664" y="404664"/>
            <a:ext cx="698477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r"/>
            <a:r>
              <a:rPr lang="de-CH" altLang="de-DE" sz="4400" kern="0" smtClean="0">
                <a:solidFill>
                  <a:srgbClr val="FF0000"/>
                </a:solidFill>
                <a:effectLst/>
                <a:latin typeface="Univers LT Std 47 Cn Lt" pitchFamily="34" charset="0"/>
              </a:rPr>
              <a:t>•</a:t>
            </a:r>
            <a:endParaRPr lang="de-DE" altLang="de-DE" sz="4400" kern="0" dirty="0">
              <a:solidFill>
                <a:srgbClr val="FF0000"/>
              </a:solidFill>
              <a:effectLst/>
              <a:latin typeface="Univers LT Std 47 Cn Lt" pitchFamily="34" charset="0"/>
            </a:endParaRPr>
          </a:p>
        </p:txBody>
      </p:sp>
    </p:spTree>
    <p:extLst>
      <p:ext uri="{BB962C8B-B14F-4D97-AF65-F5344CB8AC3E}">
        <p14:creationId xmlns:p14="http://schemas.microsoft.com/office/powerpoint/2010/main" val="2374245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7,2</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8496944" cy="2554545"/>
          </a:xfrm>
        </p:spPr>
        <p:txBody>
          <a:bodyPr wrap="square">
            <a:spAutoFit/>
          </a:bodyPr>
          <a:lstStyle/>
          <a:p>
            <a:pPr algn="l"/>
            <a:r>
              <a:rPr lang="de-CH" altLang="de-DE" sz="4000" dirty="0">
                <a:solidFill>
                  <a:schemeClr val="bg2">
                    <a:lumMod val="90000"/>
                    <a:lumOff val="10000"/>
                  </a:schemeClr>
                </a:solidFill>
                <a:effectLst/>
                <a:latin typeface="Univers LT Std 47 Cn Lt" pitchFamily="34" charset="0"/>
              </a:rPr>
              <a:t>„Zu zahlreich ist das Volk, das bei dir ist, als dass ich </a:t>
            </a:r>
            <a:r>
              <a:rPr lang="de-CH" altLang="de-DE" sz="4000" dirty="0" err="1">
                <a:solidFill>
                  <a:schemeClr val="bg2">
                    <a:lumMod val="90000"/>
                    <a:lumOff val="10000"/>
                  </a:schemeClr>
                </a:solidFill>
                <a:effectLst/>
                <a:latin typeface="Univers LT Std 47 Cn Lt" pitchFamily="34" charset="0"/>
              </a:rPr>
              <a:t>Midian</a:t>
            </a:r>
            <a:r>
              <a:rPr lang="de-CH" altLang="de-DE" sz="4000" dirty="0">
                <a:solidFill>
                  <a:schemeClr val="bg2">
                    <a:lumMod val="90000"/>
                    <a:lumOff val="10000"/>
                  </a:schemeClr>
                </a:solidFill>
                <a:effectLst/>
                <a:latin typeface="Univers LT Std 47 Cn Lt" pitchFamily="34" charset="0"/>
              </a:rPr>
              <a:t> in seine Hände geben sollte; Israel könnte sich rühmen wider mich und sagen: Meine Hand hat mich errettet.“</a:t>
            </a:r>
            <a:endParaRPr lang="de-DE" altLang="de-DE" sz="4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995232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1.Korinther-Brief 1,29</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548680"/>
            <a:ext cx="8856984" cy="1446550"/>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„Niemand soll gegenüber Gott mit vermeintlichen Vorzügen prahlen können.“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908321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1.Korinther-Brief 1,30</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06754"/>
            <a:ext cx="8064896" cy="3970318"/>
          </a:xfrm>
        </p:spPr>
        <p:txBody>
          <a:bodyPr wrap="square">
            <a:spAutoFit/>
          </a:bodyPr>
          <a:lstStyle/>
          <a:p>
            <a:pPr algn="l"/>
            <a:r>
              <a:rPr lang="de-CH" altLang="de-DE" sz="3600" dirty="0">
                <a:solidFill>
                  <a:schemeClr val="bg2">
                    <a:lumMod val="90000"/>
                    <a:lumOff val="10000"/>
                  </a:schemeClr>
                </a:solidFill>
                <a:effectLst/>
                <a:latin typeface="Univers LT Std 47 Cn Lt" pitchFamily="34" charset="0"/>
              </a:rPr>
              <a:t>„Dass ihr mit Jesus Christus verbunden seid, verdankt ihr nicht euch selbst, sondern Gott. Er hat in Christus seine Weisheit sichtbar werden lassen, eine Weisheit, die uns zugute kommt. Denn Christus ist unsere Gerechtigkeit, durch Christus gehören wir zu Gottes heiligem Volk, und durch Christus sind wir erlöst.“</a:t>
            </a:r>
            <a:endParaRPr lang="de-DE" altLang="de-DE" sz="36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479949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1.Korinther-Brief 1,31</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404664"/>
            <a:ext cx="8496944" cy="1446550"/>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„Wenn also jemand auf etwas stolz sein will, soll er auf den Herrn stolz sein.“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1984203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Jakobus-Brief 4,6</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8496944"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„Den Hochmütigen stellt sich Gott entgegen, aber wer gering von sich denkt, den lässt er seine Gnade erfahren.“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658370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932527"/>
            <a:ext cx="8964488" cy="830997"/>
          </a:xfrm>
        </p:spPr>
        <p:txBody>
          <a:bodyPr wrap="square">
            <a:spAutoFit/>
          </a:bodyPr>
          <a:lstStyle/>
          <a:p>
            <a:pPr algn="l"/>
            <a:r>
              <a:rPr lang="de-DE" altLang="de-DE" sz="4800" dirty="0" smtClean="0">
                <a:solidFill>
                  <a:schemeClr val="bg2">
                    <a:lumMod val="90000"/>
                    <a:lumOff val="10000"/>
                  </a:schemeClr>
                </a:solidFill>
                <a:effectLst/>
                <a:latin typeface="Univers LT Std 47 Cn Lt" pitchFamily="34" charset="0"/>
              </a:rPr>
              <a:t>II. </a:t>
            </a:r>
            <a:r>
              <a:rPr lang="de-DE" altLang="de-DE" sz="4800" dirty="0" err="1" smtClean="0">
                <a:solidFill>
                  <a:schemeClr val="bg2">
                    <a:lumMod val="90000"/>
                    <a:lumOff val="10000"/>
                  </a:schemeClr>
                </a:solidFill>
                <a:effectLst/>
                <a:latin typeface="Univers LT Std 47 Cn Lt" pitchFamily="34" charset="0"/>
              </a:rPr>
              <a:t>Auferbauung</a:t>
            </a:r>
            <a:r>
              <a:rPr lang="de-DE" altLang="de-DE" sz="4800" dirty="0" smtClean="0">
                <a:solidFill>
                  <a:schemeClr val="bg2">
                    <a:lumMod val="90000"/>
                    <a:lumOff val="10000"/>
                  </a:schemeClr>
                </a:solidFill>
                <a:effectLst/>
                <a:latin typeface="Univers LT Std 47 Cn Lt" pitchFamily="34" charset="0"/>
              </a:rPr>
              <a:t> zum Sieg</a:t>
            </a:r>
            <a:endParaRPr lang="de-DE" altLang="de-DE" sz="48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806805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7,9</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404664"/>
            <a:ext cx="8496944" cy="1446550"/>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„Steh auf und geh hinab zum Lager; denn ich habe es in deine Hände gegeben.“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975418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Sacharja 4,6</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8856984" cy="2308324"/>
          </a:xfrm>
        </p:spPr>
        <p:txBody>
          <a:bodyPr wrap="square">
            <a:spAutoFit/>
          </a:bodyPr>
          <a:lstStyle/>
          <a:p>
            <a:pPr algn="l"/>
            <a:r>
              <a:rPr lang="de-CH" altLang="de-DE" sz="4800" dirty="0">
                <a:solidFill>
                  <a:schemeClr val="bg2">
                    <a:lumMod val="90000"/>
                    <a:lumOff val="10000"/>
                  </a:schemeClr>
                </a:solidFill>
                <a:effectLst/>
                <a:latin typeface="Univers LT Std 47 Cn Lt" pitchFamily="34" charset="0"/>
              </a:rPr>
              <a:t>„Es soll nicht durch Heer oder Kraft, sondern durch meinen Geist geschehen, spricht der Herr Zebaoth.“</a:t>
            </a:r>
            <a:endParaRPr lang="de-DE" altLang="de-DE" sz="48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5836385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7,10-11</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66104"/>
            <a:ext cx="7992888" cy="4154984"/>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„Fürchtest du dich aber hinabzugehen, so lass deinen Diener Pura mit dir hinabgehen zum Lager, damit du hörst, was sie reden. Danach werden deine Hände stark sein und du wirst hinabziehen zum Lager.“</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2453030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7,11</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8496944" cy="2123658"/>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„Gideon ging mit seinem Diener Pura hinab und sie schlichen bis zur äussersten Lagerwache heran.“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448589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7,13</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06754"/>
            <a:ext cx="8424936" cy="3970318"/>
          </a:xfrm>
        </p:spPr>
        <p:txBody>
          <a:bodyPr wrap="square">
            <a:spAutoFit/>
          </a:bodyPr>
          <a:lstStyle/>
          <a:p>
            <a:pPr algn="l"/>
            <a:r>
              <a:rPr lang="de-CH" altLang="de-DE" sz="3600" dirty="0">
                <a:solidFill>
                  <a:schemeClr val="bg2">
                    <a:lumMod val="90000"/>
                    <a:lumOff val="10000"/>
                  </a:schemeClr>
                </a:solidFill>
                <a:effectLst/>
                <a:latin typeface="Univers LT Std 47 Cn Lt" pitchFamily="34" charset="0"/>
              </a:rPr>
              <a:t>Als nun Gideon bei den Wachtposten ankam, erzählte gerade einer seinem Kameraden einen Traum. „Stell dir vor“, sagte er, „ich habe im Traum gesehen, wie ein Gerstenbrot vom Berg herab in unser Lager rollte. Es stiess an unser Zelt, warf es um und kehrte das Unterste zuoberst.“</a:t>
            </a:r>
            <a:endParaRPr lang="de-DE" altLang="de-DE" sz="36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14770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7,14</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7992888" cy="3477875"/>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Sein Kamerad antwortete: „Das kann nur eine Bedeutung haben: Der Israelit Gideon wird uns besiegen; Gott hat uns und unser Lager in seine Hand gegeben!“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23965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7,15</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260648"/>
            <a:ext cx="8496944" cy="2123658"/>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„Als Gideon den Traum und seine Deutung gehört hatte, warf er sich nieder und dankte Gott.“</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3599733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1.Petrus 2,24</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8784976" cy="3170099"/>
          </a:xfrm>
        </p:spPr>
        <p:txBody>
          <a:bodyPr wrap="square">
            <a:spAutoFit/>
          </a:bodyPr>
          <a:lstStyle/>
          <a:p>
            <a:pPr algn="l"/>
            <a:r>
              <a:rPr lang="de-CH" altLang="de-DE" sz="4000" dirty="0">
                <a:solidFill>
                  <a:schemeClr val="bg2">
                    <a:lumMod val="90000"/>
                    <a:lumOff val="10000"/>
                  </a:schemeClr>
                </a:solidFill>
                <a:effectLst/>
                <a:latin typeface="Univers LT Std 47 Cn Lt" pitchFamily="34" charset="0"/>
              </a:rPr>
              <a:t>„Jesus, der unsere Sünden an seinem eigenen Leib ans Kreuz hinaufgetragen hat, sodass wir jetzt den Sünden gegenüber gestorben sind und für das leben können, was vor Gott richtig ist. Ja, durch seine Wunden seid ihr geheilt.“</a:t>
            </a:r>
            <a:endParaRPr lang="de-DE" altLang="de-DE" sz="4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8174635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7,15</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88640"/>
            <a:ext cx="8496944"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Gideon kehrte ins Lager Israels zurück und rief: „Steht auf! Der HERR hat das Lager der </a:t>
            </a:r>
            <a:r>
              <a:rPr lang="de-CH" altLang="de-DE" sz="4400" dirty="0" err="1">
                <a:solidFill>
                  <a:schemeClr val="bg2">
                    <a:lumMod val="90000"/>
                    <a:lumOff val="10000"/>
                  </a:schemeClr>
                </a:solidFill>
                <a:effectLst/>
                <a:latin typeface="Univers LT Std 47 Cn Lt" pitchFamily="34" charset="0"/>
              </a:rPr>
              <a:t>Midianiter</a:t>
            </a:r>
            <a:r>
              <a:rPr lang="de-CH" altLang="de-DE" sz="4400" dirty="0">
                <a:solidFill>
                  <a:schemeClr val="bg2">
                    <a:lumMod val="90000"/>
                    <a:lumOff val="10000"/>
                  </a:schemeClr>
                </a:solidFill>
                <a:effectLst/>
                <a:latin typeface="Univers LT Std 47 Cn Lt" pitchFamily="34" charset="0"/>
              </a:rPr>
              <a:t> in eure Hand gegeben.“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774471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7,16</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496944"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Er teilte die 300 Mann in drei Gruppen auf; jeder bekam ein Widderhorn und eine Fackel, dazu einen Krug, um die brennende Fackel zu verbergen.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6807257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7,17</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64168"/>
            <a:ext cx="8928992" cy="3862596"/>
          </a:xfrm>
        </p:spPr>
        <p:txBody>
          <a:bodyPr wrap="square">
            <a:spAutoFit/>
          </a:bodyPr>
          <a:lstStyle/>
          <a:p>
            <a:pPr algn="l"/>
            <a:r>
              <a:rPr lang="de-CH" altLang="de-DE" sz="3500" dirty="0">
                <a:solidFill>
                  <a:schemeClr val="bg2">
                    <a:lumMod val="90000"/>
                    <a:lumOff val="10000"/>
                  </a:schemeClr>
                </a:solidFill>
                <a:effectLst/>
                <a:latin typeface="Univers LT Std 47 Cn Lt" pitchFamily="34" charset="0"/>
              </a:rPr>
              <a:t>Gideon schärfte ihnen ein: „Stellt euch rings um das Lager auf und macht alles genauso wie ich! Ich gehe jetzt bis zum Rand des Lagers und ihr achtet genau darauf, was ihr mich tun seht, und macht es ebenso. Wenn ihr hört, wie ich und die Männer bei mir ins Horn stossen, dann stosst auch ihr ins Horn, rings um das Lager, und ruft: ‘Für den HERRN und für Gideon!’“</a:t>
            </a:r>
            <a:endParaRPr lang="de-DE" altLang="de-DE" sz="35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4487220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7,22</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02640"/>
            <a:ext cx="8496944" cy="3785652"/>
          </a:xfrm>
        </p:spPr>
        <p:txBody>
          <a:bodyPr wrap="square">
            <a:spAutoFit/>
          </a:bodyPr>
          <a:lstStyle/>
          <a:p>
            <a:pPr algn="l"/>
            <a:r>
              <a:rPr lang="de-CH" altLang="de-DE" sz="4000" dirty="0">
                <a:solidFill>
                  <a:schemeClr val="bg2">
                    <a:lumMod val="90000"/>
                    <a:lumOff val="10000"/>
                  </a:schemeClr>
                </a:solidFill>
                <a:effectLst/>
                <a:latin typeface="Univers LT Std 47 Cn Lt" pitchFamily="34" charset="0"/>
              </a:rPr>
              <a:t>Als die dreihundert in die Widderhörner stiessen, liess der HERR im Lager eine Panik entstehen und alle gingen mit dem Schwert aufeinander los. Darauf floh das ganze Heer in Richtung auf </a:t>
            </a:r>
            <a:r>
              <a:rPr lang="de-CH" altLang="de-DE" sz="4000" dirty="0" err="1">
                <a:solidFill>
                  <a:schemeClr val="bg2">
                    <a:lumMod val="90000"/>
                    <a:lumOff val="10000"/>
                  </a:schemeClr>
                </a:solidFill>
                <a:effectLst/>
                <a:latin typeface="Univers LT Std 47 Cn Lt" pitchFamily="34" charset="0"/>
              </a:rPr>
              <a:t>Bet</a:t>
            </a:r>
            <a:r>
              <a:rPr lang="de-CH" altLang="de-DE" sz="4000" dirty="0">
                <a:solidFill>
                  <a:schemeClr val="bg2">
                    <a:lumMod val="90000"/>
                    <a:lumOff val="10000"/>
                  </a:schemeClr>
                </a:solidFill>
                <a:effectLst/>
                <a:latin typeface="Univers LT Std 47 Cn Lt" pitchFamily="34" charset="0"/>
              </a:rPr>
              <a:t>–</a:t>
            </a:r>
            <a:r>
              <a:rPr lang="de-CH" altLang="de-DE" sz="4000" dirty="0" err="1">
                <a:solidFill>
                  <a:schemeClr val="bg2">
                    <a:lumMod val="90000"/>
                    <a:lumOff val="10000"/>
                  </a:schemeClr>
                </a:solidFill>
                <a:effectLst/>
                <a:latin typeface="Univers LT Std 47 Cn Lt" pitchFamily="34" charset="0"/>
              </a:rPr>
              <a:t>Schitta</a:t>
            </a:r>
            <a:r>
              <a:rPr lang="de-CH" altLang="de-DE" sz="4000" dirty="0">
                <a:solidFill>
                  <a:schemeClr val="bg2">
                    <a:lumMod val="90000"/>
                    <a:lumOff val="10000"/>
                  </a:schemeClr>
                </a:solidFill>
                <a:effectLst/>
                <a:latin typeface="Univers LT Std 47 Cn Lt" pitchFamily="34" charset="0"/>
              </a:rPr>
              <a:t>, </a:t>
            </a:r>
            <a:r>
              <a:rPr lang="de-CH" altLang="de-DE" sz="4000" dirty="0" err="1">
                <a:solidFill>
                  <a:schemeClr val="bg2">
                    <a:lumMod val="90000"/>
                    <a:lumOff val="10000"/>
                  </a:schemeClr>
                </a:solidFill>
                <a:effectLst/>
                <a:latin typeface="Univers LT Std 47 Cn Lt" pitchFamily="34" charset="0"/>
              </a:rPr>
              <a:t>Zereda</a:t>
            </a:r>
            <a:r>
              <a:rPr lang="de-CH" altLang="de-DE" sz="4000" dirty="0">
                <a:solidFill>
                  <a:schemeClr val="bg2">
                    <a:lumMod val="90000"/>
                    <a:lumOff val="10000"/>
                  </a:schemeClr>
                </a:solidFill>
                <a:effectLst/>
                <a:latin typeface="Univers LT Std 47 Cn Lt" pitchFamily="34" charset="0"/>
              </a:rPr>
              <a:t>, </a:t>
            </a:r>
            <a:r>
              <a:rPr lang="de-CH" altLang="de-DE" sz="4000" dirty="0" err="1">
                <a:solidFill>
                  <a:schemeClr val="bg2">
                    <a:lumMod val="90000"/>
                    <a:lumOff val="10000"/>
                  </a:schemeClr>
                </a:solidFill>
                <a:effectLst/>
                <a:latin typeface="Univers LT Std 47 Cn Lt" pitchFamily="34" charset="0"/>
              </a:rPr>
              <a:t>Sefat</a:t>
            </a:r>
            <a:r>
              <a:rPr lang="de-CH" altLang="de-DE" sz="4000" dirty="0">
                <a:solidFill>
                  <a:schemeClr val="bg2">
                    <a:lumMod val="90000"/>
                    <a:lumOff val="10000"/>
                  </a:schemeClr>
                </a:solidFill>
                <a:effectLst/>
                <a:latin typeface="Univers LT Std 47 Cn Lt" pitchFamily="34" charset="0"/>
              </a:rPr>
              <a:t>–Abel–</a:t>
            </a:r>
            <a:r>
              <a:rPr lang="de-CH" altLang="de-DE" sz="4000" dirty="0" err="1">
                <a:solidFill>
                  <a:schemeClr val="bg2">
                    <a:lumMod val="90000"/>
                    <a:lumOff val="10000"/>
                  </a:schemeClr>
                </a:solidFill>
                <a:effectLst/>
                <a:latin typeface="Univers LT Std 47 Cn Lt" pitchFamily="34" charset="0"/>
              </a:rPr>
              <a:t>Mehola</a:t>
            </a:r>
            <a:r>
              <a:rPr lang="de-CH" altLang="de-DE" sz="4000" dirty="0">
                <a:solidFill>
                  <a:schemeClr val="bg2">
                    <a:lumMod val="90000"/>
                    <a:lumOff val="10000"/>
                  </a:schemeClr>
                </a:solidFill>
                <a:effectLst/>
                <a:latin typeface="Univers LT Std 47 Cn Lt" pitchFamily="34" charset="0"/>
              </a:rPr>
              <a:t> und </a:t>
            </a:r>
            <a:r>
              <a:rPr lang="de-CH" altLang="de-DE" sz="4000" dirty="0" err="1">
                <a:solidFill>
                  <a:schemeClr val="bg2">
                    <a:lumMod val="90000"/>
                    <a:lumOff val="10000"/>
                  </a:schemeClr>
                </a:solidFill>
                <a:effectLst/>
                <a:latin typeface="Univers LT Std 47 Cn Lt" pitchFamily="34" charset="0"/>
              </a:rPr>
              <a:t>Tabbat</a:t>
            </a:r>
            <a:r>
              <a:rPr lang="de-CH" altLang="de-DE" sz="4000" dirty="0">
                <a:solidFill>
                  <a:schemeClr val="bg2">
                    <a:lumMod val="90000"/>
                    <a:lumOff val="10000"/>
                  </a:schemeClr>
                </a:solidFill>
                <a:effectLst/>
                <a:latin typeface="Univers LT Std 47 Cn Lt" pitchFamily="34" charset="0"/>
              </a:rPr>
              <a:t>.</a:t>
            </a:r>
            <a:endParaRPr lang="de-DE" altLang="de-DE" sz="4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73593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1082060"/>
            <a:ext cx="8928992" cy="923330"/>
          </a:xfrm>
        </p:spPr>
        <p:txBody>
          <a:bodyPr wrap="square">
            <a:spAutoFit/>
          </a:bodyPr>
          <a:lstStyle/>
          <a:p>
            <a:pPr algn="l"/>
            <a:r>
              <a:rPr lang="de-DE" altLang="de-DE" dirty="0" smtClean="0">
                <a:solidFill>
                  <a:schemeClr val="bg2">
                    <a:lumMod val="90000"/>
                    <a:lumOff val="10000"/>
                  </a:schemeClr>
                </a:solidFill>
                <a:effectLst/>
                <a:latin typeface="Univers LT Std 47 Cn Lt" pitchFamily="34" charset="0"/>
              </a:rPr>
              <a:t>I. Abrüstung zum Kampf</a:t>
            </a:r>
            <a:endParaRPr lang="de-DE" altLang="de-DE"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0147821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549261"/>
            <a:ext cx="8568952" cy="1446550"/>
          </a:xfrm>
        </p:spPr>
        <p:txBody>
          <a:bodyPr wrap="square">
            <a:spAutoFit/>
          </a:bodyPr>
          <a:lstStyle/>
          <a:p>
            <a:pPr algn="l"/>
            <a:r>
              <a:rPr lang="de-DE" altLang="de-DE" sz="8800" dirty="0" smtClean="0">
                <a:solidFill>
                  <a:schemeClr val="bg2">
                    <a:lumMod val="90000"/>
                    <a:lumOff val="10000"/>
                  </a:schemeClr>
                </a:solidFill>
                <a:effectLst/>
                <a:latin typeface="Univers LT Std 47 Cn Lt" pitchFamily="34" charset="0"/>
              </a:rPr>
              <a:t>Schlussgedanke</a:t>
            </a:r>
            <a:endParaRPr lang="de-DE" altLang="de-DE" sz="88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Psalm 33,16</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8496944" cy="2123658"/>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„Ein König siegt nicht durch die Stärke seiner Truppen. Ein mutiger Soldat überlebt nicht durch seine grosse Kraft.“</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6958102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Psalm 33,17</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8496944"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„Es ist eine trügerische Hoffnung, eine Schlacht durch die Anzahl der Pferde zu entscheiden. Und nicht ihre grosse Kraft lässt einen Reiter heil davonkommen.“</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6302093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Psalm 33,18</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8496944" cy="2800767"/>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„Sondern es ist der HERR, dessen Blick auf allen ruht, die ihm mit Ehrfurcht begegnen und voller Zuversicht darauf warten, dass er seine Güte zeigt.“</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446790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7,12</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8928992" cy="2554545"/>
          </a:xfrm>
        </p:spPr>
        <p:txBody>
          <a:bodyPr wrap="square">
            <a:spAutoFit/>
          </a:bodyPr>
          <a:lstStyle/>
          <a:p>
            <a:pPr algn="l"/>
            <a:r>
              <a:rPr lang="de-CH" altLang="de-DE" sz="4000" dirty="0">
                <a:solidFill>
                  <a:schemeClr val="bg2">
                    <a:lumMod val="90000"/>
                    <a:lumOff val="10000"/>
                  </a:schemeClr>
                </a:solidFill>
                <a:effectLst/>
                <a:latin typeface="Univers LT Std 47 Cn Lt" pitchFamily="34" charset="0"/>
              </a:rPr>
              <a:t>„Sie lagerten wie eine Menge Heuschrecken, und ihre Kamele waren nicht zu zählen wegen ihrer grossen Menge wie der Sand am </a:t>
            </a:r>
            <a:r>
              <a:rPr lang="de-CH" altLang="de-DE" sz="4000" dirty="0" smtClean="0">
                <a:solidFill>
                  <a:schemeClr val="bg2">
                    <a:lumMod val="90000"/>
                    <a:lumOff val="10000"/>
                  </a:schemeClr>
                </a:solidFill>
                <a:effectLst/>
                <a:latin typeface="Univers LT Std 47 Cn Lt" pitchFamily="34" charset="0"/>
              </a:rPr>
              <a:t>Ufer</a:t>
            </a:r>
            <a:br>
              <a:rPr lang="de-CH" altLang="de-DE" sz="4000" dirty="0" smtClean="0">
                <a:solidFill>
                  <a:schemeClr val="bg2">
                    <a:lumMod val="90000"/>
                    <a:lumOff val="10000"/>
                  </a:schemeClr>
                </a:solidFill>
                <a:effectLst/>
                <a:latin typeface="Univers LT Std 47 Cn Lt" pitchFamily="34" charset="0"/>
              </a:rPr>
            </a:br>
            <a:r>
              <a:rPr lang="de-CH" altLang="de-DE" sz="4000" dirty="0" smtClean="0">
                <a:solidFill>
                  <a:schemeClr val="bg2">
                    <a:lumMod val="90000"/>
                    <a:lumOff val="10000"/>
                  </a:schemeClr>
                </a:solidFill>
                <a:effectLst/>
                <a:latin typeface="Univers LT Std 47 Cn Lt" pitchFamily="34" charset="0"/>
              </a:rPr>
              <a:t>des </a:t>
            </a:r>
            <a:r>
              <a:rPr lang="de-CH" altLang="de-DE" sz="4000" dirty="0">
                <a:solidFill>
                  <a:schemeClr val="bg2">
                    <a:lumMod val="90000"/>
                    <a:lumOff val="10000"/>
                  </a:schemeClr>
                </a:solidFill>
                <a:effectLst/>
                <a:latin typeface="Univers LT Std 47 Cn Lt" pitchFamily="34" charset="0"/>
              </a:rPr>
              <a:t>Meeres.“</a:t>
            </a:r>
            <a:endParaRPr lang="de-DE" altLang="de-DE" sz="40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15800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7,3</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332656"/>
            <a:ext cx="8496944" cy="2308324"/>
          </a:xfrm>
        </p:spPr>
        <p:txBody>
          <a:bodyPr wrap="square">
            <a:spAutoFit/>
          </a:bodyPr>
          <a:lstStyle/>
          <a:p>
            <a:pPr algn="l"/>
            <a:r>
              <a:rPr lang="de-CH" altLang="de-DE" sz="4800" dirty="0">
                <a:solidFill>
                  <a:schemeClr val="bg2">
                    <a:lumMod val="90000"/>
                    <a:lumOff val="10000"/>
                  </a:schemeClr>
                </a:solidFill>
                <a:effectLst/>
                <a:latin typeface="Univers LT Std 47 Cn Lt" pitchFamily="34" charset="0"/>
              </a:rPr>
              <a:t>„</a:t>
            </a:r>
            <a:r>
              <a:rPr lang="de-CH" altLang="de-DE" sz="4800">
                <a:solidFill>
                  <a:schemeClr val="bg2">
                    <a:lumMod val="90000"/>
                    <a:lumOff val="10000"/>
                  </a:schemeClr>
                </a:solidFill>
                <a:effectLst/>
                <a:latin typeface="Univers LT Std 47 Cn Lt" pitchFamily="34" charset="0"/>
              </a:rPr>
              <a:t>Lass </a:t>
            </a:r>
            <a:r>
              <a:rPr lang="de-CH" altLang="de-DE" sz="4800" smtClean="0">
                <a:solidFill>
                  <a:schemeClr val="bg2">
                    <a:lumMod val="90000"/>
                    <a:lumOff val="10000"/>
                  </a:schemeClr>
                </a:solidFill>
                <a:effectLst/>
                <a:latin typeface="Univers LT Std 47 Cn Lt" pitchFamily="34" charset="0"/>
              </a:rPr>
              <a:t>ausrufen </a:t>
            </a:r>
            <a:r>
              <a:rPr lang="de-CH" altLang="de-DE" sz="4800" dirty="0">
                <a:solidFill>
                  <a:schemeClr val="bg2">
                    <a:lumMod val="90000"/>
                    <a:lumOff val="10000"/>
                  </a:schemeClr>
                </a:solidFill>
                <a:effectLst/>
                <a:latin typeface="Univers LT Std 47 Cn Lt" pitchFamily="34" charset="0"/>
              </a:rPr>
              <a:t>vor </a:t>
            </a:r>
            <a:r>
              <a:rPr lang="de-CH" altLang="de-DE" sz="4800">
                <a:solidFill>
                  <a:schemeClr val="bg2">
                    <a:lumMod val="90000"/>
                    <a:lumOff val="10000"/>
                  </a:schemeClr>
                </a:solidFill>
                <a:effectLst/>
                <a:latin typeface="Univers LT Std 47 Cn Lt" pitchFamily="34" charset="0"/>
              </a:rPr>
              <a:t>den </a:t>
            </a:r>
            <a:r>
              <a:rPr lang="de-CH" altLang="de-DE" sz="4800" smtClean="0">
                <a:solidFill>
                  <a:schemeClr val="bg2">
                    <a:lumMod val="90000"/>
                    <a:lumOff val="10000"/>
                  </a:schemeClr>
                </a:solidFill>
                <a:effectLst/>
                <a:latin typeface="Univers LT Std 47 Cn Lt" pitchFamily="34" charset="0"/>
              </a:rPr>
              <a:t>Ohren</a:t>
            </a:r>
            <a:br>
              <a:rPr lang="de-CH" altLang="de-DE" sz="4800" smtClean="0">
                <a:solidFill>
                  <a:schemeClr val="bg2">
                    <a:lumMod val="90000"/>
                    <a:lumOff val="10000"/>
                  </a:schemeClr>
                </a:solidFill>
                <a:effectLst/>
                <a:latin typeface="Univers LT Std 47 Cn Lt" pitchFamily="34" charset="0"/>
              </a:rPr>
            </a:br>
            <a:r>
              <a:rPr lang="de-CH" altLang="de-DE" sz="4800" smtClean="0">
                <a:solidFill>
                  <a:schemeClr val="bg2">
                    <a:lumMod val="90000"/>
                    <a:lumOff val="10000"/>
                  </a:schemeClr>
                </a:solidFill>
                <a:effectLst/>
                <a:latin typeface="Univers LT Std 47 Cn Lt" pitchFamily="34" charset="0"/>
              </a:rPr>
              <a:t>des </a:t>
            </a:r>
            <a:r>
              <a:rPr lang="de-CH" altLang="de-DE" sz="4800" dirty="0">
                <a:solidFill>
                  <a:schemeClr val="bg2">
                    <a:lumMod val="90000"/>
                    <a:lumOff val="10000"/>
                  </a:schemeClr>
                </a:solidFill>
                <a:effectLst/>
                <a:latin typeface="Univers LT Std 47 Cn Lt" pitchFamily="34" charset="0"/>
              </a:rPr>
              <a:t>Volks: Wer ängstlich </a:t>
            </a:r>
            <a:r>
              <a:rPr lang="de-CH" altLang="de-DE" sz="4800" dirty="0" smtClean="0">
                <a:solidFill>
                  <a:schemeClr val="bg2">
                    <a:lumMod val="90000"/>
                    <a:lumOff val="10000"/>
                  </a:schemeClr>
                </a:solidFill>
                <a:effectLst/>
                <a:latin typeface="Univers LT Std 47 Cn Lt" pitchFamily="34" charset="0"/>
              </a:rPr>
              <a:t>und</a:t>
            </a:r>
            <a:br>
              <a:rPr lang="de-CH" altLang="de-DE" sz="4800" dirty="0" smtClean="0">
                <a:solidFill>
                  <a:schemeClr val="bg2">
                    <a:lumMod val="90000"/>
                    <a:lumOff val="10000"/>
                  </a:schemeClr>
                </a:solidFill>
                <a:effectLst/>
                <a:latin typeface="Univers LT Std 47 Cn Lt" pitchFamily="34" charset="0"/>
              </a:rPr>
            </a:br>
            <a:r>
              <a:rPr lang="de-CH" altLang="de-DE" sz="4800" dirty="0" smtClean="0">
                <a:solidFill>
                  <a:schemeClr val="bg2">
                    <a:lumMod val="90000"/>
                    <a:lumOff val="10000"/>
                  </a:schemeClr>
                </a:solidFill>
                <a:effectLst/>
                <a:latin typeface="Univers LT Std 47 Cn Lt" pitchFamily="34" charset="0"/>
              </a:rPr>
              <a:t>verzagt </a:t>
            </a:r>
            <a:r>
              <a:rPr lang="de-CH" altLang="de-DE" sz="4800" dirty="0">
                <a:solidFill>
                  <a:schemeClr val="bg2">
                    <a:lumMod val="90000"/>
                    <a:lumOff val="10000"/>
                  </a:schemeClr>
                </a:solidFill>
                <a:effectLst/>
                <a:latin typeface="Univers LT Std 47 Cn Lt" pitchFamily="34" charset="0"/>
              </a:rPr>
              <a:t>ist, der kehre um.“</a:t>
            </a:r>
            <a:endParaRPr lang="de-DE" altLang="de-DE" sz="48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863951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5.Mose 20,8</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16632"/>
            <a:ext cx="8352928" cy="3477875"/>
          </a:xfrm>
        </p:spPr>
        <p:txBody>
          <a:bodyPr wrap="square">
            <a:spAutoFit/>
          </a:bodyPr>
          <a:lstStyle/>
          <a:p>
            <a:pPr algn="l"/>
            <a:r>
              <a:rPr lang="de-CH" altLang="de-DE" sz="4400" dirty="0">
                <a:solidFill>
                  <a:schemeClr val="bg2">
                    <a:lumMod val="90000"/>
                    <a:lumOff val="10000"/>
                  </a:schemeClr>
                </a:solidFill>
                <a:effectLst/>
                <a:latin typeface="Univers LT Std 47 Cn Lt" pitchFamily="34" charset="0"/>
              </a:rPr>
              <a:t>„Wer sich fürchtet und ein verzagtes Herz hat, der mache sich auf und kehre heim, auf dass er nicht auch das Herz seiner Brüder feige mache, wie sein Herz ist.“</a:t>
            </a:r>
            <a:endParaRPr lang="de-DE" altLang="de-DE" sz="44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1928041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107504" y="188640"/>
            <a:ext cx="6400800" cy="584775"/>
          </a:xfrm>
        </p:spPr>
        <p:txBody>
          <a:bodyPr>
            <a:spAutoFit/>
          </a:bodyPr>
          <a:lstStyle/>
          <a:p>
            <a:pPr algn="l"/>
            <a:r>
              <a:rPr lang="de-DE" altLang="de-DE" dirty="0" smtClean="0">
                <a:solidFill>
                  <a:schemeClr val="bg2">
                    <a:lumMod val="90000"/>
                    <a:lumOff val="10000"/>
                  </a:schemeClr>
                </a:solidFill>
                <a:effectLst/>
                <a:latin typeface="Univers LT Std 47 Cn Lt" pitchFamily="34" charset="0"/>
              </a:rPr>
              <a:t>32‘000 Mann</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547664" y="642168"/>
            <a:ext cx="6984776" cy="4154984"/>
          </a:xfrm>
        </p:spPr>
        <p:txBody>
          <a:bodyPr wrap="square">
            <a:spAutoFit/>
          </a:bodyPr>
          <a:lstStyle/>
          <a:p>
            <a:pPr algn="r"/>
            <a:r>
              <a:rPr lang="de-CH" altLang="de-DE" sz="4400" dirty="0" smtClean="0">
                <a:solidFill>
                  <a:srgbClr val="FF0000"/>
                </a:solidFill>
                <a:effectLst/>
                <a:latin typeface="Univers LT Std 47 Cn Lt" pitchFamily="34" charset="0"/>
              </a:rPr>
              <a:t>••••••••••••••••••••</a:t>
            </a:r>
            <a:br>
              <a:rPr lang="de-CH" altLang="de-DE" sz="4400" dirty="0" smtClean="0">
                <a:solidFill>
                  <a:srgbClr val="FF0000"/>
                </a:solidFill>
                <a:effectLst/>
                <a:latin typeface="Univers LT Std 47 Cn Lt" pitchFamily="34" charset="0"/>
              </a:rPr>
            </a:br>
            <a:r>
              <a:rPr lang="de-CH" altLang="de-DE" sz="4400" dirty="0">
                <a:solidFill>
                  <a:srgbClr val="FF0000"/>
                </a:solidFill>
                <a:effectLst/>
                <a:latin typeface="Univers LT Std 47 Cn Lt" pitchFamily="34" charset="0"/>
              </a:rPr>
              <a:t>••••••••••••••••••••</a:t>
            </a:r>
            <a:br>
              <a:rPr lang="de-CH" altLang="de-DE" sz="4400" dirty="0">
                <a:solidFill>
                  <a:srgbClr val="FF0000"/>
                </a:solidFill>
                <a:effectLst/>
                <a:latin typeface="Univers LT Std 47 Cn Lt" pitchFamily="34" charset="0"/>
              </a:rPr>
            </a:br>
            <a:r>
              <a:rPr lang="de-CH" altLang="de-DE" sz="4400" dirty="0">
                <a:solidFill>
                  <a:srgbClr val="FF0000"/>
                </a:solidFill>
                <a:effectLst/>
                <a:latin typeface="Univers LT Std 47 Cn Lt" pitchFamily="34" charset="0"/>
              </a:rPr>
              <a:t>••••••••••••••••••••</a:t>
            </a:r>
            <a:br>
              <a:rPr lang="de-CH" altLang="de-DE" sz="4400" dirty="0">
                <a:solidFill>
                  <a:srgbClr val="FF0000"/>
                </a:solidFill>
                <a:effectLst/>
                <a:latin typeface="Univers LT Std 47 Cn Lt" pitchFamily="34" charset="0"/>
              </a:rPr>
            </a:br>
            <a:r>
              <a:rPr lang="de-CH" altLang="de-DE" sz="4400" dirty="0">
                <a:solidFill>
                  <a:srgbClr val="FF0000"/>
                </a:solidFill>
                <a:effectLst/>
                <a:latin typeface="Univers LT Std 47 Cn Lt" pitchFamily="34" charset="0"/>
              </a:rPr>
              <a:t>••••••••••••••••••••</a:t>
            </a:r>
            <a:br>
              <a:rPr lang="de-CH" altLang="de-DE" sz="4400" dirty="0">
                <a:solidFill>
                  <a:srgbClr val="FF0000"/>
                </a:solidFill>
                <a:effectLst/>
                <a:latin typeface="Univers LT Std 47 Cn Lt" pitchFamily="34" charset="0"/>
              </a:rPr>
            </a:br>
            <a:r>
              <a:rPr lang="de-CH" altLang="de-DE" sz="4400" dirty="0">
                <a:solidFill>
                  <a:srgbClr val="FF0000"/>
                </a:solidFill>
                <a:effectLst/>
                <a:latin typeface="Univers LT Std 47 Cn Lt" pitchFamily="34" charset="0"/>
              </a:rPr>
              <a:t>••••••••••••••••••••</a:t>
            </a:r>
            <a:br>
              <a:rPr lang="de-CH" altLang="de-DE" sz="4400" dirty="0">
                <a:solidFill>
                  <a:srgbClr val="FF0000"/>
                </a:solidFill>
                <a:effectLst/>
                <a:latin typeface="Univers LT Std 47 Cn Lt" pitchFamily="34" charset="0"/>
              </a:rPr>
            </a:br>
            <a:r>
              <a:rPr lang="de-CH" altLang="de-DE" sz="4400" dirty="0">
                <a:solidFill>
                  <a:srgbClr val="FF0000"/>
                </a:solidFill>
                <a:effectLst/>
                <a:latin typeface="Univers LT Std 47 Cn Lt" pitchFamily="34" charset="0"/>
              </a:rPr>
              <a:t>••••••</a:t>
            </a:r>
            <a:endParaRPr lang="de-DE" altLang="de-DE" sz="4400" dirty="0">
              <a:solidFill>
                <a:srgbClr val="FF0000"/>
              </a:solidFill>
              <a:effectLst/>
              <a:latin typeface="Univers LT Std 47 Cn Lt" pitchFamily="34" charset="0"/>
            </a:endParaRPr>
          </a:p>
        </p:txBody>
      </p:sp>
    </p:spTree>
    <p:extLst>
      <p:ext uri="{BB962C8B-B14F-4D97-AF65-F5344CB8AC3E}">
        <p14:creationId xmlns:p14="http://schemas.microsoft.com/office/powerpoint/2010/main" val="2375923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1547664" y="260648"/>
            <a:ext cx="6984776" cy="1446550"/>
          </a:xfrm>
        </p:spPr>
        <p:txBody>
          <a:bodyPr wrap="square">
            <a:spAutoFit/>
          </a:bodyPr>
          <a:lstStyle/>
          <a:p>
            <a:pPr algn="r"/>
            <a:r>
              <a:rPr lang="de-CH" altLang="de-DE" sz="4400" dirty="0" smtClean="0">
                <a:solidFill>
                  <a:srgbClr val="FF0000"/>
                </a:solidFill>
                <a:effectLst/>
                <a:latin typeface="Univers LT Std 47 Cn Lt" pitchFamily="34" charset="0"/>
              </a:rPr>
              <a:t>••••••••••••••••••••</a:t>
            </a:r>
            <a:r>
              <a:rPr lang="de-CH" altLang="de-DE" sz="4400" dirty="0">
                <a:solidFill>
                  <a:srgbClr val="FF0000"/>
                </a:solidFill>
                <a:effectLst/>
                <a:latin typeface="Univers LT Std 47 Cn Lt" pitchFamily="34" charset="0"/>
              </a:rPr>
              <a:t/>
            </a:r>
            <a:br>
              <a:rPr lang="de-CH" altLang="de-DE" sz="4400" dirty="0">
                <a:solidFill>
                  <a:srgbClr val="FF0000"/>
                </a:solidFill>
                <a:effectLst/>
                <a:latin typeface="Univers LT Std 47 Cn Lt" pitchFamily="34" charset="0"/>
              </a:rPr>
            </a:br>
            <a:r>
              <a:rPr lang="de-CH" altLang="de-DE" sz="4400" dirty="0">
                <a:solidFill>
                  <a:srgbClr val="FF0000"/>
                </a:solidFill>
                <a:effectLst/>
                <a:latin typeface="Univers LT Std 47 Cn Lt" pitchFamily="34" charset="0"/>
              </a:rPr>
              <a:t>•••••••</a:t>
            </a:r>
            <a:r>
              <a:rPr lang="de-CH" altLang="de-DE" sz="4400" dirty="0" smtClean="0">
                <a:solidFill>
                  <a:srgbClr val="FF0000"/>
                </a:solidFill>
                <a:effectLst/>
                <a:latin typeface="Univers LT Std 47 Cn Lt" pitchFamily="34" charset="0"/>
              </a:rPr>
              <a:t>••••••</a:t>
            </a:r>
            <a:endParaRPr lang="de-DE" altLang="de-DE" sz="4400" dirty="0">
              <a:solidFill>
                <a:srgbClr val="FF0000"/>
              </a:solidFill>
              <a:effectLst/>
              <a:latin typeface="Univers LT Std 47 Cn Lt" pitchFamily="34" charset="0"/>
            </a:endParaRPr>
          </a:p>
        </p:txBody>
      </p:sp>
      <p:sp>
        <p:nvSpPr>
          <p:cNvPr id="4" name="Rectangle 2"/>
          <p:cNvSpPr txBox="1">
            <a:spLocks noChangeArrowheads="1"/>
          </p:cNvSpPr>
          <p:nvPr/>
        </p:nvSpPr>
        <p:spPr bwMode="auto">
          <a:xfrm>
            <a:off x="107504" y="1844824"/>
            <a:ext cx="893453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sz="5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a:r>
              <a:rPr lang="de-CH" altLang="de-DE" sz="3600" kern="0" dirty="0">
                <a:solidFill>
                  <a:schemeClr val="bg2">
                    <a:lumMod val="90000"/>
                    <a:lumOff val="10000"/>
                  </a:schemeClr>
                </a:solidFill>
                <a:effectLst/>
                <a:latin typeface="Univers LT Std 47 Cn Lt" pitchFamily="34" charset="0"/>
              </a:rPr>
              <a:t>„Es kehrten vom Kriegsvolk zweiundzwanzigtausend um, sodass nur zehntausend übrig blieben.“</a:t>
            </a:r>
            <a:endParaRPr lang="de-DE" altLang="de-DE" sz="3600" kern="0" dirty="0">
              <a:solidFill>
                <a:schemeClr val="bg2">
                  <a:lumMod val="90000"/>
                  <a:lumOff val="10000"/>
                </a:schemeClr>
              </a:solidFill>
              <a:effectLst/>
              <a:latin typeface="Univers LT Std 47 Cn Lt" pitchFamily="34" charset="0"/>
            </a:endParaRPr>
          </a:p>
        </p:txBody>
      </p:sp>
      <p:sp>
        <p:nvSpPr>
          <p:cNvPr id="5" name="Rectangle 3"/>
          <p:cNvSpPr txBox="1">
            <a:spLocks noChangeArrowheads="1"/>
          </p:cNvSpPr>
          <p:nvPr/>
        </p:nvSpPr>
        <p:spPr bwMode="auto">
          <a:xfrm>
            <a:off x="2411760" y="4077072"/>
            <a:ext cx="6400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kern="0" dirty="0" smtClean="0">
                <a:solidFill>
                  <a:schemeClr val="bg2">
                    <a:lumMod val="90000"/>
                    <a:lumOff val="10000"/>
                  </a:schemeClr>
                </a:solidFill>
                <a:effectLst/>
                <a:latin typeface="Univers LT Std 47 Cn Lt" pitchFamily="34" charset="0"/>
              </a:rPr>
              <a:t>Richter 7,3</a:t>
            </a:r>
            <a:endParaRPr lang="de-DE" altLang="de-DE" kern="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3296604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11760" y="4077072"/>
            <a:ext cx="6400800" cy="584775"/>
          </a:xfrm>
        </p:spPr>
        <p:txBody>
          <a:bodyPr>
            <a:spAutoFit/>
          </a:bodyPr>
          <a:lstStyle/>
          <a:p>
            <a:pPr algn="r"/>
            <a:r>
              <a:rPr lang="de-DE" altLang="de-DE" dirty="0" smtClean="0">
                <a:solidFill>
                  <a:schemeClr val="bg2">
                    <a:lumMod val="90000"/>
                    <a:lumOff val="10000"/>
                  </a:schemeClr>
                </a:solidFill>
                <a:effectLst/>
                <a:latin typeface="Univers LT Std 47 Cn Lt" pitchFamily="34" charset="0"/>
              </a:rPr>
              <a:t>Richter 7,4</a:t>
            </a:r>
            <a:endParaRPr lang="de-DE" altLang="de-DE" dirty="0">
              <a:solidFill>
                <a:schemeClr val="bg2">
                  <a:lumMod val="90000"/>
                  <a:lumOff val="10000"/>
                </a:schemeClr>
              </a:solidFill>
              <a:effectLst/>
              <a:latin typeface="Univers LT Std 47 Cn Lt" pitchFamily="34" charset="0"/>
            </a:endParaRPr>
          </a:p>
        </p:txBody>
      </p:sp>
      <p:sp>
        <p:nvSpPr>
          <p:cNvPr id="7" name="Rectangle 2"/>
          <p:cNvSpPr>
            <a:spLocks noGrp="1" noChangeArrowheads="1"/>
          </p:cNvSpPr>
          <p:nvPr>
            <p:ph type="ctrTitle"/>
          </p:nvPr>
        </p:nvSpPr>
        <p:spPr>
          <a:xfrm>
            <a:off x="179512" y="147409"/>
            <a:ext cx="8496944" cy="3416320"/>
          </a:xfrm>
        </p:spPr>
        <p:txBody>
          <a:bodyPr wrap="square">
            <a:spAutoFit/>
          </a:bodyPr>
          <a:lstStyle/>
          <a:p>
            <a:pPr algn="l"/>
            <a:r>
              <a:rPr lang="de-CH" altLang="de-DE" sz="3600" dirty="0">
                <a:solidFill>
                  <a:schemeClr val="bg2">
                    <a:lumMod val="90000"/>
                    <a:lumOff val="10000"/>
                  </a:schemeClr>
                </a:solidFill>
                <a:effectLst/>
                <a:latin typeface="Univers LT Std 47 Cn Lt" pitchFamily="34" charset="0"/>
              </a:rPr>
              <a:t>„Das Volk ist noch zu zahlreich. Führe sie hinab ans Wasser; dort will ich sie dir sichten. Und von wem ich dir sagen werde, dass er mit dir ziehen soll, der soll mit dir ziehen; von wem ich aber sagen werde, dass er nicht mit dir ziehen </a:t>
            </a:r>
            <a:r>
              <a:rPr lang="de-CH" altLang="de-DE" sz="3600" dirty="0" smtClean="0">
                <a:solidFill>
                  <a:schemeClr val="bg2">
                    <a:lumMod val="90000"/>
                    <a:lumOff val="10000"/>
                  </a:schemeClr>
                </a:solidFill>
                <a:effectLst/>
                <a:latin typeface="Univers LT Std 47 Cn Lt" pitchFamily="34" charset="0"/>
              </a:rPr>
              <a:t>soll,</a:t>
            </a:r>
            <a:br>
              <a:rPr lang="de-CH" altLang="de-DE" sz="3600" dirty="0" smtClean="0">
                <a:solidFill>
                  <a:schemeClr val="bg2">
                    <a:lumMod val="90000"/>
                    <a:lumOff val="10000"/>
                  </a:schemeClr>
                </a:solidFill>
                <a:effectLst/>
                <a:latin typeface="Univers LT Std 47 Cn Lt" pitchFamily="34" charset="0"/>
              </a:rPr>
            </a:br>
            <a:r>
              <a:rPr lang="de-CH" altLang="de-DE" sz="3600" dirty="0" smtClean="0">
                <a:solidFill>
                  <a:schemeClr val="bg2">
                    <a:lumMod val="90000"/>
                    <a:lumOff val="10000"/>
                  </a:schemeClr>
                </a:solidFill>
                <a:effectLst/>
                <a:latin typeface="Univers LT Std 47 Cn Lt" pitchFamily="34" charset="0"/>
              </a:rPr>
              <a:t>der </a:t>
            </a:r>
            <a:r>
              <a:rPr lang="de-CH" altLang="de-DE" sz="3600" dirty="0">
                <a:solidFill>
                  <a:schemeClr val="bg2">
                    <a:lumMod val="90000"/>
                    <a:lumOff val="10000"/>
                  </a:schemeClr>
                </a:solidFill>
                <a:effectLst/>
                <a:latin typeface="Univers LT Std 47 Cn Lt" pitchFamily="34" charset="0"/>
              </a:rPr>
              <a:t>soll nicht mitziehen.“</a:t>
            </a:r>
            <a:endParaRPr lang="de-DE" altLang="de-DE" sz="3600" dirty="0">
              <a:solidFill>
                <a:schemeClr val="bg2">
                  <a:lumMod val="90000"/>
                  <a:lumOff val="10000"/>
                </a:schemeClr>
              </a:solidFill>
              <a:effectLst/>
              <a:latin typeface="Univers LT Std 47 Cn Lt" pitchFamily="34" charset="0"/>
            </a:endParaRPr>
          </a:p>
        </p:txBody>
      </p:sp>
    </p:spTree>
    <p:extLst>
      <p:ext uri="{BB962C8B-B14F-4D97-AF65-F5344CB8AC3E}">
        <p14:creationId xmlns:p14="http://schemas.microsoft.com/office/powerpoint/2010/main" val="281088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1010</Words>
  <Application>Microsoft Office PowerPoint</Application>
  <PresentationFormat>Bildschirmpräsentation (4:3)</PresentationFormat>
  <Paragraphs>99</Paragraphs>
  <Slides>33</Slides>
  <Notes>33</Notes>
  <HiddenSlides>0</HiddenSlides>
  <MMClips>0</MMClips>
  <ScaleCrop>false</ScaleCrop>
  <HeadingPairs>
    <vt:vector size="4" baseType="variant">
      <vt:variant>
        <vt:lpstr>Design</vt:lpstr>
      </vt:variant>
      <vt:variant>
        <vt:i4>1</vt:i4>
      </vt:variant>
      <vt:variant>
        <vt:lpstr>Folientitel</vt:lpstr>
      </vt:variant>
      <vt:variant>
        <vt:i4>33</vt:i4>
      </vt:variant>
    </vt:vector>
  </HeadingPairs>
  <TitlesOfParts>
    <vt:vector size="34" baseType="lpstr">
      <vt:lpstr>Designvorlage 'Berggipfel'</vt:lpstr>
      <vt:lpstr>Echte Helden vertrauen Gott</vt:lpstr>
      <vt:lpstr>„Es soll nicht durch Heer oder Kraft, sondern durch meinen Geist geschehen, spricht der Herr Zebaoth.“</vt:lpstr>
      <vt:lpstr>I. Abrüstung zum Kampf</vt:lpstr>
      <vt:lpstr>„Sie lagerten wie eine Menge Heuschrecken, und ihre Kamele waren nicht zu zählen wegen ihrer grossen Menge wie der Sand am Ufer des Meeres.“</vt:lpstr>
      <vt:lpstr>„Lass ausrufen vor den Ohren des Volks: Wer ängstlich und verzagt ist, der kehre um.“</vt:lpstr>
      <vt:lpstr>„Wer sich fürchtet und ein verzagtes Herz hat, der mache sich auf und kehre heim, auf dass er nicht auch das Herz seiner Brüder feige mache, wie sein Herz ist.“</vt:lpstr>
      <vt:lpstr>•••••••••••••••••••• •••••••••••••••••••• •••••••••••••••••••• •••••••••••••••••••• •••••••••••••••••••• ••••••</vt:lpstr>
      <vt:lpstr>•••••••••••••••••••• •••••••••••••</vt:lpstr>
      <vt:lpstr>„Das Volk ist noch zu zahlreich. Führe sie hinab ans Wasser; dort will ich sie dir sichten. Und von wem ich dir sagen werde, dass er mit dir ziehen soll, der soll mit dir ziehen; von wem ich aber sagen werde, dass er nicht mit dir ziehen soll, der soll nicht mitziehen.“</vt:lpstr>
      <vt:lpstr>Und Gideon führte das Volk hinab ans Wasser. Und der HERR sprach zu Gideon: „Wer mit seiner Zunge Wasser leckt, wie ein Hund leckt, den stelle besonders; ebenso, wer niederkniet, um zu trinken.“</vt:lpstr>
      <vt:lpstr>Da war die Zahl derer, die geleckt hatten, dreihundert Mann. Alles übrige Volk hatte kniend getrunken aus der Hand zum Mund.</vt:lpstr>
      <vt:lpstr>Und der HERR sprach zu Gideon: „Durch die dreihundert Mann, die geleckt haben, will ich euch erretten und die Midianiter in deine Hände geben; aber alles übrige Volk lass gehen an seinen Ort.“</vt:lpstr>
      <vt:lpstr>„Zu zahlreich ist das Volk, das bei dir ist, als dass ich Midian in seine Hände geben sollte; Israel könnte sich rühmen wider mich und sagen: Meine Hand hat mich errettet.“</vt:lpstr>
      <vt:lpstr>„Niemand soll gegenüber Gott mit vermeintlichen Vorzügen prahlen können.“</vt:lpstr>
      <vt:lpstr>„Dass ihr mit Jesus Christus verbunden seid, verdankt ihr nicht euch selbst, sondern Gott. Er hat in Christus seine Weisheit sichtbar werden lassen, eine Weisheit, die uns zugute kommt. Denn Christus ist unsere Gerechtigkeit, durch Christus gehören wir zu Gottes heiligem Volk, und durch Christus sind wir erlöst.“</vt:lpstr>
      <vt:lpstr>„Wenn also jemand auf etwas stolz sein will, soll er auf den Herrn stolz sein.“</vt:lpstr>
      <vt:lpstr>„Den Hochmütigen stellt sich Gott entgegen, aber wer gering von sich denkt, den lässt er seine Gnade erfahren.“</vt:lpstr>
      <vt:lpstr>II. Auferbauung zum Sieg</vt:lpstr>
      <vt:lpstr>„Steh auf und geh hinab zum Lager; denn ich habe es in deine Hände gegeben.“</vt:lpstr>
      <vt:lpstr>„Fürchtest du dich aber hinabzugehen, so lass deinen Diener Pura mit dir hinabgehen zum Lager, damit du hörst, was sie reden. Danach werden deine Hände stark sein und du wirst hinabziehen zum Lager.“</vt:lpstr>
      <vt:lpstr>„Gideon ging mit seinem Diener Pura hinab und sie schlichen bis zur äussersten Lagerwache heran.“</vt:lpstr>
      <vt:lpstr>Als nun Gideon bei den Wachtposten ankam, erzählte gerade einer seinem Kameraden einen Traum. „Stell dir vor“, sagte er, „ich habe im Traum gesehen, wie ein Gerstenbrot vom Berg herab in unser Lager rollte. Es stiess an unser Zelt, warf es um und kehrte das Unterste zuoberst.“</vt:lpstr>
      <vt:lpstr>Sein Kamerad antwortete: „Das kann nur eine Bedeutung haben: Der Israelit Gideon wird uns besiegen; Gott hat uns und unser Lager in seine Hand gegeben!“</vt:lpstr>
      <vt:lpstr>„Als Gideon den Traum und seine Deutung gehört hatte, warf er sich nieder und dankte Gott.“</vt:lpstr>
      <vt:lpstr>„Jesus, der unsere Sünden an seinem eigenen Leib ans Kreuz hinaufgetragen hat, sodass wir jetzt den Sünden gegenüber gestorben sind und für das leben können, was vor Gott richtig ist. Ja, durch seine Wunden seid ihr geheilt.“</vt:lpstr>
      <vt:lpstr>Gideon kehrte ins Lager Israels zurück und rief: „Steht auf! Der HERR hat das Lager der Midianiter in eure Hand gegeben.“</vt:lpstr>
      <vt:lpstr>Er teilte die 300 Mann in drei Gruppen auf; jeder bekam ein Widderhorn und eine Fackel, dazu einen Krug, um die brennende Fackel zu verbergen.</vt:lpstr>
      <vt:lpstr>Gideon schärfte ihnen ein: „Stellt euch rings um das Lager auf und macht alles genauso wie ich! Ich gehe jetzt bis zum Rand des Lagers und ihr achtet genau darauf, was ihr mich tun seht, und macht es ebenso. Wenn ihr hört, wie ich und die Männer bei mir ins Horn stossen, dann stosst auch ihr ins Horn, rings um das Lager, und ruft: ‘Für den HERRN und für Gideon!’“</vt:lpstr>
      <vt:lpstr>Als die dreihundert in die Widderhörner stiessen, liess der HERR im Lager eine Panik entstehen und alle gingen mit dem Schwert aufeinander los. Darauf floh das ganze Heer in Richtung auf Bet–Schitta, Zereda, Sefat–Abel–Mehola und Tabbat.</vt:lpstr>
      <vt:lpstr>Schlussgedanke</vt:lpstr>
      <vt:lpstr>„Ein König siegt nicht durch die Stärke seiner Truppen. Ein mutiger Soldat überlebt nicht durch seine grosse Kraft.“</vt:lpstr>
      <vt:lpstr>„Es ist eine trügerische Hoffnung, eine Schlacht durch die Anzahl der Pferde zu entscheiden. Und nicht ihre grosse Kraft lässt einen Reiter heil davonkommen.“</vt:lpstr>
      <vt:lpstr>„Sondern es ist der HERR, dessen Blick auf allen ruht, die ihm mit Ehrfurcht begegnen und voller Zuversicht darauf warten, dass er seine Güte zeigt.“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Gott sucht echte Helden! - Teil 4/6 - Echte Helden vertrauen Gott - Folien</dc:title>
  <dc:creator>Jürg Birnstiel</dc:creator>
  <cp:lastModifiedBy>Me</cp:lastModifiedBy>
  <cp:revision>302</cp:revision>
  <dcterms:created xsi:type="dcterms:W3CDTF">2013-11-12T15:20:47Z</dcterms:created>
  <dcterms:modified xsi:type="dcterms:W3CDTF">2014-11-10T17:34:10Z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