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9"/>
  </p:notesMasterIdLst>
  <p:handoutMasterIdLst>
    <p:handoutMasterId r:id="rId40"/>
  </p:handoutMasterIdLst>
  <p:sldIdLst>
    <p:sldId id="735" r:id="rId2"/>
    <p:sldId id="1105" r:id="rId3"/>
    <p:sldId id="1151" r:id="rId4"/>
    <p:sldId id="1152" r:id="rId5"/>
    <p:sldId id="1153" r:id="rId6"/>
    <p:sldId id="1154" r:id="rId7"/>
    <p:sldId id="1155" r:id="rId8"/>
    <p:sldId id="1156" r:id="rId9"/>
    <p:sldId id="1157" r:id="rId10"/>
    <p:sldId id="1158" r:id="rId11"/>
    <p:sldId id="1077" r:id="rId12"/>
    <p:sldId id="1159" r:id="rId13"/>
    <p:sldId id="1160" r:id="rId14"/>
    <p:sldId id="1161" r:id="rId15"/>
    <p:sldId id="1162" r:id="rId16"/>
    <p:sldId id="1163" r:id="rId17"/>
    <p:sldId id="1164" r:id="rId18"/>
    <p:sldId id="1166" r:id="rId19"/>
    <p:sldId id="962" r:id="rId20"/>
    <p:sldId id="1167" r:id="rId21"/>
    <p:sldId id="1168" r:id="rId22"/>
    <p:sldId id="1169" r:id="rId23"/>
    <p:sldId id="1170" r:id="rId24"/>
    <p:sldId id="1171" r:id="rId25"/>
    <p:sldId id="1172" r:id="rId26"/>
    <p:sldId id="1173" r:id="rId27"/>
    <p:sldId id="1174" r:id="rId28"/>
    <p:sldId id="1175" r:id="rId29"/>
    <p:sldId id="1176" r:id="rId30"/>
    <p:sldId id="1150" r:id="rId31"/>
    <p:sldId id="1177" r:id="rId32"/>
    <p:sldId id="1178" r:id="rId33"/>
    <p:sldId id="1179" r:id="rId34"/>
    <p:sldId id="1180" r:id="rId35"/>
    <p:sldId id="1181" r:id="rId36"/>
    <p:sldId id="259" r:id="rId37"/>
    <p:sldId id="1182" r:id="rId38"/>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08" d="100"/>
          <a:sy n="108" d="100"/>
        </p:scale>
        <p:origin x="-2358"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35475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95837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99859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921858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10210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466583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878540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84615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874689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721493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466657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15491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46572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748910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07329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412134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952110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592230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04135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426640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726922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120581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593488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374316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016331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587069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23805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58995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95670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21052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38624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06703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7983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5000" b="-1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19336" y="670629"/>
            <a:ext cx="11809312" cy="1200329"/>
          </a:xfrm>
        </p:spPr>
        <p:txBody>
          <a:bodyPr wrap="square">
            <a:spAutoFit/>
          </a:bodyPr>
          <a:lstStyle/>
          <a:p>
            <a:pPr algn="l"/>
            <a:r>
              <a:rPr lang="de-CH" altLang="de-DE" sz="7200" dirty="0">
                <a:solidFill>
                  <a:schemeClr val="tx1"/>
                </a:solidFill>
                <a:effectLst/>
                <a:latin typeface="Univers LT Std 47 Cn Lt" pitchFamily="34" charset="0"/>
              </a:rPr>
              <a:t>Gott lädt verachtete Menschen ein</a:t>
            </a:r>
            <a:endParaRPr lang="de-DE" altLang="de-DE" sz="72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3575720" y="2564904"/>
            <a:ext cx="8426019" cy="1151084"/>
          </a:xfrm>
        </p:spPr>
        <p:txBody>
          <a:bodyPr wrap="square">
            <a:spAutoFit/>
          </a:bodyPr>
          <a:lstStyle/>
          <a:p>
            <a:pPr algn="r"/>
            <a:r>
              <a:rPr lang="de-DE" altLang="de-DE" sz="4000" dirty="0">
                <a:effectLst/>
                <a:latin typeface="Univers LT Std 47 Cn Lt" pitchFamily="34" charset="0"/>
              </a:rPr>
              <a:t>Serie: </a:t>
            </a:r>
            <a:r>
              <a:rPr lang="de-CH" altLang="de-DE" sz="4000" dirty="0">
                <a:effectLst/>
                <a:latin typeface="Univers LT Std 47 Cn Lt" pitchFamily="34" charset="0"/>
              </a:rPr>
              <a:t>Gott besucht die Menschen! (3/3)</a:t>
            </a:r>
          </a:p>
          <a:p>
            <a:pPr algn="r"/>
            <a:r>
              <a:rPr lang="de-CH" altLang="de-DE" sz="2400" dirty="0">
                <a:effectLst/>
                <a:latin typeface="Univers LT Std 47 Cn Lt" pitchFamily="34" charset="0"/>
              </a:rPr>
              <a:t>Lukas-Evangelium 2,8-20</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54375"/>
            <a:ext cx="10009112" cy="2554545"/>
          </a:xfrm>
        </p:spPr>
        <p:txBody>
          <a:bodyPr wrap="square">
            <a:spAutoFit/>
          </a:bodyPr>
          <a:lstStyle/>
          <a:p>
            <a:pPr algn="l"/>
            <a:r>
              <a:rPr lang="de-CH" altLang="de-DE" sz="4000" dirty="0">
                <a:solidFill>
                  <a:schemeClr val="tx1"/>
                </a:solidFill>
                <a:effectLst/>
                <a:latin typeface="Univers LT Std 47 Cn Lt" pitchFamily="34" charset="0"/>
              </a:rPr>
              <a:t>Die Hirten kehrten zu ihrer Herde zurück. Sie rühmten und priesen Gott für alles, was sie gehört und gesehen hatten; es war alles so gewesen,</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wie der Engel es ihnen gesagt hatte.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18165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27348" y="338173"/>
            <a:ext cx="11737304" cy="1200329"/>
          </a:xfrm>
        </p:spPr>
        <p:txBody>
          <a:bodyPr wrap="square">
            <a:spAutoFit/>
          </a:bodyPr>
          <a:lstStyle/>
          <a:p>
            <a:pPr algn="l"/>
            <a:r>
              <a:rPr lang="de-DE" altLang="de-DE" sz="7200" dirty="0">
                <a:solidFill>
                  <a:schemeClr val="tx1"/>
                </a:solidFill>
                <a:effectLst/>
                <a:latin typeface="Univers LT Std 47 Cn Lt" pitchFamily="34" charset="0"/>
              </a:rPr>
              <a:t>I. </a:t>
            </a:r>
            <a:r>
              <a:rPr lang="de-CH" altLang="de-DE" sz="7200" dirty="0">
                <a:solidFill>
                  <a:schemeClr val="tx1"/>
                </a:solidFill>
                <a:effectLst/>
                <a:latin typeface="Univers LT Std 47 Cn Lt" pitchFamily="34" charset="0"/>
              </a:rPr>
              <a:t>Die erste Weihnachtspredigt</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38986"/>
            <a:ext cx="10009112" cy="2585323"/>
          </a:xfrm>
        </p:spPr>
        <p:txBody>
          <a:bodyPr wrap="square">
            <a:spAutoFit/>
          </a:bodyPr>
          <a:lstStyle/>
          <a:p>
            <a:pPr algn="l"/>
            <a:r>
              <a:rPr lang="de-CH" altLang="de-DE" dirty="0">
                <a:solidFill>
                  <a:schemeClr val="tx1"/>
                </a:solidFill>
                <a:effectLst/>
                <a:latin typeface="Univers LT Std 47 Cn Lt" pitchFamily="34" charset="0"/>
              </a:rPr>
              <a:t>„Auf einmal stand ein Engel des Herrn vor ihnen, und die Herrlichkeit des Herrn umgab sie mit ihrem Glanz.“</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56199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908720"/>
            <a:ext cx="10009112" cy="923330"/>
          </a:xfrm>
        </p:spPr>
        <p:txBody>
          <a:bodyPr wrap="square">
            <a:spAutoFit/>
          </a:bodyPr>
          <a:lstStyle/>
          <a:p>
            <a:pPr algn="l"/>
            <a:r>
              <a:rPr lang="de-CH" altLang="de-DE" dirty="0">
                <a:solidFill>
                  <a:schemeClr val="tx1"/>
                </a:solidFill>
                <a:effectLst/>
                <a:latin typeface="Univers LT Std 47 Cn Lt" pitchFamily="34" charset="0"/>
              </a:rPr>
              <a:t>„Sie erschraken sehr.“</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67764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908720"/>
            <a:ext cx="10009112" cy="923330"/>
          </a:xfrm>
        </p:spPr>
        <p:txBody>
          <a:bodyPr wrap="square">
            <a:spAutoFit/>
          </a:bodyPr>
          <a:lstStyle/>
          <a:p>
            <a:pPr algn="l"/>
            <a:r>
              <a:rPr lang="de-CH" altLang="de-DE" dirty="0">
                <a:solidFill>
                  <a:schemeClr val="tx1"/>
                </a:solidFill>
                <a:effectLst/>
                <a:latin typeface="Univers LT Std 47 Cn Lt" pitchFamily="34" charset="0"/>
              </a:rPr>
              <a:t>„Ihr braucht euch nicht zu fürchten!“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82968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77724"/>
            <a:ext cx="10009112" cy="2585323"/>
          </a:xfrm>
        </p:spPr>
        <p:txBody>
          <a:bodyPr wrap="square">
            <a:spAutoFit/>
          </a:bodyPr>
          <a:lstStyle/>
          <a:p>
            <a:pPr algn="l"/>
            <a:r>
              <a:rPr lang="de-CH" altLang="de-DE" dirty="0">
                <a:solidFill>
                  <a:schemeClr val="tx1"/>
                </a:solidFill>
                <a:effectLst/>
                <a:latin typeface="Univers LT Std 47 Cn Lt" pitchFamily="34" charset="0"/>
              </a:rPr>
              <a:t>„Ich bringe euch eine gute Nachricht, über die im ganzen Volk grosse Freude herrschen wird.“</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572272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77724"/>
            <a:ext cx="10009112" cy="2585323"/>
          </a:xfrm>
        </p:spPr>
        <p:txBody>
          <a:bodyPr wrap="square">
            <a:spAutoFit/>
          </a:bodyPr>
          <a:lstStyle/>
          <a:p>
            <a:pPr algn="l"/>
            <a:r>
              <a:rPr lang="de-CH" altLang="de-DE" dirty="0">
                <a:solidFill>
                  <a:schemeClr val="tx1"/>
                </a:solidFill>
                <a:effectLst/>
                <a:latin typeface="Univers LT Std 47 Cn Lt" pitchFamily="34" charset="0"/>
              </a:rPr>
              <a:t>„Heute ist euch in der Stadt Davids ein Retter geboren worden; es ist der Messias, der Herr.“</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21346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328" y="188640"/>
            <a:ext cx="10945216" cy="2585323"/>
          </a:xfrm>
        </p:spPr>
        <p:txBody>
          <a:bodyPr wrap="square">
            <a:spAutoFit/>
          </a:bodyPr>
          <a:lstStyle/>
          <a:p>
            <a:pPr algn="l"/>
            <a:r>
              <a:rPr lang="de-CH" altLang="de-DE" dirty="0">
                <a:solidFill>
                  <a:schemeClr val="tx1"/>
                </a:solidFill>
                <a:effectLst/>
                <a:latin typeface="Univers LT Std 47 Cn Lt" pitchFamily="34" charset="0"/>
              </a:rPr>
              <a:t>„An folgendem Zeichen werdet ihr das Kind erkennen: Es ist in Windeln gewickelt und liegt in einer Futterkrippe.“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72020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0945216" cy="2585323"/>
          </a:xfrm>
        </p:spPr>
        <p:txBody>
          <a:bodyPr wrap="square">
            <a:spAutoFit/>
          </a:bodyPr>
          <a:lstStyle/>
          <a:p>
            <a:pPr algn="l"/>
            <a:r>
              <a:rPr lang="de-CH" altLang="de-DE" dirty="0">
                <a:solidFill>
                  <a:schemeClr val="tx1"/>
                </a:solidFill>
                <a:effectLst/>
                <a:latin typeface="Univers LT Std 47 Cn Lt" pitchFamily="34" charset="0"/>
              </a:rPr>
              <a:t>„Heute ist euch in der Stadt Davids ein Retter geboren worden; es ist der Messias, der Herr.“</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68557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402630"/>
            <a:ext cx="11305256" cy="1107996"/>
          </a:xfrm>
        </p:spPr>
        <p:txBody>
          <a:bodyPr wrap="square">
            <a:spAutoFit/>
          </a:bodyPr>
          <a:lstStyle/>
          <a:p>
            <a:pPr algn="l"/>
            <a:r>
              <a:rPr lang="de-DE" altLang="de-DE" sz="6600" dirty="0">
                <a:solidFill>
                  <a:schemeClr val="tx1"/>
                </a:solidFill>
                <a:effectLst/>
                <a:latin typeface="Univers LT Std 47 Cn Lt" pitchFamily="34" charset="0"/>
              </a:rPr>
              <a:t>II. </a:t>
            </a:r>
            <a:r>
              <a:rPr lang="de-CH" altLang="de-DE" sz="6600" dirty="0">
                <a:solidFill>
                  <a:schemeClr val="tx1"/>
                </a:solidFill>
                <a:effectLst/>
                <a:latin typeface="Univers LT Std 47 Cn Lt" pitchFamily="34" charset="0"/>
              </a:rPr>
              <a:t>Das erste Weihnachtslied</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Römer-Brief 5,8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60353" y="157569"/>
            <a:ext cx="11871293" cy="2862322"/>
          </a:xfrm>
        </p:spPr>
        <p:txBody>
          <a:bodyPr wrap="square">
            <a:spAutoFit/>
          </a:bodyPr>
          <a:lstStyle/>
          <a:p>
            <a:pPr algn="l"/>
            <a:r>
              <a:rPr lang="de-CH" altLang="de-DE" sz="6000" dirty="0">
                <a:solidFill>
                  <a:schemeClr val="tx1"/>
                </a:solidFill>
                <a:effectLst/>
                <a:latin typeface="Univers LT Std 47 Cn Lt" pitchFamily="34" charset="0"/>
              </a:rPr>
              <a:t>„Gott beweist uns seine Liebe dadurch,</a:t>
            </a:r>
            <a:br>
              <a:rPr lang="de-CH" altLang="de-DE" sz="6000" dirty="0">
                <a:solidFill>
                  <a:schemeClr val="tx1"/>
                </a:solidFill>
                <a:effectLst/>
                <a:latin typeface="Univers LT Std 47 Cn Lt" pitchFamily="34" charset="0"/>
              </a:rPr>
            </a:br>
            <a:r>
              <a:rPr lang="de-CH" altLang="de-DE" sz="6000" dirty="0">
                <a:solidFill>
                  <a:schemeClr val="tx1"/>
                </a:solidFill>
                <a:effectLst/>
                <a:latin typeface="Univers LT Std 47 Cn Lt" pitchFamily="34" charset="0"/>
              </a:rPr>
              <a:t>dass Christus für uns starb,</a:t>
            </a:r>
            <a:br>
              <a:rPr lang="de-CH" altLang="de-DE" sz="6000" dirty="0">
                <a:solidFill>
                  <a:schemeClr val="tx1"/>
                </a:solidFill>
                <a:effectLst/>
                <a:latin typeface="Univers LT Std 47 Cn Lt" pitchFamily="34" charset="0"/>
              </a:rPr>
            </a:br>
            <a:r>
              <a:rPr lang="de-CH" altLang="de-DE" sz="6000" dirty="0">
                <a:solidFill>
                  <a:schemeClr val="tx1"/>
                </a:solidFill>
                <a:effectLst/>
                <a:latin typeface="Univers LT Std 47 Cn Lt" pitchFamily="34" charset="0"/>
              </a:rPr>
              <a:t>als wir noch Sünder waren.“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45560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0945216" cy="2585323"/>
          </a:xfrm>
        </p:spPr>
        <p:txBody>
          <a:bodyPr wrap="square">
            <a:spAutoFit/>
          </a:bodyPr>
          <a:lstStyle/>
          <a:p>
            <a:pPr algn="l"/>
            <a:r>
              <a:rPr lang="de-CH" altLang="de-DE" dirty="0">
                <a:solidFill>
                  <a:schemeClr val="tx1"/>
                </a:solidFill>
                <a:effectLst/>
                <a:latin typeface="Univers LT Std 47 Cn Lt" pitchFamily="34" charset="0"/>
              </a:rPr>
              <a:t>„Plötzlich waren bei dem Engel grosse Scharen des himmlischen Heeres,</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die Gott lobten.“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03454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15,7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945216" cy="3416320"/>
          </a:xfrm>
        </p:spPr>
        <p:txBody>
          <a:bodyPr wrap="square">
            <a:spAutoFit/>
          </a:bodyPr>
          <a:lstStyle/>
          <a:p>
            <a:pPr algn="l"/>
            <a:r>
              <a:rPr lang="de-CH" altLang="de-DE" dirty="0">
                <a:solidFill>
                  <a:schemeClr val="tx1"/>
                </a:solidFill>
                <a:effectLst/>
                <a:latin typeface="Univers LT Std 47 Cn Lt" pitchFamily="34" charset="0"/>
              </a:rPr>
              <a:t>„Im Himmel wird mehr Freude sein über einen einzigen Sünder, der umkehrt,</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als über neunundneunzig Gerechte,</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die es nicht nötig haben umzukehren.“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78359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96068"/>
            <a:ext cx="10945216" cy="2585323"/>
          </a:xfrm>
        </p:spPr>
        <p:txBody>
          <a:bodyPr wrap="square">
            <a:spAutoFit/>
          </a:bodyPr>
          <a:lstStyle/>
          <a:p>
            <a:pPr algn="l"/>
            <a:r>
              <a:rPr lang="de-CH" altLang="de-DE" dirty="0">
                <a:solidFill>
                  <a:schemeClr val="tx1"/>
                </a:solidFill>
                <a:effectLst/>
                <a:latin typeface="Univers LT Std 47 Cn Lt" pitchFamily="34" charset="0"/>
              </a:rPr>
              <a:t>„Ehre und Herrlichkeit Gott in der Höhe, und Frieden auf der Erde für die Menschen, auf denen sein Wohlgefallen ruht.“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55054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711566"/>
            <a:ext cx="10945216" cy="1754326"/>
          </a:xfrm>
        </p:spPr>
        <p:txBody>
          <a:bodyPr wrap="square">
            <a:spAutoFit/>
          </a:bodyPr>
          <a:lstStyle/>
          <a:p>
            <a:pPr algn="l"/>
            <a:r>
              <a:rPr lang="de-CH" altLang="de-DE" dirty="0">
                <a:solidFill>
                  <a:schemeClr val="tx1"/>
                </a:solidFill>
                <a:effectLst/>
                <a:latin typeface="Univers LT Std 47 Cn Lt" pitchFamily="34" charset="0"/>
              </a:rPr>
              <a:t>„Frieden auf der Erde für die Menschen, auf denen sein Wohlgefallen ruht.“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74245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Jesaja 9,5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0945216" cy="2800767"/>
          </a:xfrm>
        </p:spPr>
        <p:txBody>
          <a:bodyPr wrap="square">
            <a:spAutoFit/>
          </a:bodyPr>
          <a:lstStyle/>
          <a:p>
            <a:pPr algn="l"/>
            <a:r>
              <a:rPr lang="de-CH" altLang="de-DE" sz="4400">
                <a:solidFill>
                  <a:schemeClr val="tx1"/>
                </a:solidFill>
                <a:effectLst/>
                <a:latin typeface="Univers LT Std 47 Cn Lt" pitchFamily="34" charset="0"/>
              </a:rPr>
              <a:t>„Ein </a:t>
            </a:r>
            <a:r>
              <a:rPr lang="de-CH" altLang="de-DE" sz="4400" dirty="0">
                <a:solidFill>
                  <a:schemeClr val="tx1"/>
                </a:solidFill>
                <a:effectLst/>
                <a:latin typeface="Univers LT Std 47 Cn Lt" pitchFamily="34" charset="0"/>
              </a:rPr>
              <a:t>Kind ist geboren, der künftige König ist uns geschenkt! Und das sind die Ehrennamen, die ihm gegeben werden: umsichtiger Herrscher, mächtiger Held, ewiger Vater, Friedensfürst.“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9124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Epheser-Brief 2,14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53200"/>
            <a:ext cx="10945216" cy="1015663"/>
          </a:xfrm>
        </p:spPr>
        <p:txBody>
          <a:bodyPr wrap="square">
            <a:spAutoFit/>
          </a:bodyPr>
          <a:lstStyle/>
          <a:p>
            <a:pPr algn="l"/>
            <a:r>
              <a:rPr lang="de-CH" altLang="de-DE" sz="6000" dirty="0">
                <a:solidFill>
                  <a:schemeClr val="tx1"/>
                </a:solidFill>
                <a:effectLst/>
                <a:latin typeface="Univers LT Std 47 Cn Lt" pitchFamily="34" charset="0"/>
              </a:rPr>
              <a:t>„Ja, Christus selbst ist unser Frieden.“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599186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Philipper-Brief 4,7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0585176" cy="2800767"/>
          </a:xfrm>
        </p:spPr>
        <p:txBody>
          <a:bodyPr wrap="square">
            <a:spAutoFit/>
          </a:bodyPr>
          <a:lstStyle/>
          <a:p>
            <a:pPr algn="l"/>
            <a:r>
              <a:rPr lang="de-CH" altLang="de-DE" sz="4400" dirty="0">
                <a:solidFill>
                  <a:schemeClr val="tx1"/>
                </a:solidFill>
                <a:effectLst/>
                <a:latin typeface="Univers LT Std 47 Cn Lt" pitchFamily="34" charset="0"/>
              </a:rPr>
              <a:t>„Der Frieden Gottes, der weit über alles Verstehen hinausreicht, wird über euren Gedanken wachen und euch in eurem Innersten bewahren – euch,</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die ihr mit Jesus Christus verbunden seid.“</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87466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Titus-Brief 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29871"/>
            <a:ext cx="10945216" cy="2862322"/>
          </a:xfrm>
        </p:spPr>
        <p:txBody>
          <a:bodyPr wrap="square">
            <a:spAutoFit/>
          </a:bodyPr>
          <a:lstStyle/>
          <a:p>
            <a:pPr algn="l"/>
            <a:r>
              <a:rPr lang="de-CH" altLang="de-DE" sz="6000" dirty="0">
                <a:solidFill>
                  <a:schemeClr val="tx1"/>
                </a:solidFill>
                <a:effectLst/>
                <a:latin typeface="Univers LT Std 47 Cn Lt" pitchFamily="34" charset="0"/>
              </a:rPr>
              <a:t>„Die Güte Gottes, unseres Retters,</a:t>
            </a:r>
            <a:br>
              <a:rPr lang="de-CH" altLang="de-DE" sz="6000" dirty="0">
                <a:solidFill>
                  <a:schemeClr val="tx1"/>
                </a:solidFill>
                <a:effectLst/>
                <a:latin typeface="Univers LT Std 47 Cn Lt" pitchFamily="34" charset="0"/>
              </a:rPr>
            </a:br>
            <a:r>
              <a:rPr lang="de-CH" altLang="de-DE" sz="6000" dirty="0">
                <a:solidFill>
                  <a:schemeClr val="tx1"/>
                </a:solidFill>
                <a:effectLst/>
                <a:latin typeface="Univers LT Std 47 Cn Lt" pitchFamily="34" charset="0"/>
              </a:rPr>
              <a:t>und seine Liebe zu uns Menschen</a:t>
            </a:r>
            <a:br>
              <a:rPr lang="de-CH" altLang="de-DE" sz="6000" dirty="0">
                <a:solidFill>
                  <a:schemeClr val="tx1"/>
                </a:solidFill>
                <a:effectLst/>
                <a:latin typeface="Univers LT Std 47 Cn Lt" pitchFamily="34" charset="0"/>
              </a:rPr>
            </a:br>
            <a:r>
              <a:rPr lang="de-CH" altLang="de-DE" sz="6000" dirty="0">
                <a:solidFill>
                  <a:schemeClr val="tx1"/>
                </a:solidFill>
                <a:effectLst/>
                <a:latin typeface="Univers LT Std 47 Cn Lt" pitchFamily="34" charset="0"/>
              </a:rPr>
              <a:t>ist sichtbar geworden.“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35876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Titus-Brief 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29871"/>
            <a:ext cx="10945216" cy="2862322"/>
          </a:xfrm>
        </p:spPr>
        <p:txBody>
          <a:bodyPr wrap="square">
            <a:spAutoFit/>
          </a:bodyPr>
          <a:lstStyle/>
          <a:p>
            <a:pPr algn="l"/>
            <a:r>
              <a:rPr lang="de-CH" altLang="de-DE" sz="6000" dirty="0">
                <a:solidFill>
                  <a:schemeClr val="tx1"/>
                </a:solidFill>
                <a:effectLst/>
                <a:latin typeface="Univers LT Std 47 Cn Lt" pitchFamily="34" charset="0"/>
              </a:rPr>
              <a:t>„Als aber erschien die Freundlichkeit und Menschenliebe Gottes,</a:t>
            </a:r>
            <a:br>
              <a:rPr lang="de-CH" altLang="de-DE" sz="6000" dirty="0">
                <a:solidFill>
                  <a:schemeClr val="tx1"/>
                </a:solidFill>
                <a:effectLst/>
                <a:latin typeface="Univers LT Std 47 Cn Lt" pitchFamily="34" charset="0"/>
              </a:rPr>
            </a:br>
            <a:r>
              <a:rPr lang="de-CH" altLang="de-DE" sz="6000" dirty="0">
                <a:solidFill>
                  <a:schemeClr val="tx1"/>
                </a:solidFill>
                <a:effectLst/>
                <a:latin typeface="Univers LT Std 47 Cn Lt" pitchFamily="34" charset="0"/>
              </a:rPr>
              <a:t>unseres Retters.“</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458401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691536"/>
            <a:ext cx="10945216" cy="1938992"/>
          </a:xfrm>
        </p:spPr>
        <p:txBody>
          <a:bodyPr wrap="square">
            <a:spAutoFit/>
          </a:bodyPr>
          <a:lstStyle/>
          <a:p>
            <a:pPr algn="l"/>
            <a:r>
              <a:rPr lang="de-CH" altLang="de-DE" sz="6000" dirty="0">
                <a:solidFill>
                  <a:schemeClr val="tx1"/>
                </a:solidFill>
                <a:effectLst/>
                <a:latin typeface="Univers LT Std 47 Cn Lt" pitchFamily="34" charset="0"/>
              </a:rPr>
              <a:t>„Daraufhin kehrten die Engel in den Himmel zurück.“</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70570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2,8-10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60353" y="188640"/>
            <a:ext cx="11120223" cy="3785652"/>
          </a:xfrm>
        </p:spPr>
        <p:txBody>
          <a:bodyPr wrap="square">
            <a:spAutoFit/>
          </a:bodyPr>
          <a:lstStyle/>
          <a:p>
            <a:pPr algn="l"/>
            <a:r>
              <a:rPr lang="de-CH" altLang="de-DE" sz="4000" dirty="0">
                <a:solidFill>
                  <a:schemeClr val="tx1"/>
                </a:solidFill>
                <a:effectLst/>
                <a:latin typeface="Univers LT Std 47 Cn Lt" pitchFamily="34" charset="0"/>
              </a:rPr>
              <a:t>In der Umgebung von Betlehem waren Hirten, die mit ihrer Herde draussen auf dem Feld lebten. Als sie in jener Nacht bei ihren Tieren Wache hielten, stand auf einmal ein Engel des Herrn vor ihnen, und die Herrlichkeit des Herrn umgab sie mit ihrem Glanz. Sie erschraken sehr, aber der Engel sagte zu ihnen: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121660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448796"/>
            <a:ext cx="11305256" cy="1015663"/>
          </a:xfrm>
        </p:spPr>
        <p:txBody>
          <a:bodyPr wrap="square">
            <a:spAutoFit/>
          </a:bodyPr>
          <a:lstStyle/>
          <a:p>
            <a:pPr algn="l"/>
            <a:r>
              <a:rPr lang="de-DE" altLang="de-DE" sz="6000" dirty="0">
                <a:solidFill>
                  <a:schemeClr val="tx1"/>
                </a:solidFill>
                <a:effectLst/>
                <a:latin typeface="Univers LT Std 47 Cn Lt" pitchFamily="34" charset="0"/>
              </a:rPr>
              <a:t>III. </a:t>
            </a:r>
            <a:r>
              <a:rPr lang="de-CH" altLang="de-DE" sz="6000" dirty="0">
                <a:solidFill>
                  <a:schemeClr val="tx1"/>
                </a:solidFill>
                <a:effectLst/>
                <a:latin typeface="Univers LT Std 47 Cn Lt" pitchFamily="34" charset="0"/>
              </a:rPr>
              <a:t>Die ersten Evangelisten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060992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599202"/>
            <a:ext cx="10585176" cy="2123658"/>
          </a:xfrm>
        </p:spPr>
        <p:txBody>
          <a:bodyPr wrap="square">
            <a:spAutoFit/>
          </a:bodyPr>
          <a:lstStyle/>
          <a:p>
            <a:pPr algn="l"/>
            <a:r>
              <a:rPr lang="de-CH" altLang="de-DE" sz="4400" dirty="0">
                <a:solidFill>
                  <a:schemeClr val="tx1"/>
                </a:solidFill>
                <a:effectLst/>
                <a:latin typeface="Univers LT Std 47 Cn Lt" pitchFamily="34" charset="0"/>
              </a:rPr>
              <a:t>„Kommt, wir gehen nach Betlehem! Wir wollen sehen, was dort geschehen ist und was der Herr uns verkünden liess.“</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89138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937756"/>
            <a:ext cx="10585176" cy="1446550"/>
          </a:xfrm>
        </p:spPr>
        <p:txBody>
          <a:bodyPr wrap="square">
            <a:spAutoFit/>
          </a:bodyPr>
          <a:lstStyle/>
          <a:p>
            <a:pPr algn="l"/>
            <a:r>
              <a:rPr lang="de-CH" altLang="de-DE" sz="4400" dirty="0">
                <a:solidFill>
                  <a:schemeClr val="tx1"/>
                </a:solidFill>
                <a:effectLst/>
                <a:latin typeface="Univers LT Std 47 Cn Lt" pitchFamily="34" charset="0"/>
              </a:rPr>
              <a:t>„Maria prägte sich alle diese Dinge ein und dachte immer wieder darüber nach.“</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960989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937756"/>
            <a:ext cx="10585176" cy="1446550"/>
          </a:xfrm>
        </p:spPr>
        <p:txBody>
          <a:bodyPr wrap="square">
            <a:spAutoFit/>
          </a:bodyPr>
          <a:lstStyle/>
          <a:p>
            <a:pPr algn="l"/>
            <a:r>
              <a:rPr lang="de-CH" altLang="de-DE" sz="4400" dirty="0">
                <a:solidFill>
                  <a:schemeClr val="tx1"/>
                </a:solidFill>
                <a:effectLst/>
                <a:latin typeface="Univers LT Std 47 Cn Lt" pitchFamily="34" charset="0"/>
              </a:rPr>
              <a:t>„Sie erzählten überall, was ihnen über dieses Kind gesagt worden war.“</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479991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937756"/>
            <a:ext cx="10585176" cy="1446550"/>
          </a:xfrm>
        </p:spPr>
        <p:txBody>
          <a:bodyPr wrap="square">
            <a:spAutoFit/>
          </a:bodyPr>
          <a:lstStyle/>
          <a:p>
            <a:pPr algn="l"/>
            <a:r>
              <a:rPr lang="de-CH" altLang="de-DE" sz="4400" dirty="0">
                <a:solidFill>
                  <a:schemeClr val="tx1"/>
                </a:solidFill>
                <a:effectLst/>
                <a:latin typeface="Univers LT Std 47 Cn Lt" pitchFamily="34" charset="0"/>
              </a:rPr>
              <a:t>„Alle, mit denen die Hirten sprachen, staunten über das, was ihnen da berichtet wurde.“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780101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404664"/>
            <a:ext cx="11017224" cy="2123658"/>
          </a:xfrm>
        </p:spPr>
        <p:txBody>
          <a:bodyPr wrap="square">
            <a:spAutoFit/>
          </a:bodyPr>
          <a:lstStyle/>
          <a:p>
            <a:pPr algn="l"/>
            <a:r>
              <a:rPr lang="de-CH" altLang="de-DE" sz="4400" dirty="0">
                <a:solidFill>
                  <a:schemeClr val="tx1"/>
                </a:solidFill>
                <a:effectLst/>
                <a:latin typeface="Univers LT Std 47 Cn Lt" pitchFamily="34" charset="0"/>
              </a:rPr>
              <a:t>„Sie rühmten und priesen Gott für alles, was sie gehört und gesehen hatten; es war alles so gewesen, wie der Engel es ihnen gesagt hatte.“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092081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Johannes-Evangelium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11017224" cy="2800767"/>
          </a:xfrm>
        </p:spPr>
        <p:txBody>
          <a:bodyPr wrap="square">
            <a:spAutoFit/>
          </a:bodyPr>
          <a:lstStyle/>
          <a:p>
            <a:pPr algn="l"/>
            <a:r>
              <a:rPr lang="de-CH" altLang="de-DE" sz="4400" dirty="0">
                <a:solidFill>
                  <a:schemeClr val="tx1"/>
                </a:solidFill>
                <a:effectLst/>
                <a:latin typeface="Univers LT Std 47 Cn Lt" pitchFamily="34" charset="0"/>
              </a:rPr>
              <a:t>„Gott hat der Welt seine Liebe dadurch gezeigt, dass er seinen einzigen Sohn für sie hergab, damit jeder, der an ihn glaubt, das ewige Leben hat und nicht verloren geht.“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15450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2,10-12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60353" y="188640"/>
            <a:ext cx="11480263" cy="3785652"/>
          </a:xfrm>
        </p:spPr>
        <p:txBody>
          <a:bodyPr wrap="square">
            <a:spAutoFit/>
          </a:bodyPr>
          <a:lstStyle/>
          <a:p>
            <a:pPr algn="l"/>
            <a:r>
              <a:rPr lang="de-CH" altLang="de-DE" sz="4000" dirty="0">
                <a:solidFill>
                  <a:schemeClr val="tx1"/>
                </a:solidFill>
                <a:effectLst/>
                <a:latin typeface="Univers LT Std 47 Cn Lt" pitchFamily="34" charset="0"/>
              </a:rPr>
              <a:t>„Ihr braucht euch nicht zu fürchten! Ich bringe euch eine gute Nachricht, über die im ganzen Volk grosse Freude herrschen wird. Heute ist euch in der Stadt Davids ein Retter geboren worden; es ist der Messias, der Herr. An folgendem Zeichen werdet ihr das Kind erkennen: Es ist in Windeln gewickelt und liegt in einer Futterkrippe.“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13433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2,13-14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9937104" cy="3170099"/>
          </a:xfrm>
        </p:spPr>
        <p:txBody>
          <a:bodyPr wrap="square">
            <a:spAutoFit/>
          </a:bodyPr>
          <a:lstStyle/>
          <a:p>
            <a:pPr algn="l"/>
            <a:r>
              <a:rPr lang="de-CH" altLang="de-DE" sz="4000" dirty="0">
                <a:solidFill>
                  <a:schemeClr val="tx1"/>
                </a:solidFill>
                <a:effectLst/>
                <a:latin typeface="Univers LT Std 47 Cn Lt" pitchFamily="34" charset="0"/>
              </a:rPr>
              <a:t>Mit einem Mal waren bei dem Engel grosse Scharen des himmlischen Heeres; sie priesen Gott und riefen: „Ehre und Herrlichkeit Gott in der Höhe, und Frieden auf der Erde für die Menschen, auf denen sein Wohlgefallen ruht.“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32000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9433048" cy="3170099"/>
          </a:xfrm>
        </p:spPr>
        <p:txBody>
          <a:bodyPr wrap="square">
            <a:spAutoFit/>
          </a:bodyPr>
          <a:lstStyle/>
          <a:p>
            <a:pPr algn="l"/>
            <a:r>
              <a:rPr lang="de-CH" altLang="de-DE" sz="4000" dirty="0">
                <a:solidFill>
                  <a:schemeClr val="tx1"/>
                </a:solidFill>
                <a:effectLst/>
                <a:latin typeface="Univers LT Std 47 Cn Lt" pitchFamily="34" charset="0"/>
              </a:rPr>
              <a:t>Daraufhin kehrten die Engel in den Himmel zurück. Da sagten die Hirten zueinander:</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„Kommt, wir gehen nach Betlehem!</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Wir wollen sehen, was dort geschehen ist</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und was der Herr uns verkünden liess.“</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73809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332656"/>
            <a:ext cx="9433048" cy="1938992"/>
          </a:xfrm>
        </p:spPr>
        <p:txBody>
          <a:bodyPr wrap="square">
            <a:spAutoFit/>
          </a:bodyPr>
          <a:lstStyle/>
          <a:p>
            <a:pPr algn="l"/>
            <a:r>
              <a:rPr lang="de-CH" altLang="de-DE" sz="4000" dirty="0">
                <a:solidFill>
                  <a:schemeClr val="tx1"/>
                </a:solidFill>
                <a:effectLst/>
                <a:latin typeface="Univers LT Std 47 Cn Lt" pitchFamily="34" charset="0"/>
              </a:rPr>
              <a:t>Sie machten sich auf den Weg, so schnell sie konnten, und fanden Maria und Josef und bei ihnen das Kind, das in der Futterkrippe lag.</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26032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2,17-18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0153128" cy="2554545"/>
          </a:xfrm>
        </p:spPr>
        <p:txBody>
          <a:bodyPr wrap="square">
            <a:spAutoFit/>
          </a:bodyPr>
          <a:lstStyle/>
          <a:p>
            <a:pPr algn="l"/>
            <a:r>
              <a:rPr lang="de-CH" altLang="de-DE" sz="4000" dirty="0">
                <a:solidFill>
                  <a:schemeClr val="tx1"/>
                </a:solidFill>
                <a:effectLst/>
                <a:latin typeface="Univers LT Std 47 Cn Lt" pitchFamily="34" charset="0"/>
              </a:rPr>
              <a:t>Nachdem sie es gesehen hatten, erzählten sie überall, was ihnen über dieses Kind gesagt worden war.</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Und alle, mit denen die Hirten sprachen,</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staunten über das, was ihnen da berichtet wurde.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87339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248128" y="4869160"/>
            <a:ext cx="4176464" cy="400110"/>
          </a:xfrm>
        </p:spPr>
        <p:txBody>
          <a:bodyPr wrap="square">
            <a:spAutoFit/>
          </a:bodyPr>
          <a:lstStyle/>
          <a:p>
            <a:pPr algn="r"/>
            <a:r>
              <a:rPr lang="de-CH" altLang="de-DE" sz="2000" dirty="0">
                <a:effectLst/>
                <a:latin typeface="Univers LT Std 47 Cn Lt" pitchFamily="34" charset="0"/>
              </a:rPr>
              <a:t>Lukas-Evangelium 2,19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548680"/>
            <a:ext cx="11017224" cy="1754326"/>
          </a:xfrm>
        </p:spPr>
        <p:txBody>
          <a:bodyPr wrap="square">
            <a:spAutoFit/>
          </a:bodyPr>
          <a:lstStyle/>
          <a:p>
            <a:pPr algn="l"/>
            <a:r>
              <a:rPr lang="de-CH" altLang="de-DE" dirty="0">
                <a:solidFill>
                  <a:schemeClr val="tx1"/>
                </a:solidFill>
                <a:effectLst/>
                <a:latin typeface="Univers LT Std 47 Cn Lt" pitchFamily="34" charset="0"/>
              </a:rPr>
              <a:t>Maria aber prägte sich alle diese Dinge ein und dachte immer wieder darüber nach.</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95226400"/>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836</Words>
  <Application>Microsoft Office PowerPoint</Application>
  <PresentationFormat>Benutzerdefiniert</PresentationFormat>
  <Paragraphs>108</Paragraphs>
  <Slides>37</Slides>
  <Notes>37</Notes>
  <HiddenSlides>0</HiddenSlides>
  <MMClips>0</MMClips>
  <ScaleCrop>false</ScaleCrop>
  <HeadingPairs>
    <vt:vector size="4" baseType="variant">
      <vt:variant>
        <vt:lpstr>Design</vt:lpstr>
      </vt:variant>
      <vt:variant>
        <vt:i4>1</vt:i4>
      </vt:variant>
      <vt:variant>
        <vt:lpstr>Folientitel</vt:lpstr>
      </vt:variant>
      <vt:variant>
        <vt:i4>37</vt:i4>
      </vt:variant>
    </vt:vector>
  </HeadingPairs>
  <TitlesOfParts>
    <vt:vector size="38" baseType="lpstr">
      <vt:lpstr>Designvorlage 'Berggipfel'</vt:lpstr>
      <vt:lpstr>Gott lädt verachtete Menschen ein</vt:lpstr>
      <vt:lpstr>„Gott beweist uns seine Liebe dadurch, dass Christus für uns starb, als wir noch Sünder waren.“</vt:lpstr>
      <vt:lpstr>In der Umgebung von Betlehem waren Hirten, die mit ihrer Herde draussen auf dem Feld lebten. Als sie in jener Nacht bei ihren Tieren Wache hielten, stand auf einmal ein Engel des Herrn vor ihnen, und die Herrlichkeit des Herrn umgab sie mit ihrem Glanz. Sie erschraken sehr, aber der Engel sagte zu ihnen:</vt:lpstr>
      <vt:lpstr>„Ihr braucht euch nicht zu fürchten! Ich bringe euch eine gute Nachricht, über die im ganzen Volk grosse Freude herrschen wird. Heute ist euch in der Stadt Davids ein Retter geboren worden; es ist der Messias, der Herr. An folgendem Zeichen werdet ihr das Kind erkennen: Es ist in Windeln gewickelt und liegt in einer Futterkrippe.“</vt:lpstr>
      <vt:lpstr>Mit einem Mal waren bei dem Engel grosse Scharen des himmlischen Heeres; sie priesen Gott und riefen: „Ehre und Herrlichkeit Gott in der Höhe, und Frieden auf der Erde für die Menschen, auf denen sein Wohlgefallen ruht.“</vt:lpstr>
      <vt:lpstr>Daraufhin kehrten die Engel in den Himmel zurück. Da sagten die Hirten zueinander: „Kommt, wir gehen nach Betlehem! Wir wollen sehen, was dort geschehen ist und was der Herr uns verkünden liess.“</vt:lpstr>
      <vt:lpstr>Sie machten sich auf den Weg, so schnell sie konnten, und fanden Maria und Josef und bei ihnen das Kind, das in der Futterkrippe lag.</vt:lpstr>
      <vt:lpstr>Nachdem sie es gesehen hatten, erzählten sie überall, was ihnen über dieses Kind gesagt worden war. Und alle, mit denen die Hirten sprachen, staunten über das, was ihnen da berichtet wurde.</vt:lpstr>
      <vt:lpstr>Maria aber prägte sich alle diese Dinge ein und dachte immer wieder darüber nach.</vt:lpstr>
      <vt:lpstr>Die Hirten kehrten zu ihrer Herde zurück. Sie rühmten und priesen Gott für alles, was sie gehört und gesehen hatten; es war alles so gewesen, wie der Engel es ihnen gesagt hatte.</vt:lpstr>
      <vt:lpstr>I. Die erste Weihnachtspredigt</vt:lpstr>
      <vt:lpstr>„Auf einmal stand ein Engel des Herrn vor ihnen, und die Herrlichkeit des Herrn umgab sie mit ihrem Glanz.“</vt:lpstr>
      <vt:lpstr>„Sie erschraken sehr.“</vt:lpstr>
      <vt:lpstr>„Ihr braucht euch nicht zu fürchten!“</vt:lpstr>
      <vt:lpstr>„Ich bringe euch eine gute Nachricht, über die im ganzen Volk grosse Freude herrschen wird.“</vt:lpstr>
      <vt:lpstr>„Heute ist euch in der Stadt Davids ein Retter geboren worden; es ist der Messias, der Herr.“</vt:lpstr>
      <vt:lpstr>„An folgendem Zeichen werdet ihr das Kind erkennen: Es ist in Windeln gewickelt und liegt in einer Futterkrippe.“</vt:lpstr>
      <vt:lpstr>„Heute ist euch in der Stadt Davids ein Retter geboren worden; es ist der Messias, der Herr.“</vt:lpstr>
      <vt:lpstr>II. Das erste Weihnachtslied</vt:lpstr>
      <vt:lpstr>„Plötzlich waren bei dem Engel grosse Scharen des himmlischen Heeres, die Gott lobten.“</vt:lpstr>
      <vt:lpstr>„Im Himmel wird mehr Freude sein über einen einzigen Sünder, der umkehrt, als über neunundneunzig Gerechte, die es nicht nötig haben umzukehren.“</vt:lpstr>
      <vt:lpstr>„Ehre und Herrlichkeit Gott in der Höhe, und Frieden auf der Erde für die Menschen, auf denen sein Wohlgefallen ruht.“</vt:lpstr>
      <vt:lpstr>„Frieden auf der Erde für die Menschen, auf denen sein Wohlgefallen ruht.“</vt:lpstr>
      <vt:lpstr>„Ein Kind ist geboren, der künftige König ist uns geschenkt! Und das sind die Ehrennamen, die ihm gegeben werden: umsichtiger Herrscher, mächtiger Held, ewiger Vater, Friedensfürst.“</vt:lpstr>
      <vt:lpstr>„Ja, Christus selbst ist unser Frieden.“</vt:lpstr>
      <vt:lpstr>„Der Frieden Gottes, der weit über alles Verstehen hinausreicht, wird über euren Gedanken wachen und euch in eurem Innersten bewahren – euch, die ihr mit Jesus Christus verbunden seid.“</vt:lpstr>
      <vt:lpstr>„Die Güte Gottes, unseres Retters, und seine Liebe zu uns Menschen ist sichtbar geworden.“</vt:lpstr>
      <vt:lpstr>„Als aber erschien die Freundlichkeit und Menschenliebe Gottes, unseres Retters.“</vt:lpstr>
      <vt:lpstr>„Daraufhin kehrten die Engel in den Himmel zurück.“</vt:lpstr>
      <vt:lpstr>III. Die ersten Evangelisten</vt:lpstr>
      <vt:lpstr>„Kommt, wir gehen nach Betlehem! Wir wollen sehen, was dort geschehen ist und was der Herr uns verkünden liess.“</vt:lpstr>
      <vt:lpstr>„Maria prägte sich alle diese Dinge ein und dachte immer wieder darüber nach.“</vt:lpstr>
      <vt:lpstr>„Sie erzählten überall, was ihnen über dieses Kind gesagt worden war.“</vt:lpstr>
      <vt:lpstr>„Alle, mit denen die Hirten sprachen, staunten über das, was ihnen da berichtet wurde.“</vt:lpstr>
      <vt:lpstr>„Sie rühmten und priesen Gott für alles, was sie gehört und gesehen hatten; es war alles so gewesen, wie der Engel es ihnen gesagt hatte.“</vt:lpstr>
      <vt:lpstr>Schlussgedanke</vt:lpstr>
      <vt:lpstr>„Gott hat der Welt seine Liebe dadurch gezeigt, dass er seinen einzigen Sohn für sie hergab, damit jeder, der an ihn glaubt, das ewige Leben hat und nicht verloren geht.“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 besucht die Menschen - Teil 3/3 - Gott lädt verachtete Menschen ein - Folien</dc:title>
  <dc:creator>Jürg Birnstiel</dc:creator>
  <cp:lastModifiedBy>Me</cp:lastModifiedBy>
  <cp:revision>889</cp:revision>
  <dcterms:created xsi:type="dcterms:W3CDTF">2013-11-12T15:20:47Z</dcterms:created>
  <dcterms:modified xsi:type="dcterms:W3CDTF">2019-12-25T13:15:53Z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