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15" r:id="rId2"/>
  </p:sldMasterIdLst>
  <p:notesMasterIdLst>
    <p:notesMasterId r:id="rId29"/>
  </p:notesMasterIdLst>
  <p:handoutMasterIdLst>
    <p:handoutMasterId r:id="rId30"/>
  </p:handoutMasterIdLst>
  <p:sldIdLst>
    <p:sldId id="735" r:id="rId3"/>
    <p:sldId id="1027" r:id="rId4"/>
    <p:sldId id="1037" r:id="rId5"/>
    <p:sldId id="1038" r:id="rId6"/>
    <p:sldId id="1039" r:id="rId7"/>
    <p:sldId id="896" r:id="rId8"/>
    <p:sldId id="1040" r:id="rId9"/>
    <p:sldId id="1041" r:id="rId10"/>
    <p:sldId id="1043" r:id="rId11"/>
    <p:sldId id="1034" r:id="rId12"/>
    <p:sldId id="1029" r:id="rId13"/>
    <p:sldId id="1044" r:id="rId14"/>
    <p:sldId id="1045" r:id="rId15"/>
    <p:sldId id="1032" r:id="rId16"/>
    <p:sldId id="1047" r:id="rId17"/>
    <p:sldId id="1048" r:id="rId18"/>
    <p:sldId id="1049" r:id="rId19"/>
    <p:sldId id="1050" r:id="rId20"/>
    <p:sldId id="1051" r:id="rId21"/>
    <p:sldId id="962" r:id="rId22"/>
    <p:sldId id="1052" r:id="rId23"/>
    <p:sldId id="1053" r:id="rId24"/>
    <p:sldId id="1059" r:id="rId25"/>
    <p:sldId id="259" r:id="rId26"/>
    <p:sldId id="1055" r:id="rId27"/>
    <p:sldId id="1056" r:id="rId28"/>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98" autoAdjust="0"/>
  </p:normalViewPr>
  <p:slideViewPr>
    <p:cSldViewPr>
      <p:cViewPr>
        <p:scale>
          <a:sx n="130" d="100"/>
          <a:sy n="130" d="100"/>
        </p:scale>
        <p:origin x="-107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50320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50964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13662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90221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1325629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65335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87627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91042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5156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74741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0431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0962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50397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88934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8089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37113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46137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07593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90105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33751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039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28600"/>
            <a:ext cx="60198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388122" name="Rectangle 26"/>
          <p:cNvSpPr>
            <a:spLocks noGrp="1" noChangeArrowheads="1"/>
          </p:cNvSpPr>
          <p:nvPr>
            <p:ph type="sldNum" sz="quarter" idx="4"/>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E2CDC02-6876-4586-AEC1-D307D32C5697}" type="slidenum">
              <a:rPr kumimoji="0" lang="de-DE" altLang="de-DE"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‹Nr.›</a:t>
            </a:fld>
            <a:endParaRPr kumimoji="0" lang="de-DE" altLang="de-DE"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388123" name="Rectangle 27"/>
          <p:cNvSpPr>
            <a:spLocks noGrp="1" noChangeArrowheads="1"/>
          </p:cNvSpPr>
          <p:nvPr>
            <p:ph type="ftr" sz="quarter" idx="3"/>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de-DE"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Tree>
    <p:extLst>
      <p:ext uri="{BB962C8B-B14F-4D97-AF65-F5344CB8AC3E}">
        <p14:creationId xmlns:p14="http://schemas.microsoft.com/office/powerpoint/2010/main" val="2250039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r="-5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extLst>
      <p:ext uri="{BB962C8B-B14F-4D97-AF65-F5344CB8AC3E}">
        <p14:creationId xmlns:p14="http://schemas.microsoft.com/office/powerpoint/2010/main" val="99316896"/>
      </p:ext>
    </p:extLst>
  </p:cSld>
  <p:clrMap bg1="dk2" tx1="lt1" bg2="dk1" tx2="lt2" accent1="accent1" accent2="accent2" accent3="accent3" accent4="accent4" accent5="accent5" accent6="accent6" hlink="hlink" folHlink="folHlink"/>
  <p:sldLayoutIdLst>
    <p:sldLayoutId id="2147483716" r:id="rId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42966" y="548680"/>
            <a:ext cx="8858067" cy="923330"/>
          </a:xfrm>
        </p:spPr>
        <p:txBody>
          <a:bodyPr wrap="square">
            <a:spAutoFit/>
          </a:bodyPr>
          <a:lstStyle/>
          <a:p>
            <a:pPr algn="l"/>
            <a:r>
              <a:rPr lang="de-CH" altLang="de-DE" dirty="0">
                <a:solidFill>
                  <a:schemeClr val="tx1"/>
                </a:solidFill>
                <a:effectLst/>
                <a:latin typeface="Univers LT Std 47 Cn Lt" pitchFamily="34" charset="0"/>
              </a:rPr>
              <a:t>Jesus kehrt nach Israel zurück</a:t>
            </a:r>
            <a:endParaRPr lang="de-DE" altLang="de-DE"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1691680" y="5589240"/>
            <a:ext cx="7345899" cy="523220"/>
          </a:xfrm>
        </p:spPr>
        <p:txBody>
          <a:bodyPr wrap="square">
            <a:spAutoFit/>
          </a:bodyPr>
          <a:lstStyle/>
          <a:p>
            <a:pPr algn="r"/>
            <a:r>
              <a:rPr lang="de-DE" altLang="de-DE" sz="2800" dirty="0">
                <a:effectLst/>
                <a:latin typeface="Univers LT Std 47 Cn Lt" pitchFamily="34" charset="0"/>
              </a:rPr>
              <a:t>Reihe: </a:t>
            </a:r>
            <a:r>
              <a:rPr lang="de-CH" altLang="de-DE" sz="2800" dirty="0">
                <a:effectLst/>
                <a:latin typeface="Univers LT Std 47 Cn Lt" pitchFamily="34" charset="0"/>
              </a:rPr>
              <a:t>Die Jugendjahre von Jesus </a:t>
            </a:r>
            <a:r>
              <a:rPr lang="de-DE" altLang="de-DE" sz="2800" dirty="0">
                <a:effectLst/>
                <a:latin typeface="Univers LT Std 47 Cn Lt" pitchFamily="34" charset="0"/>
              </a:rPr>
              <a:t>(3/9)</a:t>
            </a:r>
          </a:p>
        </p:txBody>
      </p:sp>
      <p:sp>
        <p:nvSpPr>
          <p:cNvPr id="4" name="Rectangle 3"/>
          <p:cNvSpPr txBox="1">
            <a:spLocks noChangeArrowheads="1"/>
          </p:cNvSpPr>
          <p:nvPr/>
        </p:nvSpPr>
        <p:spPr bwMode="auto">
          <a:xfrm>
            <a:off x="3730025" y="3573016"/>
            <a:ext cx="52710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800" kern="0" dirty="0">
                <a:effectLst/>
                <a:latin typeface="Univers LT Std 47 Cn Lt" pitchFamily="34" charset="0"/>
              </a:rPr>
              <a:t>Matthäus-Evangelium 2,19-23</a:t>
            </a:r>
          </a:p>
        </p:txBody>
      </p:sp>
    </p:spTree>
    <p:extLst>
      <p:ext uri="{BB962C8B-B14F-4D97-AF65-F5344CB8AC3E}">
        <p14:creationId xmlns:p14="http://schemas.microsoft.com/office/powerpoint/2010/main" val="27677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xmlns="" id="{B0DDE86D-6E4D-4ABB-A8B0-81E8AA88B445}"/>
              </a:ext>
            </a:extLst>
          </p:cNvPr>
          <p:cNvPicPr>
            <a:picLocks noChangeAspect="1"/>
          </p:cNvPicPr>
          <p:nvPr/>
        </p:nvPicPr>
        <p:blipFill>
          <a:blip r:embed="rId3"/>
          <a:stretch>
            <a:fillRect/>
          </a:stretch>
        </p:blipFill>
        <p:spPr>
          <a:xfrm>
            <a:off x="0" y="116632"/>
            <a:ext cx="9144000" cy="4429337"/>
          </a:xfrm>
          <a:prstGeom prst="rect">
            <a:avLst/>
          </a:prstGeom>
        </p:spPr>
      </p:pic>
    </p:spTree>
    <p:extLst>
      <p:ext uri="{BB962C8B-B14F-4D97-AF65-F5344CB8AC3E}">
        <p14:creationId xmlns:p14="http://schemas.microsoft.com/office/powerpoint/2010/main" val="4239425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xmlns="" id="{1D496E53-6EA7-414D-933C-1552A1079E8B}"/>
              </a:ext>
            </a:extLst>
          </p:cNvPr>
          <p:cNvPicPr>
            <a:picLocks noChangeAspect="1"/>
          </p:cNvPicPr>
          <p:nvPr/>
        </p:nvPicPr>
        <p:blipFill>
          <a:blip r:embed="rId3"/>
          <a:stretch>
            <a:fillRect/>
          </a:stretch>
        </p:blipFill>
        <p:spPr>
          <a:xfrm>
            <a:off x="4005072" y="0"/>
            <a:ext cx="5138928" cy="6858000"/>
          </a:xfrm>
          <a:prstGeom prst="rect">
            <a:avLst/>
          </a:prstGeom>
        </p:spPr>
      </p:pic>
    </p:spTree>
    <p:extLst>
      <p:ext uri="{BB962C8B-B14F-4D97-AF65-F5344CB8AC3E}">
        <p14:creationId xmlns:p14="http://schemas.microsoft.com/office/powerpoint/2010/main" val="2133365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4046602"/>
            <a:ext cx="4176464" cy="400110"/>
          </a:xfrm>
        </p:spPr>
        <p:txBody>
          <a:bodyPr wrap="square">
            <a:spAutoFit/>
          </a:bodyPr>
          <a:lstStyle/>
          <a:p>
            <a:pPr algn="r"/>
            <a:r>
              <a:rPr lang="de-CH" altLang="de-DE" sz="2000" dirty="0">
                <a:effectLst/>
                <a:latin typeface="Univers LT Std 47 Cn Lt" pitchFamily="34" charset="0"/>
              </a:rPr>
              <a:t>Matthäus-Evangelium 2,22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58076"/>
            <a:ext cx="8280920" cy="2800767"/>
          </a:xfrm>
        </p:spPr>
        <p:txBody>
          <a:bodyPr wrap="square">
            <a:spAutoFit/>
          </a:bodyPr>
          <a:lstStyle/>
          <a:p>
            <a:pPr algn="l"/>
            <a:r>
              <a:rPr lang="de-CH" altLang="de-DE" sz="4400" dirty="0">
                <a:solidFill>
                  <a:schemeClr val="tx1"/>
                </a:solidFill>
                <a:effectLst/>
                <a:latin typeface="Univers LT Std 47 Cn Lt" pitchFamily="34" charset="0"/>
              </a:rPr>
              <a:t>„Josef fürchtete sich davor, nach Judäa zu ziehen, weil er hörte, dass dort als Nachfolger von Herodes dessen Sohn Archelaus regierte.“</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287074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4046602"/>
            <a:ext cx="4176464" cy="400110"/>
          </a:xfrm>
        </p:spPr>
        <p:txBody>
          <a:bodyPr wrap="square">
            <a:spAutoFit/>
          </a:bodyPr>
          <a:lstStyle/>
          <a:p>
            <a:pPr algn="r"/>
            <a:r>
              <a:rPr lang="de-CH" altLang="de-DE" sz="2000" dirty="0">
                <a:effectLst/>
                <a:latin typeface="Univers LT Std 47 Cn Lt" pitchFamily="34" charset="0"/>
              </a:rPr>
              <a:t>Matthäus-Evangelium 2,22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6408712" cy="2123658"/>
          </a:xfrm>
        </p:spPr>
        <p:txBody>
          <a:bodyPr wrap="square">
            <a:spAutoFit/>
          </a:bodyPr>
          <a:lstStyle/>
          <a:p>
            <a:pPr algn="l"/>
            <a:r>
              <a:rPr lang="de-CH" altLang="de-DE" sz="4400" dirty="0">
                <a:solidFill>
                  <a:schemeClr val="tx1"/>
                </a:solidFill>
                <a:effectLst/>
                <a:latin typeface="Univers LT Std 47 Cn Lt" pitchFamily="34" charset="0"/>
              </a:rPr>
              <a:t>„Auf eine Weisung hin, die er im Traum erhielt, ging er in das Gebiet von Galiläa.“</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827550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xmlns="" id="{DC2D79D6-BA00-42F7-8AAB-1C579F21381E}"/>
              </a:ext>
            </a:extLst>
          </p:cNvPr>
          <p:cNvPicPr>
            <a:picLocks noChangeAspect="1"/>
          </p:cNvPicPr>
          <p:nvPr/>
        </p:nvPicPr>
        <p:blipFill>
          <a:blip r:embed="rId3"/>
          <a:stretch>
            <a:fillRect/>
          </a:stretch>
        </p:blipFill>
        <p:spPr>
          <a:xfrm>
            <a:off x="0" y="0"/>
            <a:ext cx="9144000" cy="5138927"/>
          </a:xfrm>
          <a:prstGeom prst="rect">
            <a:avLst/>
          </a:prstGeom>
        </p:spPr>
      </p:pic>
      <p:sp>
        <p:nvSpPr>
          <p:cNvPr id="5" name="Rectangle 2">
            <a:extLst>
              <a:ext uri="{FF2B5EF4-FFF2-40B4-BE49-F238E27FC236}">
                <a16:creationId xmlns:a16="http://schemas.microsoft.com/office/drawing/2014/main" xmlns="" id="{DD55854A-2A5D-4E92-A2C2-1813ACEFB9B4}"/>
              </a:ext>
            </a:extLst>
          </p:cNvPr>
          <p:cNvSpPr>
            <a:spLocks noGrp="1" noChangeArrowheads="1"/>
          </p:cNvSpPr>
          <p:nvPr>
            <p:ph type="ctrTitle"/>
          </p:nvPr>
        </p:nvSpPr>
        <p:spPr>
          <a:xfrm>
            <a:off x="4539" y="5125085"/>
            <a:ext cx="6408712" cy="1077218"/>
          </a:xfrm>
        </p:spPr>
        <p:txBody>
          <a:bodyPr wrap="square">
            <a:spAutoFit/>
          </a:bodyPr>
          <a:lstStyle/>
          <a:p>
            <a:pPr algn="l"/>
            <a:r>
              <a:rPr lang="de-CH" altLang="de-DE" sz="3200" dirty="0">
                <a:solidFill>
                  <a:schemeClr val="tx1"/>
                </a:solidFill>
                <a:effectLst/>
                <a:latin typeface="Univers LT Std 47 Cn Lt" pitchFamily="34" charset="0"/>
              </a:rPr>
              <a:t>„Auf eine Weisung hin, die er im Traum erhielt, ging er in das Gebiet von Galiläa.“</a:t>
            </a:r>
            <a:endParaRPr lang="de-DE" altLang="de-DE" sz="3200" dirty="0">
              <a:solidFill>
                <a:schemeClr val="tx1"/>
              </a:solidFill>
              <a:effectLst/>
              <a:latin typeface="Univers LT Std 47 Cn Lt" pitchFamily="34" charset="0"/>
            </a:endParaRPr>
          </a:p>
        </p:txBody>
      </p:sp>
      <p:sp>
        <p:nvSpPr>
          <p:cNvPr id="6" name="Rectangle 3">
            <a:extLst>
              <a:ext uri="{FF2B5EF4-FFF2-40B4-BE49-F238E27FC236}">
                <a16:creationId xmlns:a16="http://schemas.microsoft.com/office/drawing/2014/main" xmlns="" id="{AB05CD3B-44D9-4201-A3A0-C1B24CDB8D20}"/>
              </a:ext>
            </a:extLst>
          </p:cNvPr>
          <p:cNvSpPr>
            <a:spLocks noGrp="1" noChangeArrowheads="1"/>
          </p:cNvSpPr>
          <p:nvPr>
            <p:ph type="subTitle" idx="1"/>
          </p:nvPr>
        </p:nvSpPr>
        <p:spPr>
          <a:xfrm>
            <a:off x="4788024" y="6197242"/>
            <a:ext cx="4176464" cy="400110"/>
          </a:xfrm>
        </p:spPr>
        <p:txBody>
          <a:bodyPr wrap="square">
            <a:spAutoFit/>
          </a:bodyPr>
          <a:lstStyle/>
          <a:p>
            <a:pPr algn="r"/>
            <a:r>
              <a:rPr lang="de-CH" altLang="de-DE" sz="2000" dirty="0">
                <a:effectLst/>
                <a:latin typeface="Univers LT Std 47 Cn Lt" pitchFamily="34" charset="0"/>
              </a:rPr>
              <a:t>Matthäus-Evangelium 2,22</a:t>
            </a:r>
            <a:endParaRPr lang="de-DE" altLang="de-DE" sz="2000" dirty="0">
              <a:effectLst/>
              <a:latin typeface="Univers LT Std 47 Cn Lt" pitchFamily="34" charset="0"/>
            </a:endParaRPr>
          </a:p>
        </p:txBody>
      </p:sp>
    </p:spTree>
    <p:extLst>
      <p:ext uri="{BB962C8B-B14F-4D97-AF65-F5344CB8AC3E}">
        <p14:creationId xmlns:p14="http://schemas.microsoft.com/office/powerpoint/2010/main" val="249822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4046602"/>
            <a:ext cx="4176464" cy="400110"/>
          </a:xfrm>
        </p:spPr>
        <p:txBody>
          <a:bodyPr wrap="square">
            <a:spAutoFit/>
          </a:bodyPr>
          <a:lstStyle/>
          <a:p>
            <a:pPr algn="r"/>
            <a:r>
              <a:rPr lang="de-CH" altLang="de-DE" sz="2000" dirty="0">
                <a:effectLst/>
                <a:latin typeface="Univers LT Std 47 Cn Lt" pitchFamily="34" charset="0"/>
              </a:rPr>
              <a:t>Jesaja 53,1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16632"/>
            <a:ext cx="7632848" cy="2800767"/>
          </a:xfrm>
        </p:spPr>
        <p:txBody>
          <a:bodyPr wrap="square">
            <a:spAutoFit/>
          </a:bodyPr>
          <a:lstStyle/>
          <a:p>
            <a:pPr algn="l"/>
            <a:r>
              <a:rPr lang="de-CH" altLang="de-DE" sz="4400" dirty="0">
                <a:solidFill>
                  <a:schemeClr val="tx1"/>
                </a:solidFill>
                <a:effectLst/>
                <a:latin typeface="Univers LT Std 47 Cn Lt" pitchFamily="34" charset="0"/>
              </a:rPr>
              <a:t>„Wer glaubt, was uns da berichtet wurde? Wer hält es für möglich, dass die Macht des Herrn sich auf solche Weise offenbaren würde?“</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621114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46309" y="2708920"/>
            <a:ext cx="4176464" cy="400110"/>
          </a:xfrm>
        </p:spPr>
        <p:txBody>
          <a:bodyPr wrap="square">
            <a:spAutoFit/>
          </a:bodyPr>
          <a:lstStyle/>
          <a:p>
            <a:pPr algn="r"/>
            <a:r>
              <a:rPr lang="de-CH" altLang="de-DE" sz="2000" dirty="0">
                <a:effectLst/>
                <a:latin typeface="Univers LT Std 47 Cn Lt" pitchFamily="34" charset="0"/>
              </a:rPr>
              <a:t>Jesaja 53,4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208912" cy="1938992"/>
          </a:xfrm>
        </p:spPr>
        <p:txBody>
          <a:bodyPr wrap="square">
            <a:spAutoFit/>
          </a:bodyPr>
          <a:lstStyle/>
          <a:p>
            <a:pPr algn="l"/>
            <a:r>
              <a:rPr lang="de-CH" altLang="de-DE" sz="6000" dirty="0">
                <a:solidFill>
                  <a:schemeClr val="tx1"/>
                </a:solidFill>
                <a:effectLst/>
                <a:latin typeface="Univers LT Std 47 Cn Lt" pitchFamily="34" charset="0"/>
              </a:rPr>
              <a:t>„Wir meinten, Gott habe ihn gestraft und geschlagen.“</a:t>
            </a:r>
            <a:endParaRPr lang="de-DE" altLang="de-DE" sz="6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033094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27984" y="3573016"/>
            <a:ext cx="4176464" cy="400110"/>
          </a:xfrm>
        </p:spPr>
        <p:txBody>
          <a:bodyPr wrap="square">
            <a:spAutoFit/>
          </a:bodyPr>
          <a:lstStyle/>
          <a:p>
            <a:pPr algn="r"/>
            <a:r>
              <a:rPr lang="de-CH" altLang="de-DE" sz="2000" dirty="0">
                <a:effectLst/>
                <a:latin typeface="Univers LT Std 47 Cn Lt" pitchFamily="34" charset="0"/>
              </a:rPr>
              <a:t>Psalm 42,4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81206"/>
            <a:ext cx="8208912" cy="2123658"/>
          </a:xfrm>
        </p:spPr>
        <p:txBody>
          <a:bodyPr wrap="square">
            <a:spAutoFit/>
          </a:bodyPr>
          <a:lstStyle/>
          <a:p>
            <a:pPr algn="l"/>
            <a:r>
              <a:rPr lang="de-CH" altLang="de-DE" sz="4400" dirty="0">
                <a:solidFill>
                  <a:schemeClr val="tx1"/>
                </a:solidFill>
                <a:effectLst/>
                <a:latin typeface="Univers LT Std 47 Cn Lt" pitchFamily="34" charset="0"/>
              </a:rPr>
              <a:t>„Tränen sind meine Nahrung bei Tag und Nacht, weil man mich ständig fragt: „Wo bleibt er denn, dein Gott?“</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690010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27984" y="4365104"/>
            <a:ext cx="4176464" cy="400110"/>
          </a:xfrm>
        </p:spPr>
        <p:txBody>
          <a:bodyPr wrap="square">
            <a:spAutoFit/>
          </a:bodyPr>
          <a:lstStyle/>
          <a:p>
            <a:pPr algn="r"/>
            <a:r>
              <a:rPr lang="de-CH" altLang="de-DE" sz="2000" dirty="0">
                <a:effectLst/>
                <a:latin typeface="Univers LT Std 47 Cn Lt" pitchFamily="34" charset="0"/>
              </a:rPr>
              <a:t>Hebräer 2,14-15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208912" cy="4524315"/>
          </a:xfrm>
        </p:spPr>
        <p:txBody>
          <a:bodyPr wrap="square">
            <a:spAutoFit/>
          </a:bodyPr>
          <a:lstStyle/>
          <a:p>
            <a:pPr algn="l"/>
            <a:r>
              <a:rPr lang="de-CH" altLang="de-DE" sz="3600" dirty="0">
                <a:solidFill>
                  <a:schemeClr val="tx1"/>
                </a:solidFill>
                <a:effectLst/>
                <a:latin typeface="Univers LT Std 47 Cn Lt" pitchFamily="34" charset="0"/>
              </a:rPr>
              <a:t>„Weil nun aber alle Geschöpfe aus Fleisch und Blut sind, ist auch er ein Mensch von Fleisch und Blut geworden. So konnte er durch den Tod den entmachten, der mit Hilfe des Todes seine Macht ausübt, nämlich den Teufel, und konnte die, deren ganzes Leben von der Angst vor dem Tod beherrscht war, aus ihrer Sklaverei befreien.“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209150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27984" y="4365104"/>
            <a:ext cx="4176464" cy="400110"/>
          </a:xfrm>
        </p:spPr>
        <p:txBody>
          <a:bodyPr wrap="square">
            <a:spAutoFit/>
          </a:bodyPr>
          <a:lstStyle/>
          <a:p>
            <a:pPr algn="r"/>
            <a:r>
              <a:rPr lang="de-CH" altLang="de-DE" sz="2000" dirty="0">
                <a:effectLst/>
                <a:latin typeface="Univers LT Std 47 Cn Lt" pitchFamily="34" charset="0"/>
              </a:rPr>
              <a:t>1.Petrus-Brief 5,10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848872" cy="3970318"/>
          </a:xfrm>
        </p:spPr>
        <p:txBody>
          <a:bodyPr wrap="square">
            <a:spAutoFit/>
          </a:bodyPr>
          <a:lstStyle/>
          <a:p>
            <a:pPr algn="l"/>
            <a:r>
              <a:rPr lang="de-CH" altLang="de-DE" sz="3600" dirty="0">
                <a:solidFill>
                  <a:schemeClr val="tx1"/>
                </a:solidFill>
                <a:effectLst/>
                <a:latin typeface="Univers LT Std 47 Cn Lt" pitchFamily="34" charset="0"/>
              </a:rPr>
              <a:t>„Ihr müsst jetzt für eine kurze Zeit leiden. Aber Gott hat euch in seiner grossen Gnade dazu berufen, in Gemeinschaft mit Jesus Christus für immer in seiner Herrlichkeit zu leben. Er wird euch Kraft geben, sodass euer Glaube stark und fest bleibt und ihr nicht zu Fall kommt.“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501766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843808" y="5157192"/>
            <a:ext cx="4893588" cy="400110"/>
          </a:xfrm>
        </p:spPr>
        <p:txBody>
          <a:bodyPr wrap="square">
            <a:spAutoFit/>
          </a:bodyPr>
          <a:lstStyle/>
          <a:p>
            <a:pPr algn="r"/>
            <a:r>
              <a:rPr lang="de-CH" altLang="de-DE" sz="2000" dirty="0">
                <a:effectLst/>
                <a:latin typeface="Univers LT Std 47 Cn Lt" pitchFamily="34" charset="0"/>
              </a:rPr>
              <a:t>Flavius Josephus: Der jüdische Krieg, I, 659.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4548" y="116632"/>
            <a:ext cx="8928992" cy="4031873"/>
          </a:xfrm>
        </p:spPr>
        <p:txBody>
          <a:bodyPr wrap="square">
            <a:spAutoFit/>
          </a:bodyPr>
          <a:lstStyle/>
          <a:p>
            <a:pPr algn="l"/>
            <a:r>
              <a:rPr lang="de-CH" altLang="de-DE" sz="3200" dirty="0">
                <a:solidFill>
                  <a:schemeClr val="tx1"/>
                </a:solidFill>
                <a:effectLst/>
                <a:latin typeface="Univers LT Std 47 Cn Lt" pitchFamily="34" charset="0"/>
              </a:rPr>
              <a:t>„Ich weiss, dass mein Tod ein Freudenfest für die Juden sein wird, ich habe aber die Macht, von Anderen betrauert zu werden und dadurch selbst eine prächtige Totenfeier zu erhalten, wenn ihr euch nach meinen Weisungen richten wollt. Lasst jene in Haft gehaltene Männer durch Soldaten umstellen und tötet sie, sobald ich den letzten Atemzug getan habe, damit ganz Judäa und jede Familie wieder ihren Willen über mich weine.“</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39781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07504" y="188640"/>
            <a:ext cx="8928992" cy="923330"/>
          </a:xfrm>
        </p:spPr>
        <p:txBody>
          <a:bodyPr wrap="square">
            <a:spAutoFit/>
          </a:bodyPr>
          <a:lstStyle/>
          <a:p>
            <a:pPr algn="l"/>
            <a:r>
              <a:rPr lang="de-DE" altLang="de-DE" dirty="0">
                <a:solidFill>
                  <a:schemeClr val="tx1"/>
                </a:solidFill>
                <a:effectLst/>
                <a:latin typeface="Univers LT Std 47 Cn Lt" pitchFamily="34" charset="0"/>
              </a:rPr>
              <a:t>II. Unbekannt, aber bedeutungsvoll</a:t>
            </a:r>
          </a:p>
        </p:txBody>
      </p:sp>
    </p:spTree>
    <p:extLst>
      <p:ext uri="{BB962C8B-B14F-4D97-AF65-F5344CB8AC3E}">
        <p14:creationId xmlns:p14="http://schemas.microsoft.com/office/powerpoint/2010/main" val="2592046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27984" y="3573016"/>
            <a:ext cx="4176464" cy="400110"/>
          </a:xfrm>
        </p:spPr>
        <p:txBody>
          <a:bodyPr wrap="square">
            <a:spAutoFit/>
          </a:bodyPr>
          <a:lstStyle/>
          <a:p>
            <a:pPr algn="r"/>
            <a:r>
              <a:rPr lang="de-CH" altLang="de-DE" sz="2000" dirty="0">
                <a:effectLst/>
                <a:latin typeface="Univers LT Std 47 Cn Lt" pitchFamily="34" charset="0"/>
              </a:rPr>
              <a:t>Matthäus-Evangelium 2,23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208912" cy="2800767"/>
          </a:xfrm>
        </p:spPr>
        <p:txBody>
          <a:bodyPr wrap="square">
            <a:spAutoFit/>
          </a:bodyPr>
          <a:lstStyle/>
          <a:p>
            <a:pPr algn="l"/>
            <a:r>
              <a:rPr lang="de-CH" altLang="de-DE" sz="4400" dirty="0">
                <a:solidFill>
                  <a:schemeClr val="tx1"/>
                </a:solidFill>
                <a:effectLst/>
                <a:latin typeface="Univers LT Std 47 Cn Lt" pitchFamily="34" charset="0"/>
              </a:rPr>
              <a:t>„Auf diese Weise erfüllte sich, was durch die Propheten vorausgesagt worden war: Er sollte Nazarener genannt werden.“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778850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27984" y="3573016"/>
            <a:ext cx="4176464" cy="400110"/>
          </a:xfrm>
        </p:spPr>
        <p:txBody>
          <a:bodyPr wrap="square">
            <a:spAutoFit/>
          </a:bodyPr>
          <a:lstStyle/>
          <a:p>
            <a:pPr algn="r"/>
            <a:r>
              <a:rPr lang="de-CH" altLang="de-DE" sz="2000" dirty="0">
                <a:effectLst/>
                <a:latin typeface="Univers LT Std 47 Cn Lt" pitchFamily="34" charset="0"/>
              </a:rPr>
              <a:t>Jesaja 11,1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71500" y="116632"/>
            <a:ext cx="8712968" cy="2123658"/>
          </a:xfrm>
        </p:spPr>
        <p:txBody>
          <a:bodyPr wrap="square">
            <a:spAutoFit/>
          </a:bodyPr>
          <a:lstStyle/>
          <a:p>
            <a:pPr algn="l"/>
            <a:r>
              <a:rPr lang="de-CH" altLang="de-DE" sz="4400" dirty="0">
                <a:solidFill>
                  <a:schemeClr val="tx1"/>
                </a:solidFill>
                <a:effectLst/>
                <a:latin typeface="Univers LT Std 47 Cn Lt" pitchFamily="34" charset="0"/>
              </a:rPr>
              <a:t>„Ein Spross wächst aus dem Baumstumpf </a:t>
            </a:r>
            <a:r>
              <a:rPr lang="de-CH" altLang="de-DE" sz="4400" dirty="0" err="1">
                <a:solidFill>
                  <a:schemeClr val="tx1"/>
                </a:solidFill>
                <a:effectLst/>
                <a:latin typeface="Univers LT Std 47 Cn Lt" pitchFamily="34" charset="0"/>
              </a:rPr>
              <a:t>Isai</a:t>
            </a:r>
            <a:r>
              <a:rPr lang="de-CH" altLang="de-DE" sz="4400" dirty="0">
                <a:solidFill>
                  <a:schemeClr val="tx1"/>
                </a:solidFill>
                <a:effectLst/>
                <a:latin typeface="Univers LT Std 47 Cn Lt" pitchFamily="34" charset="0"/>
              </a:rPr>
              <a:t>, ein neuer Trieb schiesst hervor aus seinen Wurzeln.“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876145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xmlns="" id="{B2A73C8B-BBC0-491A-A143-96A6E56E723E}"/>
              </a:ext>
            </a:extLst>
          </p:cNvPr>
          <p:cNvPicPr>
            <a:picLocks noChangeAspect="1"/>
          </p:cNvPicPr>
          <p:nvPr/>
        </p:nvPicPr>
        <p:blipFill>
          <a:blip r:embed="rId2"/>
          <a:stretch>
            <a:fillRect/>
          </a:stretch>
        </p:blipFill>
        <p:spPr>
          <a:xfrm>
            <a:off x="1904342" y="4765"/>
            <a:ext cx="7239657" cy="4072307"/>
          </a:xfrm>
          <a:prstGeom prst="rect">
            <a:avLst/>
          </a:prstGeom>
        </p:spPr>
      </p:pic>
      <p:sp>
        <p:nvSpPr>
          <p:cNvPr id="3" name="Rectangle 2">
            <a:extLst>
              <a:ext uri="{FF2B5EF4-FFF2-40B4-BE49-F238E27FC236}">
                <a16:creationId xmlns:a16="http://schemas.microsoft.com/office/drawing/2014/main" xmlns="" id="{A0E52CBC-B313-438A-97F8-58AD6378791D}"/>
              </a:ext>
            </a:extLst>
          </p:cNvPr>
          <p:cNvSpPr txBox="1">
            <a:spLocks noChangeArrowheads="1"/>
          </p:cNvSpPr>
          <p:nvPr/>
        </p:nvSpPr>
        <p:spPr bwMode="auto">
          <a:xfrm>
            <a:off x="176525" y="4005064"/>
            <a:ext cx="8712968"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de-CH" altLang="de-DE" sz="4400" kern="0" dirty="0">
                <a:solidFill>
                  <a:schemeClr val="tx1"/>
                </a:solidFill>
                <a:effectLst/>
                <a:latin typeface="Univers LT Std 47 Cn Lt" pitchFamily="34" charset="0"/>
              </a:rPr>
              <a:t>„Ein Spross wächst aus dem Baumstumpf </a:t>
            </a:r>
            <a:r>
              <a:rPr lang="de-CH" altLang="de-DE" sz="4400" kern="0" dirty="0" err="1">
                <a:solidFill>
                  <a:schemeClr val="tx1"/>
                </a:solidFill>
                <a:effectLst/>
                <a:latin typeface="Univers LT Std 47 Cn Lt" pitchFamily="34" charset="0"/>
              </a:rPr>
              <a:t>Isai</a:t>
            </a:r>
            <a:r>
              <a:rPr lang="de-CH" altLang="de-DE" sz="4400" kern="0" dirty="0">
                <a:solidFill>
                  <a:schemeClr val="tx1"/>
                </a:solidFill>
                <a:effectLst/>
                <a:latin typeface="Univers LT Std 47 Cn Lt" pitchFamily="34" charset="0"/>
              </a:rPr>
              <a:t>, ein neuer Trieb schiesst hervor aus seinen Wurzeln.“</a:t>
            </a:r>
            <a:endParaRPr lang="de-DE" altLang="de-DE" sz="4400" kern="0" dirty="0">
              <a:solidFill>
                <a:schemeClr val="tx1"/>
              </a:solidFill>
              <a:effectLst/>
              <a:latin typeface="Univers LT Std 47 Cn Lt" pitchFamily="34" charset="0"/>
            </a:endParaRPr>
          </a:p>
        </p:txBody>
      </p:sp>
      <p:sp>
        <p:nvSpPr>
          <p:cNvPr id="4" name="Rectangle 2">
            <a:extLst>
              <a:ext uri="{FF2B5EF4-FFF2-40B4-BE49-F238E27FC236}">
                <a16:creationId xmlns:a16="http://schemas.microsoft.com/office/drawing/2014/main" xmlns="" id="{3DD20FD5-40A0-4264-AB71-F69A6AB404FB}"/>
              </a:ext>
            </a:extLst>
          </p:cNvPr>
          <p:cNvSpPr txBox="1">
            <a:spLocks noChangeArrowheads="1"/>
          </p:cNvSpPr>
          <p:nvPr/>
        </p:nvSpPr>
        <p:spPr>
          <a:xfrm>
            <a:off x="2843808" y="5733256"/>
            <a:ext cx="6045685" cy="584775"/>
          </a:xfrm>
          <a:prstGeom prst="rect">
            <a:avLst/>
          </a:prstGeom>
        </p:spPr>
        <p:txBody>
          <a:bodyPr wrap="square">
            <a:spAutoFit/>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r"/>
            <a:r>
              <a:rPr lang="de-CH" altLang="de-DE" sz="3200" kern="0">
                <a:solidFill>
                  <a:schemeClr val="tx1"/>
                </a:solidFill>
                <a:effectLst/>
                <a:latin typeface="Univers LT Std 47 Cn Lt" pitchFamily="34" charset="0"/>
              </a:rPr>
              <a:t>Jesaja 11,1</a:t>
            </a:r>
            <a:endParaRPr lang="de-DE" altLang="de-DE" sz="3200" kern="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067793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51520" y="332656"/>
            <a:ext cx="5760640" cy="1107996"/>
          </a:xfrm>
        </p:spPr>
        <p:txBody>
          <a:bodyPr wrap="square">
            <a:spAutoFit/>
          </a:bodyPr>
          <a:lstStyle/>
          <a:p>
            <a:pPr algn="l"/>
            <a:r>
              <a:rPr lang="de-DE" altLang="de-DE" sz="6600" dirty="0">
                <a:solidFill>
                  <a:schemeClr val="tx1"/>
                </a:solidFill>
                <a:effectLst/>
                <a:latin typeface="Univers LT Std 47 Cn Lt"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27984" y="3573016"/>
            <a:ext cx="4176464" cy="400110"/>
          </a:xfrm>
        </p:spPr>
        <p:txBody>
          <a:bodyPr wrap="square">
            <a:spAutoFit/>
          </a:bodyPr>
          <a:lstStyle/>
          <a:p>
            <a:pPr algn="r"/>
            <a:r>
              <a:rPr lang="de-CH" altLang="de-DE" sz="2000" dirty="0">
                <a:effectLst/>
                <a:latin typeface="Univers LT Std 47 Cn Lt" pitchFamily="34" charset="0"/>
              </a:rPr>
              <a:t>Johannes-Evangelium 1,11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71500" y="44624"/>
            <a:ext cx="8712968" cy="2862322"/>
          </a:xfrm>
        </p:spPr>
        <p:txBody>
          <a:bodyPr wrap="square">
            <a:spAutoFit/>
          </a:bodyPr>
          <a:lstStyle/>
          <a:p>
            <a:pPr algn="l"/>
            <a:r>
              <a:rPr lang="de-CH" altLang="de-DE" sz="6000" dirty="0">
                <a:solidFill>
                  <a:schemeClr val="tx1"/>
                </a:solidFill>
                <a:effectLst/>
                <a:latin typeface="Univers LT Std 47 Cn Lt" pitchFamily="34" charset="0"/>
              </a:rPr>
              <a:t>„Jesus kam zu seinem Volk, aber sein Volk wollte nichts von ihm wissen.“</a:t>
            </a:r>
            <a:endParaRPr lang="de-DE" altLang="de-DE" sz="6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02641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27984" y="3573016"/>
            <a:ext cx="4176464" cy="400110"/>
          </a:xfrm>
        </p:spPr>
        <p:txBody>
          <a:bodyPr wrap="square">
            <a:spAutoFit/>
          </a:bodyPr>
          <a:lstStyle/>
          <a:p>
            <a:pPr algn="r"/>
            <a:r>
              <a:rPr lang="de-CH" altLang="de-DE" sz="2000" dirty="0">
                <a:effectLst/>
                <a:latin typeface="Univers LT Std 47 Cn Lt" pitchFamily="34" charset="0"/>
              </a:rPr>
              <a:t>Johannes-Evangelium 1,12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568952" cy="3046988"/>
          </a:xfrm>
        </p:spPr>
        <p:txBody>
          <a:bodyPr wrap="square">
            <a:spAutoFit/>
          </a:bodyPr>
          <a:lstStyle/>
          <a:p>
            <a:pPr algn="l"/>
            <a:r>
              <a:rPr lang="de-CH" altLang="de-DE" sz="4800" dirty="0">
                <a:solidFill>
                  <a:schemeClr val="tx1"/>
                </a:solidFill>
                <a:effectLst/>
                <a:latin typeface="Univers LT Std 47 Cn Lt" pitchFamily="34" charset="0"/>
              </a:rPr>
              <a:t>„All denen jedoch, die ihn aufnahmen und an seinen Namen glaubten, gab er das Recht, Gottes Kinder zu werden.“</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352374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860032" y="4005064"/>
            <a:ext cx="4176464" cy="400110"/>
          </a:xfrm>
        </p:spPr>
        <p:txBody>
          <a:bodyPr wrap="square">
            <a:spAutoFit/>
          </a:bodyPr>
          <a:lstStyle/>
          <a:p>
            <a:pPr algn="r"/>
            <a:r>
              <a:rPr lang="de-CH" altLang="de-DE" sz="2000" dirty="0">
                <a:effectLst/>
                <a:latin typeface="Univers LT Std 47 Cn Lt" pitchFamily="34" charset="0"/>
              </a:rPr>
              <a:t>Matthäus-Evangelium 2,19-20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75396"/>
            <a:ext cx="8784976" cy="3785652"/>
          </a:xfrm>
        </p:spPr>
        <p:txBody>
          <a:bodyPr wrap="square">
            <a:spAutoFit/>
          </a:bodyPr>
          <a:lstStyle/>
          <a:p>
            <a:pPr algn="l"/>
            <a:r>
              <a:rPr lang="de-CH" altLang="de-DE" sz="4000" dirty="0">
                <a:solidFill>
                  <a:schemeClr val="tx1"/>
                </a:solidFill>
                <a:effectLst/>
                <a:latin typeface="Univers LT Std 47 Cn Lt" pitchFamily="34" charset="0"/>
              </a:rPr>
              <a:t>Als Herodes gestorben war, hatte Josef in Ägypten einen Traum; darin erschien ihm ein Engel des Herrn und sagte: »Steh auf, nimm das Kind und seine Mutter und geh wieder in das Land Israel! Denn die, die dem Kind nach dem Leben trachteten, sind tot.«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982436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99992" y="5589240"/>
            <a:ext cx="4176464" cy="400110"/>
          </a:xfrm>
        </p:spPr>
        <p:txBody>
          <a:bodyPr wrap="square">
            <a:spAutoFit/>
          </a:bodyPr>
          <a:lstStyle/>
          <a:p>
            <a:pPr algn="r"/>
            <a:r>
              <a:rPr lang="de-CH" altLang="de-DE" sz="2000" dirty="0">
                <a:effectLst/>
                <a:latin typeface="Univers LT Std 47 Cn Lt" pitchFamily="34" charset="0"/>
              </a:rPr>
              <a:t>Matthäus-Evangelium 2,21-22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72008" y="35907"/>
            <a:ext cx="8532440" cy="4401205"/>
          </a:xfrm>
        </p:spPr>
        <p:txBody>
          <a:bodyPr wrap="square">
            <a:spAutoFit/>
          </a:bodyPr>
          <a:lstStyle/>
          <a:p>
            <a:pPr algn="l"/>
            <a:r>
              <a:rPr lang="de-CH" altLang="de-DE" sz="4000" dirty="0">
                <a:solidFill>
                  <a:schemeClr val="tx1"/>
                </a:solidFill>
                <a:effectLst/>
                <a:latin typeface="Univers LT Std 47 Cn Lt" pitchFamily="34" charset="0"/>
              </a:rPr>
              <a:t>Da stand Josef auf und zog mit dem Kind und dessen Mutter in das Land Israel. Doch er fürchtete sich davor, nach Judäa zu ziehen, weil er hörte, dass dort als Nachfolger von Herodes dessen Sohn Archelaus regierte.</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Auf eine Weisung hin, die er im Traum erhielt, ging er in das Gebiet von Galiläa.</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147875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99992" y="3454202"/>
            <a:ext cx="4176464" cy="400110"/>
          </a:xfrm>
        </p:spPr>
        <p:txBody>
          <a:bodyPr wrap="square">
            <a:spAutoFit/>
          </a:bodyPr>
          <a:lstStyle/>
          <a:p>
            <a:pPr algn="r"/>
            <a:r>
              <a:rPr lang="de-CH" altLang="de-DE" sz="2000" dirty="0">
                <a:effectLst/>
                <a:latin typeface="Univers LT Std 47 Cn Lt" pitchFamily="34" charset="0"/>
              </a:rPr>
              <a:t>Matthäus-Evangelium 2,23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44016" y="116632"/>
            <a:ext cx="8532440" cy="2554545"/>
          </a:xfrm>
        </p:spPr>
        <p:txBody>
          <a:bodyPr wrap="square">
            <a:spAutoFit/>
          </a:bodyPr>
          <a:lstStyle/>
          <a:p>
            <a:pPr algn="l"/>
            <a:r>
              <a:rPr lang="de-CH" altLang="de-DE" sz="4000" dirty="0">
                <a:solidFill>
                  <a:schemeClr val="tx1"/>
                </a:solidFill>
                <a:effectLst/>
                <a:latin typeface="Univers LT Std 47 Cn Lt" pitchFamily="34" charset="0"/>
              </a:rPr>
              <a:t>Dort liess er sich in der Stadt </a:t>
            </a:r>
            <a:r>
              <a:rPr lang="de-CH" altLang="de-DE" sz="4000" dirty="0" err="1">
                <a:solidFill>
                  <a:schemeClr val="tx1"/>
                </a:solidFill>
                <a:effectLst/>
                <a:latin typeface="Univers LT Std 47 Cn Lt" pitchFamily="34" charset="0"/>
              </a:rPr>
              <a:t>Nazaret</a:t>
            </a:r>
            <a:r>
              <a:rPr lang="de-CH" altLang="de-DE" sz="4000" dirty="0">
                <a:solidFill>
                  <a:schemeClr val="tx1"/>
                </a:solidFill>
                <a:effectLst/>
                <a:latin typeface="Univers LT Std 47 Cn Lt" pitchFamily="34" charset="0"/>
              </a:rPr>
              <a:t> nieder. Auf diese Weise erfüllte sich, was durch die Propheten vorausgesagt worden war:</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Er sollte Nazarener genannt werden.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060247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51520" y="476672"/>
            <a:ext cx="8640960" cy="769441"/>
          </a:xfrm>
        </p:spPr>
        <p:txBody>
          <a:bodyPr wrap="square">
            <a:spAutoFit/>
          </a:bodyPr>
          <a:lstStyle/>
          <a:p>
            <a:pPr algn="l"/>
            <a:r>
              <a:rPr lang="de-DE" altLang="de-DE" sz="4400" dirty="0">
                <a:solidFill>
                  <a:schemeClr val="tx1"/>
                </a:solidFill>
                <a:effectLst/>
                <a:latin typeface="Univers LT Std 47 Cn Lt" pitchFamily="34" charset="0"/>
              </a:rPr>
              <a:t>I. Kein Platz in Betlehem</a:t>
            </a:r>
          </a:p>
        </p:txBody>
      </p:sp>
    </p:spTree>
    <p:extLst>
      <p:ext uri="{BB962C8B-B14F-4D97-AF65-F5344CB8AC3E}">
        <p14:creationId xmlns:p14="http://schemas.microsoft.com/office/powerpoint/2010/main" val="3379662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99992" y="3454202"/>
            <a:ext cx="4176464" cy="400110"/>
          </a:xfrm>
        </p:spPr>
        <p:txBody>
          <a:bodyPr wrap="square">
            <a:spAutoFit/>
          </a:bodyPr>
          <a:lstStyle/>
          <a:p>
            <a:pPr algn="r"/>
            <a:r>
              <a:rPr lang="de-CH" altLang="de-DE" sz="2000" dirty="0">
                <a:effectLst/>
                <a:latin typeface="Univers LT Std 47 Cn Lt" pitchFamily="34" charset="0"/>
              </a:rPr>
              <a:t>Matthäus-Evangelium 2,20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44016" y="116632"/>
            <a:ext cx="8532440" cy="2308324"/>
          </a:xfrm>
        </p:spPr>
        <p:txBody>
          <a:bodyPr wrap="square">
            <a:spAutoFit/>
          </a:bodyPr>
          <a:lstStyle/>
          <a:p>
            <a:pPr algn="l"/>
            <a:r>
              <a:rPr lang="de-CH" altLang="de-DE" sz="4800" dirty="0">
                <a:solidFill>
                  <a:schemeClr val="tx1"/>
                </a:solidFill>
                <a:effectLst/>
                <a:latin typeface="Univers LT Std 47 Cn Lt" pitchFamily="34" charset="0"/>
              </a:rPr>
              <a:t>„Steh auf, nimm das Kind und seine Mutter und geh wieder in das Land Israel!“</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608360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99992" y="3454202"/>
            <a:ext cx="4176464" cy="400110"/>
          </a:xfrm>
        </p:spPr>
        <p:txBody>
          <a:bodyPr wrap="square">
            <a:spAutoFit/>
          </a:bodyPr>
          <a:lstStyle/>
          <a:p>
            <a:pPr algn="r"/>
            <a:r>
              <a:rPr lang="de-CH" altLang="de-DE" sz="2000" dirty="0">
                <a:effectLst/>
                <a:latin typeface="Univers LT Std 47 Cn Lt" pitchFamily="34" charset="0"/>
              </a:rPr>
              <a:t>Matthäus-Evangelium 2,20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44016" y="65530"/>
            <a:ext cx="8532440" cy="1569660"/>
          </a:xfrm>
        </p:spPr>
        <p:txBody>
          <a:bodyPr wrap="square">
            <a:spAutoFit/>
          </a:bodyPr>
          <a:lstStyle/>
          <a:p>
            <a:pPr algn="l"/>
            <a:r>
              <a:rPr lang="de-CH" altLang="de-DE" sz="4800" dirty="0">
                <a:solidFill>
                  <a:schemeClr val="tx1"/>
                </a:solidFill>
                <a:effectLst/>
                <a:latin typeface="Univers LT Std 47 Cn Lt" pitchFamily="34" charset="0"/>
              </a:rPr>
              <a:t>„Die, die dem Kind nach dem Leben trachteten, sind tot.“</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871845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99992" y="3454202"/>
            <a:ext cx="4176464" cy="400110"/>
          </a:xfrm>
        </p:spPr>
        <p:txBody>
          <a:bodyPr wrap="square">
            <a:spAutoFit/>
          </a:bodyPr>
          <a:lstStyle/>
          <a:p>
            <a:pPr algn="r"/>
            <a:r>
              <a:rPr lang="de-CH" altLang="de-DE" sz="2000" dirty="0">
                <a:effectLst/>
                <a:latin typeface="Univers LT Std 47 Cn Lt" pitchFamily="34" charset="0"/>
              </a:rPr>
              <a:t>Matthäus-Evangelium 2,21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740352" cy="2308324"/>
          </a:xfrm>
        </p:spPr>
        <p:txBody>
          <a:bodyPr wrap="square">
            <a:spAutoFit/>
          </a:bodyPr>
          <a:lstStyle/>
          <a:p>
            <a:pPr algn="l"/>
            <a:r>
              <a:rPr lang="de-CH" altLang="de-DE" sz="4800" dirty="0">
                <a:solidFill>
                  <a:schemeClr val="tx1"/>
                </a:solidFill>
                <a:effectLst/>
                <a:latin typeface="Univers LT Std 47 Cn Lt" pitchFamily="34" charset="0"/>
              </a:rPr>
              <a:t>„Josef stand auf und zog mit dem Kind und dessen Mutter in das Land Israel.“</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659001716"/>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698</Words>
  <Application>Microsoft Office PowerPoint</Application>
  <PresentationFormat>Bildschirmpräsentation (4:3)</PresentationFormat>
  <Paragraphs>71</Paragraphs>
  <Slides>26</Slides>
  <Notes>25</Notes>
  <HiddenSlides>0</HiddenSlides>
  <MMClips>0</MMClips>
  <ScaleCrop>false</ScaleCrop>
  <HeadingPairs>
    <vt:vector size="4" baseType="variant">
      <vt:variant>
        <vt:lpstr>Design</vt:lpstr>
      </vt:variant>
      <vt:variant>
        <vt:i4>2</vt:i4>
      </vt:variant>
      <vt:variant>
        <vt:lpstr>Folientitel</vt:lpstr>
      </vt:variant>
      <vt:variant>
        <vt:i4>26</vt:i4>
      </vt:variant>
    </vt:vector>
  </HeadingPairs>
  <TitlesOfParts>
    <vt:vector size="28" baseType="lpstr">
      <vt:lpstr>Designvorlage 'Berggipfel'</vt:lpstr>
      <vt:lpstr>1_Designvorlage 'Berggipfel'</vt:lpstr>
      <vt:lpstr>Jesus kehrt nach Israel zurück</vt:lpstr>
      <vt:lpstr>„Ich weiss, dass mein Tod ein Freudenfest für die Juden sein wird, ich habe aber die Macht, von Anderen betrauert zu werden und dadurch selbst eine prächtige Totenfeier zu erhalten, wenn ihr euch nach meinen Weisungen richten wollt. Lasst jene in Haft gehaltene Männer durch Soldaten umstellen und tötet sie, sobald ich den letzten Atemzug getan habe, damit ganz Judäa und jede Familie wieder ihren Willen über mich weine.“</vt:lpstr>
      <vt:lpstr>Als Herodes gestorben war, hatte Josef in Ägypten einen Traum; darin erschien ihm ein Engel des Herrn und sagte: »Steh auf, nimm das Kind und seine Mutter und geh wieder in das Land Israel! Denn die, die dem Kind nach dem Leben trachteten, sind tot.«</vt:lpstr>
      <vt:lpstr>Da stand Josef auf und zog mit dem Kind und dessen Mutter in das Land Israel. Doch er fürchtete sich davor, nach Judäa zu ziehen, weil er hörte, dass dort als Nachfolger von Herodes dessen Sohn Archelaus regierte. Auf eine Weisung hin, die er im Traum erhielt, ging er in das Gebiet von Galiläa.</vt:lpstr>
      <vt:lpstr>Dort liess er sich in der Stadt Nazaret nieder. Auf diese Weise erfüllte sich, was durch die Propheten vorausgesagt worden war: Er sollte Nazarener genannt werden.</vt:lpstr>
      <vt:lpstr>I. Kein Platz in Betlehem</vt:lpstr>
      <vt:lpstr>„Steh auf, nimm das Kind und seine Mutter und geh wieder in das Land Israel!“</vt:lpstr>
      <vt:lpstr>„Die, die dem Kind nach dem Leben trachteten, sind tot.“</vt:lpstr>
      <vt:lpstr>„Josef stand auf und zog mit dem Kind und dessen Mutter in das Land Israel.“</vt:lpstr>
      <vt:lpstr>PowerPoint-Präsentation</vt:lpstr>
      <vt:lpstr>PowerPoint-Präsentation</vt:lpstr>
      <vt:lpstr>„Josef fürchtete sich davor, nach Judäa zu ziehen, weil er hörte, dass dort als Nachfolger von Herodes dessen Sohn Archelaus regierte.“</vt:lpstr>
      <vt:lpstr>„Auf eine Weisung hin, die er im Traum erhielt, ging er in das Gebiet von Galiläa.“</vt:lpstr>
      <vt:lpstr>„Auf eine Weisung hin, die er im Traum erhielt, ging er in das Gebiet von Galiläa.“</vt:lpstr>
      <vt:lpstr>„Wer glaubt, was uns da berichtet wurde? Wer hält es für möglich, dass die Macht des Herrn sich auf solche Weise offenbaren würde?“</vt:lpstr>
      <vt:lpstr>„Wir meinten, Gott habe ihn gestraft und geschlagen.“</vt:lpstr>
      <vt:lpstr>„Tränen sind meine Nahrung bei Tag und Nacht, weil man mich ständig fragt: „Wo bleibt er denn, dein Gott?“</vt:lpstr>
      <vt:lpstr>„Weil nun aber alle Geschöpfe aus Fleisch und Blut sind, ist auch er ein Mensch von Fleisch und Blut geworden. So konnte er durch den Tod den entmachten, der mit Hilfe des Todes seine Macht ausübt, nämlich den Teufel, und konnte die, deren ganzes Leben von der Angst vor dem Tod beherrscht war, aus ihrer Sklaverei befreien.“</vt:lpstr>
      <vt:lpstr>„Ihr müsst jetzt für eine kurze Zeit leiden. Aber Gott hat euch in seiner grossen Gnade dazu berufen, in Gemeinschaft mit Jesus Christus für immer in seiner Herrlichkeit zu leben. Er wird euch Kraft geben, sodass euer Glaube stark und fest bleibt und ihr nicht zu Fall kommt.“</vt:lpstr>
      <vt:lpstr>II. Unbekannt, aber bedeutungsvoll</vt:lpstr>
      <vt:lpstr>„Auf diese Weise erfüllte sich, was durch die Propheten vorausgesagt worden war: Er sollte Nazarener genannt werden.“</vt:lpstr>
      <vt:lpstr>„Ein Spross wächst aus dem Baumstumpf Isai, ein neuer Trieb schiesst hervor aus seinen Wurzeln.“</vt:lpstr>
      <vt:lpstr>PowerPoint-Präsentation</vt:lpstr>
      <vt:lpstr>Schlussgedanke</vt:lpstr>
      <vt:lpstr>„Jesus kam zu seinem Volk, aber sein Volk wollte nichts von ihm wissen.“</vt:lpstr>
      <vt:lpstr>„All denen jedoch, die ihn aufnahmen und an seinen Namen glaubten, gab er das Recht, Gottes Kinder zu werden.“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Jugendjahre von Jesus - Teil 3/9 - Jesus kehrt nach Israel zurück - Folien</dc:title>
  <dc:creator>Jürg Birnstiel</dc:creator>
  <cp:lastModifiedBy>Me</cp:lastModifiedBy>
  <cp:revision>774</cp:revision>
  <dcterms:created xsi:type="dcterms:W3CDTF">2013-11-12T15:20:47Z</dcterms:created>
  <dcterms:modified xsi:type="dcterms:W3CDTF">2018-05-10T20:53:37Z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