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952" r:id="rId3"/>
    <p:sldId id="963" r:id="rId4"/>
    <p:sldId id="964" r:id="rId5"/>
    <p:sldId id="965" r:id="rId6"/>
    <p:sldId id="966" r:id="rId7"/>
    <p:sldId id="967" r:id="rId8"/>
    <p:sldId id="968" r:id="rId9"/>
    <p:sldId id="969" r:id="rId10"/>
    <p:sldId id="896" r:id="rId11"/>
    <p:sldId id="970" r:id="rId12"/>
    <p:sldId id="971" r:id="rId13"/>
    <p:sldId id="972" r:id="rId14"/>
    <p:sldId id="973" r:id="rId15"/>
    <p:sldId id="974" r:id="rId16"/>
    <p:sldId id="987" r:id="rId17"/>
    <p:sldId id="946" r:id="rId18"/>
    <p:sldId id="975" r:id="rId19"/>
    <p:sldId id="976" r:id="rId20"/>
    <p:sldId id="977" r:id="rId21"/>
    <p:sldId id="978" r:id="rId22"/>
    <p:sldId id="979" r:id="rId23"/>
    <p:sldId id="980" r:id="rId24"/>
    <p:sldId id="981" r:id="rId25"/>
    <p:sldId id="962" r:id="rId26"/>
    <p:sldId id="982" r:id="rId27"/>
    <p:sldId id="983" r:id="rId28"/>
    <p:sldId id="984" r:id="rId29"/>
    <p:sldId id="259" r:id="rId30"/>
    <p:sldId id="985" r:id="rId31"/>
    <p:sldId id="986"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700808"/>
            <a:ext cx="8521645" cy="830997"/>
          </a:xfrm>
        </p:spPr>
        <p:txBody>
          <a:bodyPr wrap="square">
            <a:spAutoFit/>
          </a:bodyPr>
          <a:lstStyle/>
          <a:p>
            <a:pPr algn="l"/>
            <a:r>
              <a:rPr lang="de-CH" altLang="de-DE" sz="4800" dirty="0" smtClean="0">
                <a:solidFill>
                  <a:schemeClr val="tx1"/>
                </a:solidFill>
                <a:effectLst/>
                <a:latin typeface="Univers LT Std 47 Cn Lt" pitchFamily="34" charset="0"/>
              </a:rPr>
              <a:t>Jesus – seine einzigartige Zeugung</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3731285"/>
            <a:ext cx="5760640" cy="1040285"/>
          </a:xfrm>
        </p:spPr>
        <p:txBody>
          <a:bodyPr wrap="square">
            <a:spAutoFit/>
          </a:bodyPr>
          <a:lstStyle/>
          <a:p>
            <a:pPr algn="l"/>
            <a:r>
              <a:rPr lang="de-DE" altLang="de-DE" sz="2800" dirty="0" smtClean="0">
                <a:effectLst/>
                <a:latin typeface="Univers LT Std 47 Cn Lt" pitchFamily="34" charset="0"/>
              </a:rPr>
              <a:t>Reihe:</a:t>
            </a:r>
          </a:p>
          <a:p>
            <a:pPr algn="l"/>
            <a:r>
              <a:rPr lang="de-CH" altLang="de-DE" sz="2800" dirty="0" smtClean="0">
                <a:effectLst/>
                <a:latin typeface="Univers LT Std 47 Cn Lt" pitchFamily="34" charset="0"/>
              </a:rPr>
              <a:t>Die ersten Jahre im Leben von Jesus</a:t>
            </a:r>
            <a:r>
              <a:rPr lang="de-DE" altLang="de-DE" sz="2800" dirty="0" smtClean="0">
                <a:effectLst/>
                <a:latin typeface="Univers LT Std 47 Cn Lt" pitchFamily="34" charset="0"/>
              </a:rPr>
              <a:t> (2/4)</a:t>
            </a:r>
          </a:p>
        </p:txBody>
      </p:sp>
      <p:sp>
        <p:nvSpPr>
          <p:cNvPr id="4" name="Rectangle 3"/>
          <p:cNvSpPr txBox="1">
            <a:spLocks noChangeArrowheads="1"/>
          </p:cNvSpPr>
          <p:nvPr/>
        </p:nvSpPr>
        <p:spPr bwMode="auto">
          <a:xfrm>
            <a:off x="2716142" y="3356992"/>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effectLst/>
                <a:latin typeface="Univers LT Std 47 Cn Lt" pitchFamily="34" charset="0"/>
              </a:rPr>
              <a:t>Matthäus-Evangelium 1,18-25</a:t>
            </a:r>
            <a:endParaRPr lang="de-DE" altLang="de-DE" sz="20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83768" y="1916832"/>
            <a:ext cx="626469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Nein </a:t>
            </a:r>
            <a:r>
              <a:rPr lang="de-CH" altLang="de-DE" sz="3600" dirty="0">
                <a:solidFill>
                  <a:schemeClr val="tx1"/>
                </a:solidFill>
                <a:effectLst/>
                <a:latin typeface="Univers LT Std 47 Cn Lt" pitchFamily="34" charset="0"/>
              </a:rPr>
              <a:t>Herr – das kann nicht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544616" cy="1754326"/>
          </a:xfrm>
        </p:spPr>
        <p:txBody>
          <a:bodyPr wrap="square">
            <a:spAutoFit/>
          </a:bodyPr>
          <a:lstStyle/>
          <a:p>
            <a:pPr algn="l"/>
            <a:r>
              <a:rPr lang="de-CH" altLang="de-DE" sz="3600" dirty="0">
                <a:solidFill>
                  <a:schemeClr val="tx1"/>
                </a:solidFill>
                <a:effectLst/>
                <a:latin typeface="Univers LT Std 47 Cn Lt" pitchFamily="34" charset="0"/>
              </a:rPr>
              <a:t>„</a:t>
            </a:r>
            <a:r>
              <a:rPr lang="de-CH" altLang="de-DE" sz="3600" dirty="0" err="1">
                <a:solidFill>
                  <a:schemeClr val="tx1"/>
                </a:solidFill>
                <a:effectLst/>
                <a:latin typeface="Univers LT Std 47 Cn Lt" pitchFamily="34" charset="0"/>
              </a:rPr>
              <a:t>Azor</a:t>
            </a:r>
            <a:r>
              <a:rPr lang="de-CH" altLang="de-DE" sz="3600" dirty="0">
                <a:solidFill>
                  <a:schemeClr val="tx1"/>
                </a:solidFill>
                <a:effectLst/>
                <a:latin typeface="Univers LT Std 47 Cn Lt" pitchFamily="34" charset="0"/>
              </a:rPr>
              <a:t> zeugte </a:t>
            </a:r>
            <a:r>
              <a:rPr lang="de-CH" altLang="de-DE" sz="3600" dirty="0" smtClean="0">
                <a:solidFill>
                  <a:schemeClr val="tx1"/>
                </a:solidFill>
                <a:effectLst/>
                <a:latin typeface="Univers LT Std 47 Cn Lt" pitchFamily="34" charset="0"/>
              </a:rPr>
              <a:t>Zadok,</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Zadok </a:t>
            </a:r>
            <a:r>
              <a:rPr lang="de-CH" altLang="de-DE" sz="3600" dirty="0">
                <a:solidFill>
                  <a:schemeClr val="tx1"/>
                </a:solidFill>
                <a:effectLst/>
                <a:latin typeface="Univers LT Std 47 Cn Lt" pitchFamily="34" charset="0"/>
              </a:rPr>
              <a:t>zeugte </a:t>
            </a:r>
            <a:r>
              <a:rPr lang="de-CH" altLang="de-DE" sz="3600" dirty="0" smtClean="0">
                <a:solidFill>
                  <a:schemeClr val="tx1"/>
                </a:solidFill>
                <a:effectLst/>
                <a:latin typeface="Univers LT Std 47 Cn Lt" pitchFamily="34" charset="0"/>
              </a:rPr>
              <a:t>Achim,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Achim </a:t>
            </a:r>
            <a:r>
              <a:rPr lang="de-CH" altLang="de-DE" sz="3600" dirty="0">
                <a:solidFill>
                  <a:schemeClr val="tx1"/>
                </a:solidFill>
                <a:effectLst/>
                <a:latin typeface="Univers LT Std 47 Cn Lt" pitchFamily="34" charset="0"/>
              </a:rPr>
              <a:t>zeugte </a:t>
            </a:r>
            <a:r>
              <a:rPr lang="de-CH" altLang="de-DE" sz="3600" dirty="0" err="1">
                <a:solidFill>
                  <a:schemeClr val="tx1"/>
                </a:solidFill>
                <a:effectLst/>
                <a:latin typeface="Univers LT Std 47 Cn Lt" pitchFamily="34" charset="0"/>
              </a:rPr>
              <a:t>Eliud</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846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120680" cy="1754326"/>
          </a:xfrm>
        </p:spPr>
        <p:txBody>
          <a:bodyPr wrap="square">
            <a:spAutoFit/>
          </a:bodyPr>
          <a:lstStyle/>
          <a:p>
            <a:pPr algn="l"/>
            <a:r>
              <a:rPr lang="de-CH" altLang="de-DE" sz="3600" dirty="0">
                <a:solidFill>
                  <a:schemeClr val="tx1"/>
                </a:solidFill>
                <a:effectLst/>
                <a:latin typeface="Univers LT Std 47 Cn Lt" pitchFamily="34" charset="0"/>
              </a:rPr>
              <a:t>„Jakob zeugte Josef, den Mann der Maria, aus der Jesus gezeugt wurde, der Christus genannt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8092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5.Mose 22,23-24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616624" cy="2862322"/>
          </a:xfrm>
        </p:spPr>
        <p:txBody>
          <a:bodyPr wrap="square">
            <a:spAutoFit/>
          </a:bodyPr>
          <a:lstStyle/>
          <a:p>
            <a:pPr algn="l"/>
            <a:r>
              <a:rPr lang="de-CH" altLang="de-DE" sz="3600" dirty="0">
                <a:solidFill>
                  <a:schemeClr val="tx1"/>
                </a:solidFill>
                <a:effectLst/>
                <a:latin typeface="Univers LT Std 47 Cn Lt" pitchFamily="34" charset="0"/>
              </a:rPr>
              <a:t>„Wenn eine Jungfrau verlobt ist und ein Mann trifft sie innerhalb der Stadt und wohnt ihr bei, so sollt ihr sie beide steinigen, dass sie sterben.“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576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480720" cy="1754326"/>
          </a:xfrm>
        </p:spPr>
        <p:txBody>
          <a:bodyPr wrap="square">
            <a:spAutoFit/>
          </a:bodyPr>
          <a:lstStyle/>
          <a:p>
            <a:pPr algn="l"/>
            <a:r>
              <a:rPr lang="de-CH" altLang="de-DE" sz="3600" dirty="0">
                <a:solidFill>
                  <a:schemeClr val="tx1"/>
                </a:solidFill>
                <a:effectLst/>
                <a:latin typeface="Univers LT Std 47 Cn Lt" pitchFamily="34" charset="0"/>
              </a:rPr>
              <a:t>„Josef nahm sich vor, die Verlobung aufzulösen, wollte es jedoch heimlich tun, um Maria nicht blosszustellen.“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4163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2.Mose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6552728" cy="3416320"/>
          </a:xfrm>
        </p:spPr>
        <p:txBody>
          <a:bodyPr wrap="square">
            <a:spAutoFit/>
          </a:bodyPr>
          <a:lstStyle/>
          <a:p>
            <a:pPr algn="l"/>
            <a:r>
              <a:rPr lang="de-CH" altLang="de-DE" sz="3600" dirty="0">
                <a:solidFill>
                  <a:schemeClr val="tx1"/>
                </a:solidFill>
                <a:effectLst/>
                <a:latin typeface="Univers LT Std 47 Cn Lt" pitchFamily="34" charset="0"/>
              </a:rPr>
              <a:t>„Ihr habt uns beim Pharao und seinen Leuten nur verhasst gemacht! Ihr habt ihnen eine Waffe in die Hand gegeben, mit der sie uns töten werden. Der Herr soll euch dafür strafen!“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8147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2.Mose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1754326"/>
          </a:xfrm>
        </p:spPr>
        <p:txBody>
          <a:bodyPr wrap="square">
            <a:spAutoFit/>
          </a:bodyPr>
          <a:lstStyle/>
          <a:p>
            <a:pPr algn="l"/>
            <a:r>
              <a:rPr lang="de-CH" altLang="de-DE" sz="3600" dirty="0">
                <a:solidFill>
                  <a:schemeClr val="tx1"/>
                </a:solidFill>
                <a:effectLst/>
                <a:latin typeface="Univers LT Std 47 Cn Lt" pitchFamily="34" charset="0"/>
              </a:rPr>
              <a:t>„Herr, warum handelst du so schlecht an deinem Volk? Wozu hast du mich überhaupt hierher geschickt?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2336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83768" y="1846565"/>
            <a:ext cx="6264696" cy="646331"/>
          </a:xfrm>
        </p:spPr>
        <p:txBody>
          <a:bodyPr wrap="square">
            <a:spAutoFit/>
          </a:bodyPr>
          <a:lstStyle/>
          <a:p>
            <a:pPr algn="l"/>
            <a:r>
              <a:rPr lang="de-DE" altLang="de-DE" sz="3600" dirty="0" smtClean="0">
                <a:solidFill>
                  <a:schemeClr val="tx1"/>
                </a:solidFill>
                <a:effectLst/>
                <a:latin typeface="Univers LT Std 47 Cn Lt" pitchFamily="34" charset="0"/>
              </a:rPr>
              <a:t>II. </a:t>
            </a:r>
            <a:r>
              <a:rPr lang="de-CH" altLang="de-DE" sz="3600" dirty="0">
                <a:solidFill>
                  <a:schemeClr val="tx1"/>
                </a:solidFill>
                <a:effectLst/>
                <a:latin typeface="Univers LT Std 47 Cn Lt" pitchFamily="34" charset="0"/>
              </a:rPr>
              <a:t>Danke Herr – was für eine Ehre!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6480720" cy="2308324"/>
          </a:xfrm>
        </p:spPr>
        <p:txBody>
          <a:bodyPr wrap="square">
            <a:spAutoFit/>
          </a:bodyPr>
          <a:lstStyle/>
          <a:p>
            <a:pPr algn="l"/>
            <a:r>
              <a:rPr lang="de-CH" altLang="de-DE" sz="3600" dirty="0">
                <a:solidFill>
                  <a:schemeClr val="tx1"/>
                </a:solidFill>
                <a:effectLst/>
                <a:latin typeface="Univers LT Std 47 Cn Lt" pitchFamily="34" charset="0"/>
              </a:rPr>
              <a:t>„Josef, Sohn Davids, zögere nicht, Maria als deine Frau zu dir zu nehmen! Denn das Kind, das sie erwartet, ist vom Heiligen Geist.“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5876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62506"/>
            <a:ext cx="6480720" cy="1754326"/>
          </a:xfrm>
        </p:spPr>
        <p:txBody>
          <a:bodyPr wrap="square">
            <a:spAutoFit/>
          </a:bodyPr>
          <a:lstStyle/>
          <a:p>
            <a:pPr algn="l"/>
            <a:r>
              <a:rPr lang="de-CH" altLang="de-DE" sz="3600" dirty="0">
                <a:solidFill>
                  <a:schemeClr val="tx1"/>
                </a:solidFill>
                <a:effectLst/>
                <a:latin typeface="Univers LT Std 47 Cn Lt" pitchFamily="34" charset="0"/>
              </a:rPr>
              <a:t>„Dem sollst du den Namen Jesus geben, denn er wird sein Volk von aller Schuld befreien.“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0918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416320"/>
          </a:xfrm>
        </p:spPr>
        <p:txBody>
          <a:bodyPr wrap="square">
            <a:spAutoFit/>
          </a:bodyPr>
          <a:lstStyle/>
          <a:p>
            <a:pPr algn="l"/>
            <a:r>
              <a:rPr lang="de-CH" altLang="de-DE" sz="3600" dirty="0">
                <a:solidFill>
                  <a:schemeClr val="tx1"/>
                </a:solidFill>
                <a:effectLst/>
                <a:latin typeface="Univers LT Std 47 Cn Lt" pitchFamily="34" charset="0"/>
              </a:rPr>
              <a:t>Dies ist die Geschichte der Geburt </a:t>
            </a:r>
            <a:r>
              <a:rPr lang="de-CH" altLang="de-DE" sz="3600" dirty="0" smtClean="0">
                <a:solidFill>
                  <a:schemeClr val="tx1"/>
                </a:solidFill>
                <a:effectLst/>
                <a:latin typeface="Univers LT Std 47 Cn Lt" pitchFamily="34" charset="0"/>
              </a:rPr>
              <a:t>Jesu</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Christi</a:t>
            </a:r>
            <a:r>
              <a:rPr lang="de-CH" altLang="de-DE" sz="3600" dirty="0">
                <a:solidFill>
                  <a:schemeClr val="tx1"/>
                </a:solidFill>
                <a:effectLst/>
                <a:latin typeface="Univers LT Std 47 Cn Lt" pitchFamily="34" charset="0"/>
              </a:rPr>
              <a:t>: Maria, seine Mutter, war </a:t>
            </a:r>
            <a:r>
              <a:rPr lang="de-CH" altLang="de-DE" sz="3600" dirty="0" smtClean="0">
                <a:solidFill>
                  <a:schemeClr val="tx1"/>
                </a:solidFill>
                <a:effectLst/>
                <a:latin typeface="Univers LT Std 47 Cn Lt" pitchFamily="34" charset="0"/>
              </a:rPr>
              <a:t>mit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Josef </a:t>
            </a:r>
            <a:r>
              <a:rPr lang="de-CH" altLang="de-DE" sz="3600" dirty="0">
                <a:solidFill>
                  <a:schemeClr val="tx1"/>
                </a:solidFill>
                <a:effectLst/>
                <a:latin typeface="Univers LT Std 47 Cn Lt" pitchFamily="34" charset="0"/>
              </a:rPr>
              <a:t>verlobt. Aber noch bevor </a:t>
            </a:r>
            <a:r>
              <a:rPr lang="de-CH" altLang="de-DE" sz="3600" dirty="0" smtClean="0">
                <a:solidFill>
                  <a:schemeClr val="tx1"/>
                </a:solidFill>
                <a:effectLst/>
                <a:latin typeface="Univers LT Std 47 Cn Lt" pitchFamily="34" charset="0"/>
              </a:rPr>
              <a:t>die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beiden </a:t>
            </a:r>
            <a:r>
              <a:rPr lang="de-CH" altLang="de-DE" sz="3600" dirty="0">
                <a:solidFill>
                  <a:schemeClr val="tx1"/>
                </a:solidFill>
                <a:effectLst/>
                <a:latin typeface="Univers LT Std 47 Cn Lt" pitchFamily="34" charset="0"/>
              </a:rPr>
              <a:t>geheiratet und Verkehr miteinander gehabt hatten, erwartete Maria ein Kind; sie war durch den Heiligen Geist schwanger geworden.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219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4752528" cy="1200329"/>
          </a:xfrm>
        </p:spPr>
        <p:txBody>
          <a:bodyPr wrap="square">
            <a:spAutoFit/>
          </a:bodyPr>
          <a:lstStyle/>
          <a:p>
            <a:pPr algn="l"/>
            <a:r>
              <a:rPr lang="de-CH" altLang="de-DE" sz="3600" dirty="0" smtClean="0">
                <a:solidFill>
                  <a:schemeClr val="tx1"/>
                </a:solidFill>
                <a:effectLst/>
                <a:latin typeface="Univers LT Std 47 Cn Lt" pitchFamily="34" charset="0"/>
              </a:rPr>
              <a:t>„Jesus wird </a:t>
            </a:r>
            <a:r>
              <a:rPr lang="de-CH" altLang="de-DE" sz="3600" dirty="0">
                <a:solidFill>
                  <a:schemeClr val="tx1"/>
                </a:solidFill>
                <a:effectLst/>
                <a:latin typeface="Univers LT Std 47 Cn Lt" pitchFamily="34" charset="0"/>
              </a:rPr>
              <a:t>sein Volk von aller Schuld befreien.“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6859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Johannes-Evangelium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62506"/>
            <a:ext cx="6480720" cy="1754326"/>
          </a:xfrm>
        </p:spPr>
        <p:txBody>
          <a:bodyPr wrap="square">
            <a:spAutoFit/>
          </a:bodyPr>
          <a:lstStyle/>
          <a:p>
            <a:pPr algn="l"/>
            <a:r>
              <a:rPr lang="de-CH" altLang="de-DE" sz="3600" dirty="0">
                <a:solidFill>
                  <a:schemeClr val="tx1"/>
                </a:solidFill>
                <a:effectLst/>
                <a:latin typeface="Univers LT Std 47 Cn Lt" pitchFamily="34" charset="0"/>
              </a:rPr>
              <a:t>„Seht, hier ist das Opferlamm Gottes, das die Sünde der ganzen Welt wegnimmt!“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3762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6480720" cy="2308324"/>
          </a:xfrm>
        </p:spPr>
        <p:txBody>
          <a:bodyPr wrap="square">
            <a:spAutoFit/>
          </a:bodyPr>
          <a:lstStyle/>
          <a:p>
            <a:pPr algn="l"/>
            <a:r>
              <a:rPr lang="de-CH" altLang="de-DE" sz="3600" dirty="0">
                <a:solidFill>
                  <a:schemeClr val="tx1"/>
                </a:solidFill>
                <a:effectLst/>
                <a:latin typeface="Univers LT Std 47 Cn Lt" pitchFamily="34" charset="0"/>
              </a:rPr>
              <a:t>„Seht, die Jungfrau wird schwanger werden und einen Sohn zur Welt bringen, und man wird ihm den Namen Immanuel geben.“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37196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Amos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480720" cy="1754326"/>
          </a:xfrm>
        </p:spPr>
        <p:txBody>
          <a:bodyPr wrap="square">
            <a:spAutoFit/>
          </a:bodyPr>
          <a:lstStyle/>
          <a:p>
            <a:pPr algn="l"/>
            <a:r>
              <a:rPr lang="de-CH" altLang="de-DE" sz="3600" dirty="0">
                <a:solidFill>
                  <a:schemeClr val="tx1"/>
                </a:solidFill>
                <a:effectLst/>
                <a:latin typeface="Univers LT Std 47 Cn Lt" pitchFamily="34" charset="0"/>
              </a:rPr>
              <a:t>„Der Herr, der mächtige Gott, tut nichts, ohne dass er es zuvor seine Diener, die Propheten, wissen lässt.“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2481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1.Timotheus-Brief 6,3-4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4092"/>
            <a:ext cx="6768752" cy="3539430"/>
          </a:xfrm>
        </p:spPr>
        <p:txBody>
          <a:bodyPr wrap="square">
            <a:spAutoFit/>
          </a:bodyPr>
          <a:lstStyle/>
          <a:p>
            <a:pPr algn="l"/>
            <a:r>
              <a:rPr lang="de-CH" altLang="de-DE" sz="3200" dirty="0">
                <a:solidFill>
                  <a:schemeClr val="tx1"/>
                </a:solidFill>
                <a:effectLst/>
                <a:latin typeface="Univers LT Std 47 Cn Lt" pitchFamily="34" charset="0"/>
              </a:rPr>
              <a:t>„Wenn jemand von der gesunden Botschaft unseres Herrn Jesus Christus nichts wissen will und sich nicht an die Lehre hält, auf die sich unser Glaube gründet, sondern Dinge lehrt, die im Widerspruch dazu stehen, dann ist er von Hochmut verblendet und weiss in Wirklichkeit überhaupt nichts.“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98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11760" y="1844824"/>
            <a:ext cx="6264696" cy="646331"/>
          </a:xfrm>
        </p:spPr>
        <p:txBody>
          <a:bodyPr wrap="square">
            <a:spAutoFit/>
          </a:bodyPr>
          <a:lstStyle/>
          <a:p>
            <a:pPr algn="l"/>
            <a:r>
              <a:rPr lang="de-DE" altLang="de-DE" sz="3600" dirty="0" smtClean="0">
                <a:solidFill>
                  <a:schemeClr val="tx1"/>
                </a:solidFill>
                <a:effectLst/>
                <a:latin typeface="Univers LT Std 47 Cn Lt" pitchFamily="34" charset="0"/>
              </a:rPr>
              <a:t>III. </a:t>
            </a:r>
            <a:r>
              <a:rPr lang="de-CH" altLang="de-DE" sz="3600" dirty="0">
                <a:solidFill>
                  <a:schemeClr val="tx1"/>
                </a:solidFill>
                <a:effectLst/>
                <a:latin typeface="Univers LT Std 47 Cn Lt" pitchFamily="34" charset="0"/>
              </a:rPr>
              <a:t>Ja Herr – ich will Dir dienen!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6480720" cy="2308324"/>
          </a:xfrm>
        </p:spPr>
        <p:txBody>
          <a:bodyPr wrap="square">
            <a:spAutoFit/>
          </a:bodyPr>
          <a:lstStyle/>
          <a:p>
            <a:pPr algn="l"/>
            <a:r>
              <a:rPr lang="de-CH" altLang="de-DE" sz="3600" dirty="0">
                <a:solidFill>
                  <a:schemeClr val="tx1"/>
                </a:solidFill>
                <a:effectLst/>
                <a:latin typeface="Univers LT Std 47 Cn Lt" pitchFamily="34" charset="0"/>
              </a:rPr>
              <a:t>„Als Josef aufwachte, folgte er der Weisung, die ihm der Engel des Herrn gegeben hatte, und nahm Maria als seine Frau zu sich.“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29457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480720" cy="1200329"/>
          </a:xfrm>
        </p:spPr>
        <p:txBody>
          <a:bodyPr wrap="square">
            <a:spAutoFit/>
          </a:bodyPr>
          <a:lstStyle/>
          <a:p>
            <a:pPr algn="l"/>
            <a:r>
              <a:rPr lang="de-CH" altLang="de-DE" sz="3600" dirty="0">
                <a:solidFill>
                  <a:schemeClr val="tx1"/>
                </a:solidFill>
                <a:effectLst/>
                <a:latin typeface="Univers LT Std 47 Cn Lt" pitchFamily="34" charset="0"/>
              </a:rPr>
              <a:t>„Josef hatte keinen Verkehr mit ihr, bis sie einen Sohn geboren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7411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647"/>
            <a:ext cx="6480720" cy="646331"/>
          </a:xfrm>
        </p:spPr>
        <p:txBody>
          <a:bodyPr wrap="square">
            <a:spAutoFit/>
          </a:bodyPr>
          <a:lstStyle/>
          <a:p>
            <a:pPr algn="l"/>
            <a:r>
              <a:rPr lang="de-CH" altLang="de-DE" sz="3600" dirty="0">
                <a:solidFill>
                  <a:schemeClr val="tx1"/>
                </a:solidFill>
                <a:effectLst/>
                <a:latin typeface="Univers LT Std 47 Cn Lt" pitchFamily="34" charset="0"/>
              </a:rPr>
              <a:t> „Josef gab ihm den Namen Jesus.“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962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547664" y="548680"/>
            <a:ext cx="5760640"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24736" cy="2862322"/>
          </a:xfrm>
        </p:spPr>
        <p:txBody>
          <a:bodyPr wrap="square">
            <a:spAutoFit/>
          </a:bodyPr>
          <a:lstStyle/>
          <a:p>
            <a:pPr algn="l"/>
            <a:r>
              <a:rPr lang="de-CH" altLang="de-DE" sz="3600" dirty="0">
                <a:solidFill>
                  <a:schemeClr val="tx1"/>
                </a:solidFill>
                <a:effectLst/>
                <a:latin typeface="Univers LT Std 47 Cn Lt" pitchFamily="34" charset="0"/>
              </a:rPr>
              <a:t>Josef, ihr Verlobter, war ein Mann mit aufrechter Gesinnung. Er nahm sich vor, die Verlobung aufzulösen, wollte es jedoch heimlich tun, um </a:t>
            </a:r>
            <a:r>
              <a:rPr lang="de-CH" altLang="de-DE" sz="3600" dirty="0" smtClean="0">
                <a:solidFill>
                  <a:schemeClr val="tx1"/>
                </a:solidFill>
                <a:effectLst/>
                <a:latin typeface="Univers LT Std 47 Cn Lt" pitchFamily="34" charset="0"/>
              </a:rPr>
              <a:t>Maria</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nicht </a:t>
            </a:r>
            <a:r>
              <a:rPr lang="de-CH" altLang="de-DE" sz="3600" dirty="0">
                <a:solidFill>
                  <a:schemeClr val="tx1"/>
                </a:solidFill>
                <a:effectLst/>
                <a:latin typeface="Univers LT Std 47 Cn Lt" pitchFamily="34" charset="0"/>
              </a:rPr>
              <a:t>blosszustellen.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4651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Johannes-Evangelium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8284" y="44624"/>
            <a:ext cx="7456044" cy="3416320"/>
          </a:xfrm>
        </p:spPr>
        <p:txBody>
          <a:bodyPr wrap="square">
            <a:spAutoFit/>
          </a:bodyPr>
          <a:lstStyle/>
          <a:p>
            <a:pPr algn="l"/>
            <a:r>
              <a:rPr lang="de-CH" altLang="de-DE" sz="3600" dirty="0">
                <a:solidFill>
                  <a:schemeClr val="tx1"/>
                </a:solidFill>
                <a:effectLst/>
                <a:latin typeface="Univers LT Std 47 Cn Lt" pitchFamily="34" charset="0"/>
              </a:rPr>
              <a:t>„Er, der das Wort ist, wurde ein Mensch von Fleisch und Blut und lebte unter uns. Wir sahen seine Herrlichkeit, eine Herrlichkeit voller Gnade und Wahrheit, wie nur er als der einzige Sohn sie besitzt, er, der vom Vater kommt.“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3553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91948" cy="2308324"/>
          </a:xfrm>
        </p:spPr>
        <p:txBody>
          <a:bodyPr wrap="square">
            <a:spAutoFit/>
          </a:bodyPr>
          <a:lstStyle/>
          <a:p>
            <a:pPr algn="l"/>
            <a:r>
              <a:rPr lang="de-CH" altLang="de-DE" sz="3600"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83028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568952" cy="3416320"/>
          </a:xfrm>
        </p:spPr>
        <p:txBody>
          <a:bodyPr wrap="square">
            <a:spAutoFit/>
          </a:bodyPr>
          <a:lstStyle/>
          <a:p>
            <a:pPr algn="l"/>
            <a:r>
              <a:rPr lang="de-CH" altLang="de-DE" sz="3600" dirty="0">
                <a:solidFill>
                  <a:schemeClr val="tx1"/>
                </a:solidFill>
                <a:effectLst/>
                <a:latin typeface="Univers LT Std 47 Cn Lt" pitchFamily="34" charset="0"/>
              </a:rPr>
              <a:t>Während er sich noch mit </a:t>
            </a:r>
            <a:r>
              <a:rPr lang="de-CH" altLang="de-DE" sz="3600" dirty="0" smtClean="0">
                <a:solidFill>
                  <a:schemeClr val="tx1"/>
                </a:solidFill>
                <a:effectLst/>
                <a:latin typeface="Univers LT Std 47 Cn Lt" pitchFamily="34" charset="0"/>
              </a:rPr>
              <a:t>diesem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Gedanken </a:t>
            </a:r>
            <a:r>
              <a:rPr lang="de-CH" altLang="de-DE" sz="3600" dirty="0">
                <a:solidFill>
                  <a:schemeClr val="tx1"/>
                </a:solidFill>
                <a:effectLst/>
                <a:latin typeface="Univers LT Std 47 Cn Lt" pitchFamily="34" charset="0"/>
              </a:rPr>
              <a:t>trug, erschien ihm im </a:t>
            </a:r>
            <a:r>
              <a:rPr lang="de-CH" altLang="de-DE" sz="3600" dirty="0" smtClean="0">
                <a:solidFill>
                  <a:schemeClr val="tx1"/>
                </a:solidFill>
                <a:effectLst/>
                <a:latin typeface="Univers LT Std 47 Cn Lt" pitchFamily="34" charset="0"/>
              </a:rPr>
              <a:t>Traum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ein </a:t>
            </a:r>
            <a:r>
              <a:rPr lang="de-CH" altLang="de-DE" sz="3600" dirty="0">
                <a:solidFill>
                  <a:schemeClr val="tx1"/>
                </a:solidFill>
                <a:effectLst/>
                <a:latin typeface="Univers LT Std 47 Cn Lt" pitchFamily="34" charset="0"/>
              </a:rPr>
              <a:t>Engel des Herrn und sagte zu ihm</a:t>
            </a:r>
            <a:r>
              <a:rPr lang="de-CH" altLang="de-DE" sz="3600" dirty="0" smtClean="0">
                <a:solidFill>
                  <a:schemeClr val="tx1"/>
                </a:solidFill>
                <a:effectLst/>
                <a:latin typeface="Univers LT Std 47 Cn Lt" pitchFamily="34" charset="0"/>
              </a:rPr>
              <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t>
            </a:r>
            <a:r>
              <a:rPr lang="de-CH" altLang="de-DE" sz="3600" dirty="0">
                <a:solidFill>
                  <a:schemeClr val="tx1"/>
                </a:solidFill>
                <a:effectLst/>
                <a:latin typeface="Univers LT Std 47 Cn Lt" pitchFamily="34" charset="0"/>
              </a:rPr>
              <a:t>Josef, Sohn Davids, zögere nicht, </a:t>
            </a:r>
            <a:r>
              <a:rPr lang="de-CH" altLang="de-DE" sz="3600" dirty="0" smtClean="0">
                <a:solidFill>
                  <a:schemeClr val="tx1"/>
                </a:solidFill>
                <a:effectLst/>
                <a:latin typeface="Univers LT Std 47 Cn Lt" pitchFamily="34" charset="0"/>
              </a:rPr>
              <a:t>Maria</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als </a:t>
            </a:r>
            <a:r>
              <a:rPr lang="de-CH" altLang="de-DE" sz="3600" dirty="0">
                <a:solidFill>
                  <a:schemeClr val="tx1"/>
                </a:solidFill>
                <a:effectLst/>
                <a:latin typeface="Univers LT Std 47 Cn Lt" pitchFamily="34" charset="0"/>
              </a:rPr>
              <a:t>deine Frau zu dir zu nehmen! Denn das Kind, das sie erwartet, ist vom Heiligen Geist.“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5009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2308324"/>
          </a:xfrm>
        </p:spPr>
        <p:txBody>
          <a:bodyPr wrap="square">
            <a:spAutoFit/>
          </a:bodyPr>
          <a:lstStyle/>
          <a:p>
            <a:pPr algn="l"/>
            <a:r>
              <a:rPr lang="de-CH" altLang="de-DE" sz="3600" dirty="0">
                <a:solidFill>
                  <a:schemeClr val="tx1"/>
                </a:solidFill>
                <a:effectLst/>
                <a:latin typeface="Univers LT Std 47 Cn Lt" pitchFamily="34" charset="0"/>
              </a:rPr>
              <a:t>„Sie wird einen Sohn zur Welt bringen. Dem sollst du den Namen Jesus geben, denn er wird sein Volk von aller Schuld befreien.“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361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24736" cy="1754326"/>
          </a:xfrm>
        </p:spPr>
        <p:txBody>
          <a:bodyPr wrap="square">
            <a:spAutoFit/>
          </a:bodyPr>
          <a:lstStyle/>
          <a:p>
            <a:pPr algn="l"/>
            <a:r>
              <a:rPr lang="de-CH" altLang="de-DE" sz="3600" dirty="0">
                <a:solidFill>
                  <a:schemeClr val="tx1"/>
                </a:solidFill>
                <a:effectLst/>
                <a:latin typeface="Univers LT Std 47 Cn Lt" pitchFamily="34" charset="0"/>
              </a:rPr>
              <a:t>Das alles ist geschehen, weil sich erfüllen sollte, was der Herr </a:t>
            </a:r>
            <a:r>
              <a:rPr lang="de-CH" altLang="de-DE" sz="3600" dirty="0" smtClean="0">
                <a:solidFill>
                  <a:schemeClr val="tx1"/>
                </a:solidFill>
                <a:effectLst/>
                <a:latin typeface="Univers LT Std 47 Cn Lt" pitchFamily="34" charset="0"/>
              </a:rPr>
              <a:t>durch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Propheten vorausgesagt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90203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2862322"/>
          </a:xfrm>
        </p:spPr>
        <p:txBody>
          <a:bodyPr wrap="square">
            <a:spAutoFit/>
          </a:bodyPr>
          <a:lstStyle/>
          <a:p>
            <a:pPr algn="l"/>
            <a:r>
              <a:rPr lang="de-CH" altLang="de-DE" sz="3600" dirty="0">
                <a:solidFill>
                  <a:schemeClr val="tx1"/>
                </a:solidFill>
                <a:effectLst/>
                <a:latin typeface="Univers LT Std 47 Cn Lt" pitchFamily="34" charset="0"/>
              </a:rPr>
              <a:t>„Seht, die Jungfrau wird schwanger werden und einen Sohn zur </a:t>
            </a:r>
            <a:r>
              <a:rPr lang="de-CH" altLang="de-DE" sz="3600" dirty="0" smtClean="0">
                <a:solidFill>
                  <a:schemeClr val="tx1"/>
                </a:solidFill>
                <a:effectLst/>
                <a:latin typeface="Univers LT Std 47 Cn Lt" pitchFamily="34" charset="0"/>
              </a:rPr>
              <a:t>Welt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bringen</a:t>
            </a:r>
            <a:r>
              <a:rPr lang="de-CH" altLang="de-DE" sz="3600" dirty="0">
                <a:solidFill>
                  <a:schemeClr val="tx1"/>
                </a:solidFill>
                <a:effectLst/>
                <a:latin typeface="Univers LT Std 47 Cn Lt" pitchFamily="34" charset="0"/>
              </a:rPr>
              <a:t>, und man wird ihm </a:t>
            </a:r>
            <a:r>
              <a:rPr lang="de-CH" altLang="de-DE" sz="3600" dirty="0" smtClean="0">
                <a:solidFill>
                  <a:schemeClr val="tx1"/>
                </a:solidFill>
                <a:effectLst/>
                <a:latin typeface="Univers LT Std 47 Cn Lt" pitchFamily="34" charset="0"/>
              </a:rPr>
              <a:t>den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Namen </a:t>
            </a:r>
            <a:r>
              <a:rPr lang="de-CH" altLang="de-DE" sz="3600" dirty="0">
                <a:solidFill>
                  <a:schemeClr val="tx1"/>
                </a:solidFill>
                <a:effectLst/>
                <a:latin typeface="Univers LT Std 47 Cn Lt" pitchFamily="34" charset="0"/>
              </a:rPr>
              <a:t>Immanuel geben</a:t>
            </a:r>
            <a:r>
              <a:rPr lang="de-CH" altLang="de-DE" sz="3600" dirty="0" smtClean="0">
                <a:solidFill>
                  <a:schemeClr val="tx1"/>
                </a:solidFill>
                <a:effectLst/>
                <a:latin typeface="Univers LT Std 47 Cn Lt" pitchFamily="34" charset="0"/>
              </a:rPr>
              <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t>
            </a:r>
            <a:r>
              <a:rPr lang="de-CH" altLang="de-DE" sz="3600" dirty="0">
                <a:solidFill>
                  <a:schemeClr val="tx1"/>
                </a:solidFill>
                <a:effectLst/>
                <a:latin typeface="Univers LT Std 47 Cn Lt" pitchFamily="34" charset="0"/>
              </a:rPr>
              <a:t>Immanuel bedeutet: „Gott ist mit uns“.)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6181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904656" cy="2308324"/>
          </a:xfrm>
        </p:spPr>
        <p:txBody>
          <a:bodyPr wrap="square">
            <a:spAutoFit/>
          </a:bodyPr>
          <a:lstStyle/>
          <a:p>
            <a:pPr algn="l"/>
            <a:r>
              <a:rPr lang="de-CH" altLang="de-DE" sz="3600" dirty="0">
                <a:solidFill>
                  <a:schemeClr val="tx1"/>
                </a:solidFill>
                <a:effectLst/>
                <a:latin typeface="Univers LT Std 47 Cn Lt" pitchFamily="34" charset="0"/>
              </a:rPr>
              <a:t>Als Josef aufwachte, folgte er der Weisung, die ihm der Engel des Herrn gegeben hatte, und nahm Maria als seine Frau zu sich.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5193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501008"/>
            <a:ext cx="4176464" cy="400110"/>
          </a:xfrm>
        </p:spPr>
        <p:txBody>
          <a:bodyPr wrap="square">
            <a:spAutoFit/>
          </a:bodyPr>
          <a:lstStyle/>
          <a:p>
            <a:pPr algn="r"/>
            <a:r>
              <a:rPr lang="de-CH" altLang="de-DE" sz="2000" dirty="0" smtClean="0">
                <a:effectLst/>
                <a:latin typeface="Univers LT Std 47 Cn Lt" pitchFamily="34" charset="0"/>
              </a:rPr>
              <a:t>Matthäus-Evangelium 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544616" cy="2308324"/>
          </a:xfrm>
        </p:spPr>
        <p:txBody>
          <a:bodyPr wrap="square">
            <a:spAutoFit/>
          </a:bodyPr>
          <a:lstStyle/>
          <a:p>
            <a:pPr algn="l"/>
            <a:r>
              <a:rPr lang="de-CH" altLang="de-DE" sz="3600" dirty="0">
                <a:solidFill>
                  <a:schemeClr val="tx1"/>
                </a:solidFill>
                <a:effectLst/>
                <a:latin typeface="Univers LT Std 47 Cn Lt" pitchFamily="34" charset="0"/>
              </a:rPr>
              <a:t>Er hatte jedoch keinen Verkehr mit ihr, bis sie einen Sohn geboren hatte. Josef </a:t>
            </a:r>
            <a:r>
              <a:rPr lang="de-CH" altLang="de-DE" sz="3600" dirty="0" smtClean="0">
                <a:solidFill>
                  <a:schemeClr val="tx1"/>
                </a:solidFill>
                <a:effectLst/>
                <a:latin typeface="Univers LT Std 47 Cn Lt" pitchFamily="34" charset="0"/>
              </a:rPr>
              <a:t>gab</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ihm </a:t>
            </a:r>
            <a:r>
              <a:rPr lang="de-CH" altLang="de-DE" sz="3600" dirty="0">
                <a:solidFill>
                  <a:schemeClr val="tx1"/>
                </a:solidFill>
                <a:effectLst/>
                <a:latin typeface="Univers LT Std 47 Cn Lt" pitchFamily="34" charset="0"/>
              </a:rPr>
              <a:t>den Namen Jesus.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184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714</Words>
  <Application>Microsoft Office PowerPoint</Application>
  <PresentationFormat>Bildschirmpräsentation (4:3)</PresentationFormat>
  <Paragraphs>91</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Jesus – seine einzigartige Zeugung</vt:lpstr>
      <vt:lpstr>Dies ist die Geschichte der Geburt Jesu Christi: Maria, seine Mutter, war mit Josef verlobt. Aber noch bevor die beiden geheiratet und Verkehr miteinander gehabt hatten, erwartete Maria ein Kind; sie war durch den Heiligen Geist schwanger geworden.</vt:lpstr>
      <vt:lpstr>Josef, ihr Verlobter, war ein Mann mit aufrechter Gesinnung. Er nahm sich vor, die Verlobung aufzulösen, wollte es jedoch heimlich tun, um Maria nicht blosszustellen.</vt:lpstr>
      <vt:lpstr>Während er sich noch mit diesem Gedanken trug, erschien ihm im Traum ein Engel des Herrn und sagte zu ihm: „Josef, Sohn Davids, zögere nicht, Maria als deine Frau zu dir zu nehmen! Denn das Kind, das sie erwartet, ist vom Heiligen Geist.“</vt:lpstr>
      <vt:lpstr>„Sie wird einen Sohn zur Welt bringen. Dem sollst du den Namen Jesus geben, denn er wird sein Volk von aller Schuld befreien.“</vt:lpstr>
      <vt:lpstr>Das alles ist geschehen, weil sich erfüllen sollte, was der Herr durch den Propheten vorausgesagt hatte:</vt:lpstr>
      <vt:lpstr>„Seht, die Jungfrau wird schwanger werden und einen Sohn zur Welt bringen, und man wird ihm den Namen Immanuel geben.“ (Immanuel bedeutet: „Gott ist mit uns“.)</vt:lpstr>
      <vt:lpstr>Als Josef aufwachte, folgte er der Weisung, die ihm der Engel des Herrn gegeben hatte, und nahm Maria als seine Frau zu sich.</vt:lpstr>
      <vt:lpstr>Er hatte jedoch keinen Verkehr mit ihr, bis sie einen Sohn geboren hatte. Josef gab ihm den Namen Jesus.</vt:lpstr>
      <vt:lpstr>I. Nein Herr – das kann nicht sein!</vt:lpstr>
      <vt:lpstr>„Azor zeugte Zadok, Zadok zeugte Achim, Achim zeugte Eliud.“</vt:lpstr>
      <vt:lpstr>„Jakob zeugte Josef, den Mann der Maria, aus der Jesus gezeugt wurde, der Christus genannt wird.“</vt:lpstr>
      <vt:lpstr>„Wenn eine Jungfrau verlobt ist und ein Mann trifft sie innerhalb der Stadt und wohnt ihr bei, so sollt ihr sie beide steinigen, dass sie sterben.“</vt:lpstr>
      <vt:lpstr>„Josef nahm sich vor, die Verlobung aufzulösen, wollte es jedoch heimlich tun, um Maria nicht blosszustellen.“</vt:lpstr>
      <vt:lpstr>„Ihr habt uns beim Pharao und seinen Leuten nur verhasst gemacht! Ihr habt ihnen eine Waffe in die Hand gegeben, mit der sie uns töten werden. Der Herr soll euch dafür strafen!“</vt:lpstr>
      <vt:lpstr>„Herr, warum handelst du so schlecht an deinem Volk? Wozu hast du mich überhaupt hierher geschickt?</vt:lpstr>
      <vt:lpstr>II. Danke Herr – was für eine Ehre!</vt:lpstr>
      <vt:lpstr>„Josef, Sohn Davids, zögere nicht, Maria als deine Frau zu dir zu nehmen! Denn das Kind, das sie erwartet, ist vom Heiligen Geist.“</vt:lpstr>
      <vt:lpstr>„Dem sollst du den Namen Jesus geben, denn er wird sein Volk von aller Schuld befreien.“</vt:lpstr>
      <vt:lpstr>„Jesus wird sein Volk von aller Schuld befreien.“</vt:lpstr>
      <vt:lpstr>„Seht, hier ist das Opferlamm Gottes, das die Sünde der ganzen Welt wegnimmt!“</vt:lpstr>
      <vt:lpstr>„Seht, die Jungfrau wird schwanger werden und einen Sohn zur Welt bringen, und man wird ihm den Namen Immanuel geben.“</vt:lpstr>
      <vt:lpstr>„Der Herr, der mächtige Gott, tut nichts, ohne dass er es zuvor seine Diener, die Propheten, wissen lässt.“</vt:lpstr>
      <vt:lpstr>„Wenn jemand von der gesunden Botschaft unseres Herrn Jesus Christus nichts wissen will und sich nicht an die Lehre hält, auf die sich unser Glaube gründet, sondern Dinge lehrt, die im Widerspruch dazu stehen, dann ist er von Hochmut verblendet und weiss in Wirklichkeit überhaupt nichts.“</vt:lpstr>
      <vt:lpstr>III. Ja Herr – ich will Dir dienen!</vt:lpstr>
      <vt:lpstr>„Als Josef aufwachte, folgte er der Weisung, die ihm der Engel des Herrn gegeben hatte, und nahm Maria als seine Frau zu sich.“</vt:lpstr>
      <vt:lpstr>„Josef hatte keinen Verkehr mit ihr, bis sie einen Sohn geboren hatte.“</vt:lpstr>
      <vt:lpstr> „Josef gab ihm den Namen Jesus.“</vt:lpstr>
      <vt:lpstr>Schlussgedanke</vt:lpstr>
      <vt:lpstr>„Er, der das Wort ist, wurde ein Mensch von Fleisch und Blut und lebte unter uns. Wir sahen seine Herrlichkeit, eine Herrlichkeit voller Gnade und Wahrheit, wie nur er als der einzige Sohn sie besitzt, er, der vom Vater kommt.“</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ersten Jahre im Leben von Jesus - Teil 2/4 - Jesus – seine einzigartige Zeugung - Folien</dc:title>
  <dc:creator>Jürg Birnstiel</dc:creator>
  <cp:lastModifiedBy>Me</cp:lastModifiedBy>
  <cp:revision>587</cp:revision>
  <dcterms:created xsi:type="dcterms:W3CDTF">2013-11-12T15:20:47Z</dcterms:created>
  <dcterms:modified xsi:type="dcterms:W3CDTF">2017-02-04T19:51:43Z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