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2"/>
  </p:notesMasterIdLst>
  <p:handoutMasterIdLst>
    <p:handoutMasterId r:id="rId33"/>
  </p:handout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303" r:id="rId9"/>
    <p:sldId id="317" r:id="rId10"/>
    <p:sldId id="318" r:id="rId11"/>
    <p:sldId id="319" r:id="rId12"/>
    <p:sldId id="321" r:id="rId13"/>
    <p:sldId id="287" r:id="rId14"/>
    <p:sldId id="320" r:id="rId15"/>
    <p:sldId id="286" r:id="rId16"/>
    <p:sldId id="290" r:id="rId17"/>
    <p:sldId id="304" r:id="rId18"/>
    <p:sldId id="291" r:id="rId19"/>
    <p:sldId id="306" r:id="rId20"/>
    <p:sldId id="292" r:id="rId21"/>
    <p:sldId id="307" r:id="rId22"/>
    <p:sldId id="298" r:id="rId23"/>
    <p:sldId id="299" r:id="rId24"/>
    <p:sldId id="308" r:id="rId25"/>
    <p:sldId id="300" r:id="rId26"/>
    <p:sldId id="301" r:id="rId27"/>
    <p:sldId id="309" r:id="rId28"/>
    <p:sldId id="313" r:id="rId29"/>
    <p:sldId id="322" r:id="rId30"/>
    <p:sldId id="305" r:id="rId3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171"/>
    <a:srgbClr val="FF3B3B"/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>
        <p:scale>
          <a:sx n="64" d="100"/>
          <a:sy n="64" d="100"/>
        </p:scale>
        <p:origin x="-3000" y="-11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10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A62A3AE-A67F-4617-A294-24D424975C88}" type="datetimeFigureOut">
              <a:rPr lang="de-DE"/>
              <a:pPr>
                <a:defRPr/>
              </a:pPr>
              <a:t>15.03.2014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C65966A-539F-460E-A8CC-D9F12B7E755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2058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DDA3A22-5F5A-4F3B-8E54-4700BFAB550E}" type="datetimeFigureOut">
              <a:rPr lang="de-CH"/>
              <a:pPr>
                <a:defRPr/>
              </a:pPr>
              <a:t>15.03.2014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CH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CH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BD765DF-FF94-4E8B-829D-CECF43DA0BB6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35781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CH" smtClean="0"/>
          </a:p>
        </p:txBody>
      </p:sp>
      <p:sp>
        <p:nvSpPr>
          <p:cNvPr id="4506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9673ADD-DCBB-4F9D-AF8C-9A79426F25A6}" type="slidenum">
              <a:rPr lang="de-CH" smtClean="0"/>
              <a:pPr eaLnBrk="1" hangingPunct="1"/>
              <a:t>1</a:t>
            </a:fld>
            <a:endParaRPr lang="de-CH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427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96F9F79-342C-4C32-B636-DE152BBC3863}" type="slidenum">
              <a:rPr lang="de-CH" smtClean="0"/>
              <a:pPr eaLnBrk="1" hangingPunct="1"/>
              <a:t>10</a:t>
            </a:fld>
            <a:endParaRPr lang="de-CH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530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82D3A93-90EB-4EBB-9535-5B95B9EF824F}" type="slidenum">
              <a:rPr lang="de-CH" smtClean="0"/>
              <a:pPr eaLnBrk="1" hangingPunct="1"/>
              <a:t>11</a:t>
            </a:fld>
            <a:endParaRPr lang="de-CH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632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855A976-7385-409A-901D-8607E1ED10E0}" type="slidenum">
              <a:rPr lang="de-CH" smtClean="0"/>
              <a:pPr eaLnBrk="1" hangingPunct="1"/>
              <a:t>12</a:t>
            </a:fld>
            <a:endParaRPr lang="de-CH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734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560A07B-E740-476E-AC4A-5E81C27542C2}" type="slidenum">
              <a:rPr lang="de-CH" smtClean="0"/>
              <a:pPr eaLnBrk="1" hangingPunct="1"/>
              <a:t>13</a:t>
            </a:fld>
            <a:endParaRPr lang="de-CH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837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62BF5F9-8B56-4B12-A01C-73A7D6177EB2}" type="slidenum">
              <a:rPr lang="de-CH" smtClean="0"/>
              <a:pPr eaLnBrk="1" hangingPunct="1"/>
              <a:t>14</a:t>
            </a:fld>
            <a:endParaRPr lang="de-CH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939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525E950-BCC5-4BC2-BEED-64E7FAFA4DE5}" type="slidenum">
              <a:rPr lang="de-CH" smtClean="0"/>
              <a:pPr eaLnBrk="1" hangingPunct="1"/>
              <a:t>15</a:t>
            </a:fld>
            <a:endParaRPr lang="de-CH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042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844DE04-23C2-43E4-A832-248C0DF26A2B}" type="slidenum">
              <a:rPr lang="de-CH" smtClean="0"/>
              <a:pPr eaLnBrk="1" hangingPunct="1"/>
              <a:t>16</a:t>
            </a:fld>
            <a:endParaRPr lang="de-CH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14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B0DFE93-F39D-4539-A167-B9193D0B4A36}" type="slidenum">
              <a:rPr lang="de-CH" smtClean="0"/>
              <a:pPr eaLnBrk="1" hangingPunct="1"/>
              <a:t>17</a:t>
            </a:fld>
            <a:endParaRPr lang="de-CH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246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20CBA9E-FA73-45F9-9225-6E0A9D69F329}" type="slidenum">
              <a:rPr lang="de-CH" smtClean="0"/>
              <a:pPr eaLnBrk="1" hangingPunct="1"/>
              <a:t>18</a:t>
            </a:fld>
            <a:endParaRPr lang="de-CH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349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347E318-6A0E-4236-A870-D1E1B5FFA890}" type="slidenum">
              <a:rPr lang="de-CH" smtClean="0"/>
              <a:pPr eaLnBrk="1" hangingPunct="1"/>
              <a:t>19</a:t>
            </a:fld>
            <a:endParaRPr lang="de-CH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CH" smtClean="0"/>
          </a:p>
        </p:txBody>
      </p:sp>
      <p:sp>
        <p:nvSpPr>
          <p:cNvPr id="4608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E9810B-BDF5-46C1-BB43-1B51BBEB226D}" type="slidenum">
              <a:rPr lang="de-CH" smtClean="0"/>
              <a:pPr eaLnBrk="1" hangingPunct="1"/>
              <a:t>2</a:t>
            </a:fld>
            <a:endParaRPr lang="de-CH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3CF4123-E878-4C30-9E7B-F625EAC05447}" type="slidenum">
              <a:rPr lang="de-CH" smtClean="0"/>
              <a:pPr eaLnBrk="1" hangingPunct="1"/>
              <a:t>20</a:t>
            </a:fld>
            <a:endParaRPr lang="de-CH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554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1A19EEC-A820-4A19-A079-83C2F5317D61}" type="slidenum">
              <a:rPr lang="de-CH" smtClean="0"/>
              <a:pPr eaLnBrk="1" hangingPunct="1"/>
              <a:t>21</a:t>
            </a:fld>
            <a:endParaRPr lang="de-CH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656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05DDF72-1808-45B2-928E-28C1A8CC5828}" type="slidenum">
              <a:rPr lang="de-CH" smtClean="0"/>
              <a:pPr eaLnBrk="1" hangingPunct="1"/>
              <a:t>22</a:t>
            </a:fld>
            <a:endParaRPr lang="de-CH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758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D716155-4364-4D74-8C64-AE6675D3E1B8}" type="slidenum">
              <a:rPr lang="de-CH" smtClean="0"/>
              <a:pPr eaLnBrk="1" hangingPunct="1"/>
              <a:t>23</a:t>
            </a:fld>
            <a:endParaRPr lang="de-CH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1849DD-D324-4D28-8BCD-7361EF65216C}" type="slidenum">
              <a:rPr lang="de-CH" smtClean="0"/>
              <a:pPr eaLnBrk="1" hangingPunct="1"/>
              <a:t>24</a:t>
            </a:fld>
            <a:endParaRPr lang="de-CH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963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FCFAE4F-B84B-4F31-9035-8D120E90C537}" type="slidenum">
              <a:rPr lang="de-CH" smtClean="0"/>
              <a:pPr eaLnBrk="1" hangingPunct="1"/>
              <a:t>25</a:t>
            </a:fld>
            <a:endParaRPr lang="de-CH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066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C584687-EBE9-4EEB-8702-44283C704CD5}" type="slidenum">
              <a:rPr lang="de-CH" smtClean="0"/>
              <a:pPr eaLnBrk="1" hangingPunct="1"/>
              <a:t>26</a:t>
            </a:fld>
            <a:endParaRPr lang="de-CH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168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392CC21-E0C3-49DF-91BA-E0D5B42F4688}" type="slidenum">
              <a:rPr lang="de-CH" smtClean="0"/>
              <a:pPr eaLnBrk="1" hangingPunct="1"/>
              <a:t>27</a:t>
            </a:fld>
            <a:endParaRPr lang="de-CH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FEC047F-34D6-4F2D-A5D6-7595464B80CB}" type="slidenum">
              <a:rPr lang="de-CH" smtClean="0"/>
              <a:pPr eaLnBrk="1" hangingPunct="1"/>
              <a:t>28</a:t>
            </a:fld>
            <a:endParaRPr lang="de-CH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373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1A57FA9-E9D1-4641-B1F3-5EEF049FD3C6}" type="slidenum">
              <a:rPr lang="de-CH" smtClean="0"/>
              <a:pPr eaLnBrk="1" hangingPunct="1"/>
              <a:t>29</a:t>
            </a:fld>
            <a:endParaRPr lang="de-CH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CH" smtClean="0"/>
          </a:p>
        </p:txBody>
      </p:sp>
      <p:sp>
        <p:nvSpPr>
          <p:cNvPr id="4710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459EA75-B260-4FB2-9722-2BA68EBF2B8E}" type="slidenum">
              <a:rPr lang="de-CH" smtClean="0"/>
              <a:pPr eaLnBrk="1" hangingPunct="1"/>
              <a:t>3</a:t>
            </a:fld>
            <a:endParaRPr lang="de-CH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FBB2C3A-F748-409A-97F3-31F530AC2F2E}" type="slidenum">
              <a:rPr lang="de-CH" smtClean="0"/>
              <a:pPr eaLnBrk="1" hangingPunct="1"/>
              <a:t>30</a:t>
            </a:fld>
            <a:endParaRPr lang="de-CH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813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3A9B25F-7498-4A7A-9F28-A51FBC0178A9}" type="slidenum">
              <a:rPr lang="de-CH" smtClean="0"/>
              <a:pPr eaLnBrk="1" hangingPunct="1"/>
              <a:t>4</a:t>
            </a:fld>
            <a:endParaRPr lang="de-CH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915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0AB4862-C7F1-4048-A28A-5683199BE51F}" type="slidenum">
              <a:rPr lang="de-CH" smtClean="0"/>
              <a:pPr eaLnBrk="1" hangingPunct="1"/>
              <a:t>5</a:t>
            </a:fld>
            <a:endParaRPr lang="de-CH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018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4FE1BAE-553E-495C-ADEB-9E0471F6B66C}" type="slidenum">
              <a:rPr lang="de-CH" smtClean="0"/>
              <a:pPr eaLnBrk="1" hangingPunct="1"/>
              <a:t>6</a:t>
            </a:fld>
            <a:endParaRPr lang="de-CH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120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23C6BAB-23B1-4AD2-8CBE-0302C50F1004}" type="slidenum">
              <a:rPr lang="de-CH" smtClean="0"/>
              <a:pPr eaLnBrk="1" hangingPunct="1"/>
              <a:t>7</a:t>
            </a:fld>
            <a:endParaRPr lang="de-CH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22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AF5D930-6806-458C-BC0F-A536DFB75611}" type="slidenum">
              <a:rPr lang="de-CH" smtClean="0"/>
              <a:pPr eaLnBrk="1" hangingPunct="1"/>
              <a:t>8</a:t>
            </a:fld>
            <a:endParaRPr lang="de-CH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325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FC04B7C-64D4-42CA-8FA1-C53B04847606}" type="slidenum">
              <a:rPr lang="de-CH" smtClean="0"/>
              <a:pPr eaLnBrk="1" hangingPunct="1"/>
              <a:t>9</a:t>
            </a:fld>
            <a:endParaRPr lang="de-C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8 w 1722"/>
                <a:gd name="T1" fmla="*/ 64 h 66"/>
                <a:gd name="T2" fmla="*/ 1718 w 1722"/>
                <a:gd name="T3" fmla="*/ 58 h 66"/>
                <a:gd name="T4" fmla="*/ 0 w 1722"/>
                <a:gd name="T5" fmla="*/ 0 h 66"/>
                <a:gd name="T6" fmla="*/ 0 w 1722"/>
                <a:gd name="T7" fmla="*/ 46 h 66"/>
                <a:gd name="T8" fmla="*/ 1718 w 1722"/>
                <a:gd name="T9" fmla="*/ 64 h 66"/>
                <a:gd name="T10" fmla="*/ 1718 w 1722"/>
                <a:gd name="T11" fmla="*/ 64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3 w 975"/>
                <a:gd name="T1" fmla="*/ 48 h 101"/>
                <a:gd name="T2" fmla="*/ 973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3 w 975"/>
                <a:gd name="T9" fmla="*/ 48 h 101"/>
                <a:gd name="T10" fmla="*/ 973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7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7 w 2141"/>
                <a:gd name="T7" fmla="*/ 0 h 198"/>
                <a:gd name="T8" fmla="*/ 2137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6 w 2517"/>
                <a:gd name="T1" fmla="*/ 276 h 276"/>
                <a:gd name="T2" fmla="*/ 2511 w 2517"/>
                <a:gd name="T3" fmla="*/ 204 h 276"/>
                <a:gd name="T4" fmla="*/ 2254 w 2517"/>
                <a:gd name="T5" fmla="*/ 0 h 276"/>
                <a:gd name="T6" fmla="*/ 0 w 2517"/>
                <a:gd name="T7" fmla="*/ 276 h 276"/>
                <a:gd name="T8" fmla="*/ 2176 w 2517"/>
                <a:gd name="T9" fmla="*/ 276 h 276"/>
                <a:gd name="T10" fmla="*/ 2176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7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7 w 729"/>
                <a:gd name="T7" fmla="*/ 240 h 240"/>
                <a:gd name="T8" fmla="*/ 727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7 w 729"/>
                <a:gd name="T1" fmla="*/ 318 h 318"/>
                <a:gd name="T2" fmla="*/ 727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7 w 729"/>
                <a:gd name="T9" fmla="*/ 318 h 318"/>
                <a:gd name="T10" fmla="*/ 727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0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</p:grpSp>
      <p:sp>
        <p:nvSpPr>
          <p:cNvPr id="2257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5400" b="1">
                <a:solidFill>
                  <a:srgbClr val="FF3B3B"/>
                </a:solidFill>
              </a:defRPr>
            </a:lvl1pPr>
          </a:lstStyle>
          <a:p>
            <a:pPr lvl="0"/>
            <a:r>
              <a:rPr lang="de-DE" noProof="0" dirty="0" smtClean="0"/>
              <a:t>Titelmasterformat durch Klicken bearbeiten</a:t>
            </a:r>
          </a:p>
        </p:txBody>
      </p:sp>
      <p:sp>
        <p:nvSpPr>
          <p:cNvPr id="2257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>
                <a:solidFill>
                  <a:srgbClr val="FFC000"/>
                </a:solidFill>
              </a:defRPr>
            </a:lvl1pPr>
          </a:lstStyle>
          <a:p>
            <a:pPr lvl="0"/>
            <a:r>
              <a:rPr lang="de-DE" noProof="0" dirty="0" smtClean="0"/>
              <a:t>Formatvorlage des Untertitelmasters durch Klicken bearbeiten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7CA04-F001-4382-9065-D76906FA688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9814982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6E38F-B95C-4EAF-A9F7-64FA016DC73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7852094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A8E0A-6DF4-4ED2-8DD5-47C16D06463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8471045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A87D0-7394-48D8-AA8A-DD1EB5632A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168906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5CCA9-13F4-4126-ACB8-A2F48D762A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2277001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8012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7504" y="1556792"/>
            <a:ext cx="4388296" cy="47525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 b="1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16288" cy="470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E5CFF-C525-4573-A511-704D61B6C8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847883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 b="1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 b="1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514B3-31CC-4DAD-95F6-4A6BF7FC4F3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98405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6EE24-A29D-4C1D-BB69-74793B5AE5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5592237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6FF71-9F6C-4B19-8360-F79266B8333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123711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D3670-07C8-4870-A355-CE8129916C5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128713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02D4F-46E9-448C-ACA0-16AA2A0D10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703163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150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150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150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3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8 w 1722"/>
                <a:gd name="T1" fmla="*/ 64 h 66"/>
                <a:gd name="T2" fmla="*/ 1718 w 1722"/>
                <a:gd name="T3" fmla="*/ 58 h 66"/>
                <a:gd name="T4" fmla="*/ 0 w 1722"/>
                <a:gd name="T5" fmla="*/ 0 h 66"/>
                <a:gd name="T6" fmla="*/ 0 w 1722"/>
                <a:gd name="T7" fmla="*/ 46 h 66"/>
                <a:gd name="T8" fmla="*/ 1718 w 1722"/>
                <a:gd name="T9" fmla="*/ 64 h 66"/>
                <a:gd name="T10" fmla="*/ 1718 w 1722"/>
                <a:gd name="T11" fmla="*/ 64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2151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3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3 w 975"/>
                <a:gd name="T1" fmla="*/ 48 h 101"/>
                <a:gd name="T2" fmla="*/ 973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3 w 975"/>
                <a:gd name="T9" fmla="*/ 48 h 101"/>
                <a:gd name="T10" fmla="*/ 973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2151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36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6 w 2517"/>
                <a:gd name="T1" fmla="*/ 276 h 276"/>
                <a:gd name="T2" fmla="*/ 2511 w 2517"/>
                <a:gd name="T3" fmla="*/ 204 h 276"/>
                <a:gd name="T4" fmla="*/ 2254 w 2517"/>
                <a:gd name="T5" fmla="*/ 0 h 276"/>
                <a:gd name="T6" fmla="*/ 0 w 2517"/>
                <a:gd name="T7" fmla="*/ 276 h 276"/>
                <a:gd name="T8" fmla="*/ 2176 w 2517"/>
                <a:gd name="T9" fmla="*/ 276 h 276"/>
                <a:gd name="T10" fmla="*/ 2176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2151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38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7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7 w 729"/>
                <a:gd name="T7" fmla="*/ 240 h 240"/>
                <a:gd name="T8" fmla="*/ 727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2151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40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7 w 729"/>
                <a:gd name="T1" fmla="*/ 318 h 318"/>
                <a:gd name="T2" fmla="*/ 727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7 w 729"/>
                <a:gd name="T9" fmla="*/ 318 h 318"/>
                <a:gd name="T10" fmla="*/ 727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2152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152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152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44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2152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46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2152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152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152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50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2153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153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53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0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2153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55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2153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153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153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153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153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154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154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154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grpSp>
          <p:nvGrpSpPr>
            <p:cNvPr id="1064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154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2154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</p:grpSp>
      <p:sp>
        <p:nvSpPr>
          <p:cNvPr id="1027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236538" y="115888"/>
            <a:ext cx="8624887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154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349375"/>
            <a:ext cx="8894762" cy="55070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C000"/>
          </a:solidFill>
          <a:latin typeface="Arial Narrow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C0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C0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C0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C0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0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 b="1">
          <a:solidFill>
            <a:srgbClr val="92D05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 b="1">
          <a:solidFill>
            <a:srgbClr val="CAB5EC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E5DAF6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3"/>
          <p:cNvSpPr>
            <a:spLocks noGrp="1"/>
          </p:cNvSpPr>
          <p:nvPr>
            <p:ph type="ctrTitle" sz="quarter"/>
          </p:nvPr>
        </p:nvSpPr>
        <p:spPr>
          <a:xfrm>
            <a:off x="250825" y="333375"/>
            <a:ext cx="8642350" cy="5399088"/>
          </a:xfrm>
        </p:spPr>
        <p:txBody>
          <a:bodyPr/>
          <a:lstStyle/>
          <a:p>
            <a:r>
              <a:rPr lang="ro-RO" sz="4800" dirty="0" smtClean="0">
                <a:solidFill>
                  <a:srgbClr val="FF0000"/>
                </a:solidFill>
              </a:rPr>
              <a:t>Sprijin</a:t>
            </a:r>
            <a:r>
              <a:rPr lang="de-DE" sz="4800" dirty="0" smtClean="0">
                <a:solidFill>
                  <a:srgbClr val="FF0000"/>
                </a:solidFill>
              </a:rPr>
              <a:t> </a:t>
            </a:r>
            <a:r>
              <a:rPr lang="de-DE" sz="4800" dirty="0" err="1" smtClean="0">
                <a:solidFill>
                  <a:srgbClr val="FF0000"/>
                </a:solidFill>
              </a:rPr>
              <a:t>pentru</a:t>
            </a:r>
            <a:r>
              <a:rPr lang="de-DE" sz="4800" dirty="0" smtClean="0">
                <a:solidFill>
                  <a:srgbClr val="FF0000"/>
                </a:solidFill>
              </a:rPr>
              <a:t> a r</a:t>
            </a:r>
            <a:r>
              <a:rPr lang="ro-RO" sz="4800" dirty="0" smtClean="0">
                <a:solidFill>
                  <a:srgbClr val="FF0000"/>
                </a:solidFill>
              </a:rPr>
              <a:t>ămâne treaz și puternic în credința </a:t>
            </a:r>
            <a:r>
              <a:rPr lang="en-US" sz="4800" dirty="0" smtClean="0">
                <a:solidFill>
                  <a:srgbClr val="FF0000"/>
                </a:solidFill>
              </a:rPr>
              <a:t>de pre</a:t>
            </a:r>
            <a:r>
              <a:rPr lang="ro-RO" sz="4800" dirty="0" smtClean="0">
                <a:solidFill>
                  <a:srgbClr val="FF0000"/>
                </a:solidFill>
              </a:rPr>
              <a:t>ț -          </a:t>
            </a:r>
            <a:r>
              <a:rPr lang="ro-RO" sz="4000" dirty="0" smtClean="0">
                <a:solidFill>
                  <a:srgbClr val="FF7171"/>
                </a:solidFill>
              </a:rPr>
              <a:t>în fața marilor pericole</a:t>
            </a:r>
            <a:r>
              <a:rPr lang="de-DE" sz="4400" dirty="0" smtClean="0">
                <a:solidFill>
                  <a:srgbClr val="FF7171"/>
                </a:solidFill>
              </a:rPr>
              <a:t/>
            </a:r>
            <a:br>
              <a:rPr lang="de-DE" sz="4400" dirty="0" smtClean="0">
                <a:solidFill>
                  <a:srgbClr val="FF7171"/>
                </a:solidFill>
              </a:rPr>
            </a:br>
            <a:r>
              <a:rPr lang="ro-RO" sz="3600" dirty="0" smtClean="0">
                <a:solidFill>
                  <a:srgbClr val="FFC000"/>
                </a:solidFill>
              </a:rPr>
              <a:t/>
            </a:r>
            <a:br>
              <a:rPr lang="ro-RO" sz="3600" dirty="0" smtClean="0">
                <a:solidFill>
                  <a:srgbClr val="FFC000"/>
                </a:solidFill>
              </a:rPr>
            </a:br>
            <a:r>
              <a:rPr lang="ro-RO" sz="3600" dirty="0" smtClean="0">
                <a:solidFill>
                  <a:srgbClr val="FFC000"/>
                </a:solidFill>
              </a:rPr>
              <a:t>Un strigăt de trezire pentru credincioși </a:t>
            </a:r>
            <a:br>
              <a:rPr lang="ro-RO" sz="3600" dirty="0" smtClean="0">
                <a:solidFill>
                  <a:srgbClr val="FFC000"/>
                </a:solidFill>
              </a:rPr>
            </a:br>
            <a:r>
              <a:rPr lang="ro-RO" sz="3600" dirty="0" smtClean="0">
                <a:solidFill>
                  <a:srgbClr val="FFC000"/>
                </a:solidFill>
              </a:rPr>
              <a:t>în ultimele zile</a:t>
            </a: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4400" dirty="0" smtClean="0"/>
              <a:t/>
            </a:r>
            <a:br>
              <a:rPr lang="de-DE" sz="4400" dirty="0" smtClean="0"/>
            </a:br>
            <a:r>
              <a:rPr lang="ro-RO" sz="4400" dirty="0" smtClean="0"/>
              <a:t> </a:t>
            </a:r>
            <a:r>
              <a:rPr lang="ro-RO" dirty="0" smtClean="0">
                <a:solidFill>
                  <a:srgbClr val="FFFF00"/>
                </a:solidFill>
              </a:rPr>
              <a:t>II </a:t>
            </a:r>
            <a:r>
              <a:rPr lang="de-CH" dirty="0" smtClean="0">
                <a:solidFill>
                  <a:srgbClr val="FFFF00"/>
                </a:solidFill>
              </a:rPr>
              <a:t>Petru</a:t>
            </a:r>
          </a:p>
        </p:txBody>
      </p:sp>
      <p:sp>
        <p:nvSpPr>
          <p:cNvPr id="5" name="Untertitel 4"/>
          <p:cNvSpPr>
            <a:spLocks noGrp="1"/>
          </p:cNvSpPr>
          <p:nvPr>
            <p:ph type="subTitle" sz="quarter" idx="1"/>
          </p:nvPr>
        </p:nvSpPr>
        <p:spPr>
          <a:xfrm>
            <a:off x="2339975" y="5949950"/>
            <a:ext cx="6400800" cy="600075"/>
          </a:xfrm>
        </p:spPr>
        <p:txBody>
          <a:bodyPr/>
          <a:lstStyle/>
          <a:p>
            <a:pPr>
              <a:defRPr/>
            </a:pPr>
            <a:endParaRPr lang="de-CH" sz="1400" dirty="0"/>
          </a:p>
          <a:p>
            <a:pPr algn="r">
              <a:defRPr/>
            </a:pPr>
            <a:r>
              <a:rPr lang="de-CH" sz="1400" dirty="0" smtClean="0"/>
              <a:t>Herbert Jantzen und Thomas Jettel </a:t>
            </a:r>
            <a:endParaRPr lang="de-CH" sz="1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>
          <a:xfrm>
            <a:off x="236538" y="44450"/>
            <a:ext cx="8624887" cy="504825"/>
          </a:xfrm>
        </p:spPr>
        <p:txBody>
          <a:bodyPr/>
          <a:lstStyle/>
          <a:p>
            <a:r>
              <a:rPr lang="de-DE" b="0" smtClean="0"/>
              <a:t>2. Petru:  </a:t>
            </a:r>
            <a:r>
              <a:rPr lang="ro-RO" b="0" smtClean="0"/>
              <a:t>Structură</a:t>
            </a:r>
            <a:endParaRPr lang="de-DE" b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620713"/>
            <a:ext cx="9131300" cy="6235700"/>
          </a:xfrm>
        </p:spPr>
        <p:txBody>
          <a:bodyPr/>
          <a:lstStyle/>
          <a:p>
            <a:pPr>
              <a:lnSpc>
                <a:spcPts val="3100"/>
              </a:lnSpc>
              <a:defRPr/>
            </a:pPr>
            <a:r>
              <a:rPr lang="de-DE" sz="2800" dirty="0" smtClean="0">
                <a:solidFill>
                  <a:srgbClr val="00B0F0"/>
                </a:solidFill>
                <a:effectLst/>
              </a:rPr>
              <a:t>I. </a:t>
            </a:r>
            <a:r>
              <a:rPr lang="ro-RO" sz="2800" dirty="0" smtClean="0">
                <a:solidFill>
                  <a:srgbClr val="00B0F0"/>
                </a:solidFill>
                <a:effectLst/>
              </a:rPr>
              <a:t>Introducerea epistolei</a:t>
            </a:r>
            <a:r>
              <a:rPr lang="de-DE" sz="2800" dirty="0" smtClean="0">
                <a:solidFill>
                  <a:srgbClr val="00B0F0"/>
                </a:solidFill>
                <a:effectLst/>
              </a:rPr>
              <a:t>: </a:t>
            </a:r>
            <a:r>
              <a:rPr lang="ro-RO" sz="2800" dirty="0" smtClean="0">
                <a:solidFill>
                  <a:srgbClr val="00B0F0"/>
                </a:solidFill>
                <a:effectLst/>
              </a:rPr>
              <a:t>Rugăciune ca harul și pacea să fie înmulțite prin cunoașterea lui Dumnezeu și a Domnului Isus Hristos</a:t>
            </a:r>
            <a:r>
              <a:rPr lang="de-DE" sz="2800" dirty="0" smtClean="0">
                <a:solidFill>
                  <a:srgbClr val="00B0F0"/>
                </a:solidFill>
                <a:effectLst/>
              </a:rPr>
              <a:t> 1,1-4</a:t>
            </a:r>
            <a:endParaRPr lang="de-DE" sz="2800" dirty="0">
              <a:solidFill>
                <a:srgbClr val="00B0F0"/>
              </a:solidFill>
              <a:effectLst/>
            </a:endParaRPr>
          </a:p>
          <a:p>
            <a:pPr>
              <a:lnSpc>
                <a:spcPts val="3100"/>
              </a:lnSpc>
              <a:defRPr/>
            </a:pPr>
            <a:r>
              <a:rPr lang="de-DE" sz="2800" dirty="0" smtClean="0">
                <a:effectLst/>
              </a:rPr>
              <a:t>  </a:t>
            </a:r>
            <a:r>
              <a:rPr lang="de-DE" sz="2800" dirty="0" smtClean="0">
                <a:solidFill>
                  <a:srgbClr val="92D050"/>
                </a:solidFill>
                <a:effectLst/>
              </a:rPr>
              <a:t>II. </a:t>
            </a:r>
            <a:r>
              <a:rPr lang="ro-RO" sz="2800" dirty="0" smtClean="0">
                <a:solidFill>
                  <a:srgbClr val="92D050"/>
                </a:solidFill>
                <a:effectLst/>
              </a:rPr>
              <a:t>Chemarea la a  face pași spirituali având în vedere intrarea   în Împărăția veșnică a lui Hristos</a:t>
            </a:r>
            <a:r>
              <a:rPr lang="de-DE" sz="2800" dirty="0" smtClean="0">
                <a:solidFill>
                  <a:srgbClr val="92D050"/>
                </a:solidFill>
                <a:effectLst/>
              </a:rPr>
              <a:t> 1,5-11</a:t>
            </a:r>
            <a:endParaRPr lang="de-DE" sz="2800" dirty="0">
              <a:solidFill>
                <a:srgbClr val="92D050"/>
              </a:solidFill>
              <a:effectLst/>
            </a:endParaRPr>
          </a:p>
          <a:p>
            <a:pPr>
              <a:lnSpc>
                <a:spcPts val="3100"/>
              </a:lnSpc>
              <a:defRPr/>
            </a:pPr>
            <a:r>
              <a:rPr lang="de-DE" sz="2800" dirty="0" smtClean="0">
                <a:effectLst/>
              </a:rPr>
              <a:t>    III. </a:t>
            </a:r>
            <a:r>
              <a:rPr lang="ro-RO" sz="2800" dirty="0" smtClean="0">
                <a:effectLst/>
              </a:rPr>
              <a:t>Importanța</a:t>
            </a:r>
            <a:r>
              <a:rPr lang="de-DE" sz="2800" dirty="0" smtClean="0">
                <a:effectLst/>
              </a:rPr>
              <a:t> </a:t>
            </a:r>
            <a:r>
              <a:rPr lang="ro-RO" sz="2800" dirty="0" smtClean="0">
                <a:effectLst/>
              </a:rPr>
              <a:t>și siguranța</a:t>
            </a:r>
            <a:r>
              <a:rPr lang="de-DE" sz="2800" dirty="0" smtClean="0">
                <a:effectLst/>
              </a:rPr>
              <a:t> </a:t>
            </a:r>
            <a:r>
              <a:rPr lang="ro-RO" sz="2800" dirty="0" smtClean="0">
                <a:effectLst/>
              </a:rPr>
              <a:t>(vrednic deîncreder) </a:t>
            </a:r>
            <a:r>
              <a:rPr lang="de-DE" sz="2800" dirty="0" err="1" smtClean="0">
                <a:effectLst/>
              </a:rPr>
              <a:t>mesajului</a:t>
            </a:r>
            <a:r>
              <a:rPr lang="de-DE" sz="2800" dirty="0" smtClean="0">
                <a:effectLst/>
              </a:rPr>
              <a:t> </a:t>
            </a:r>
            <a:r>
              <a:rPr lang="de-DE" sz="2800" dirty="0" err="1" smtClean="0">
                <a:effectLst/>
              </a:rPr>
              <a:t>apostolic</a:t>
            </a:r>
            <a:r>
              <a:rPr lang="de-DE" sz="2800" dirty="0" smtClean="0">
                <a:effectLst/>
              </a:rPr>
              <a:t> 1,12-21</a:t>
            </a:r>
            <a:endParaRPr lang="de-DE" sz="2800" dirty="0">
              <a:effectLst/>
            </a:endParaRPr>
          </a:p>
          <a:p>
            <a:pPr>
              <a:lnSpc>
                <a:spcPts val="3100"/>
              </a:lnSpc>
              <a:defRPr/>
            </a:pPr>
            <a:endParaRPr lang="de-DE" sz="2800" dirty="0" smtClean="0">
              <a:solidFill>
                <a:srgbClr val="FF3B3B"/>
              </a:solidFill>
              <a:effectLst/>
            </a:endParaRPr>
          </a:p>
          <a:p>
            <a:pPr>
              <a:lnSpc>
                <a:spcPts val="3100"/>
              </a:lnSpc>
              <a:defRPr/>
            </a:pPr>
            <a:r>
              <a:rPr lang="de-DE" sz="2800" dirty="0" smtClean="0">
                <a:effectLst/>
              </a:rPr>
              <a:t>    V. </a:t>
            </a:r>
            <a:r>
              <a:rPr lang="ro-RO" sz="2800" dirty="0" smtClean="0">
                <a:effectLst/>
              </a:rPr>
              <a:t>Importanța și siguranța</a:t>
            </a:r>
            <a:r>
              <a:rPr lang="de-DE" sz="2800" dirty="0" smtClean="0">
                <a:effectLst/>
              </a:rPr>
              <a:t> </a:t>
            </a:r>
            <a:r>
              <a:rPr lang="ro-RO" sz="2800" dirty="0" smtClean="0">
                <a:effectLst/>
              </a:rPr>
              <a:t>(vrednic deîncreder) mesajului </a:t>
            </a:r>
            <a:r>
              <a:rPr lang="de-CH" sz="2800" dirty="0" err="1" smtClean="0">
                <a:effectLst/>
              </a:rPr>
              <a:t>apostolic</a:t>
            </a:r>
            <a:r>
              <a:rPr lang="de-CH" sz="2800" dirty="0" smtClean="0">
                <a:effectLst/>
              </a:rPr>
              <a:t> a </a:t>
            </a:r>
            <a:r>
              <a:rPr lang="ro-RO" sz="2800" dirty="0" smtClean="0">
                <a:effectLst/>
              </a:rPr>
              <a:t>lui Dumnezeu </a:t>
            </a:r>
            <a:r>
              <a:rPr lang="de-DE" sz="2800" dirty="0" smtClean="0">
                <a:effectLst/>
              </a:rPr>
              <a:t>3,1-10</a:t>
            </a:r>
            <a:endParaRPr lang="de-DE" sz="2800" dirty="0">
              <a:effectLst/>
            </a:endParaRPr>
          </a:p>
          <a:p>
            <a:pPr>
              <a:lnSpc>
                <a:spcPts val="3100"/>
              </a:lnSpc>
              <a:defRPr/>
            </a:pPr>
            <a:r>
              <a:rPr lang="de-DE" sz="2800" dirty="0" smtClean="0">
                <a:solidFill>
                  <a:srgbClr val="92D050"/>
                </a:solidFill>
                <a:effectLst/>
              </a:rPr>
              <a:t>  VI. </a:t>
            </a:r>
            <a:r>
              <a:rPr lang="ro-RO" sz="2800" dirty="0" smtClean="0">
                <a:solidFill>
                  <a:srgbClr val="92D050"/>
                </a:solidFill>
                <a:effectLst/>
              </a:rPr>
              <a:t>Chemarea la o trăire curată, având în vedere intervenția    viitoarea a lui Dumnezeu</a:t>
            </a:r>
            <a:r>
              <a:rPr lang="de-DE" sz="2800" dirty="0" smtClean="0">
                <a:solidFill>
                  <a:srgbClr val="92D050"/>
                </a:solidFill>
                <a:effectLst/>
              </a:rPr>
              <a:t> 3,11-17</a:t>
            </a:r>
            <a:endParaRPr lang="de-DE" sz="2800" dirty="0">
              <a:solidFill>
                <a:srgbClr val="92D050"/>
              </a:solidFill>
              <a:effectLst/>
            </a:endParaRPr>
          </a:p>
          <a:p>
            <a:pPr>
              <a:lnSpc>
                <a:spcPts val="3100"/>
              </a:lnSpc>
              <a:defRPr/>
            </a:pPr>
            <a:r>
              <a:rPr lang="de-DE" sz="2800" dirty="0" smtClean="0">
                <a:solidFill>
                  <a:srgbClr val="00B0F0"/>
                </a:solidFill>
                <a:effectLst/>
              </a:rPr>
              <a:t>VII. </a:t>
            </a:r>
            <a:r>
              <a:rPr lang="ro-RO" sz="2800" dirty="0" smtClean="0">
                <a:solidFill>
                  <a:srgbClr val="00B0F0"/>
                </a:solidFill>
                <a:effectLst/>
              </a:rPr>
              <a:t>Încheierea epistolei</a:t>
            </a:r>
            <a:r>
              <a:rPr lang="de-DE" sz="2800" dirty="0" smtClean="0">
                <a:solidFill>
                  <a:srgbClr val="00B0F0"/>
                </a:solidFill>
                <a:effectLst/>
              </a:rPr>
              <a:t>: </a:t>
            </a:r>
            <a:r>
              <a:rPr lang="ro-RO" sz="2800" dirty="0" smtClean="0">
                <a:solidFill>
                  <a:srgbClr val="00B0F0"/>
                </a:solidFill>
                <a:effectLst/>
              </a:rPr>
              <a:t>Chemare la creștere în harul și cunoștința Domnului Isus Hristos</a:t>
            </a:r>
            <a:r>
              <a:rPr lang="de-DE" sz="2800" dirty="0" smtClean="0">
                <a:solidFill>
                  <a:srgbClr val="00B0F0"/>
                </a:solidFill>
                <a:effectLst/>
              </a:rPr>
              <a:t> 3,18</a:t>
            </a:r>
            <a:endParaRPr lang="de-DE" sz="2800" dirty="0">
              <a:solidFill>
                <a:srgbClr val="00B0F0"/>
              </a:solidFill>
              <a:effectLst/>
            </a:endParaRPr>
          </a:p>
          <a:p>
            <a:pPr>
              <a:lnSpc>
                <a:spcPts val="3200"/>
              </a:lnSpc>
              <a:defRPr/>
            </a:pPr>
            <a:endParaRPr lang="de-D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title"/>
          </p:nvPr>
        </p:nvSpPr>
        <p:spPr>
          <a:xfrm>
            <a:off x="236538" y="44450"/>
            <a:ext cx="8624887" cy="504825"/>
          </a:xfrm>
        </p:spPr>
        <p:txBody>
          <a:bodyPr/>
          <a:lstStyle/>
          <a:p>
            <a:r>
              <a:rPr lang="de-DE" b="0" smtClean="0"/>
              <a:t>2. Petru:  </a:t>
            </a:r>
            <a:r>
              <a:rPr lang="ro-RO" b="0" smtClean="0"/>
              <a:t>Structură</a:t>
            </a:r>
            <a:endParaRPr lang="de-DE" b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620713"/>
            <a:ext cx="9131300" cy="6235700"/>
          </a:xfrm>
        </p:spPr>
        <p:txBody>
          <a:bodyPr/>
          <a:lstStyle/>
          <a:p>
            <a:pPr>
              <a:lnSpc>
                <a:spcPts val="3100"/>
              </a:lnSpc>
              <a:defRPr/>
            </a:pPr>
            <a:r>
              <a:rPr lang="de-DE" sz="2800" dirty="0" smtClean="0">
                <a:solidFill>
                  <a:srgbClr val="00B0F0"/>
                </a:solidFill>
                <a:effectLst/>
              </a:rPr>
              <a:t>I. </a:t>
            </a:r>
            <a:r>
              <a:rPr lang="ro-RO" sz="2800" dirty="0" smtClean="0">
                <a:solidFill>
                  <a:srgbClr val="00B0F0"/>
                </a:solidFill>
                <a:effectLst/>
              </a:rPr>
              <a:t>Introducerea epistolei</a:t>
            </a:r>
            <a:r>
              <a:rPr lang="de-DE" sz="2800" dirty="0" smtClean="0">
                <a:solidFill>
                  <a:srgbClr val="00B0F0"/>
                </a:solidFill>
                <a:effectLst/>
              </a:rPr>
              <a:t>: </a:t>
            </a:r>
            <a:r>
              <a:rPr lang="ro-RO" sz="2800" dirty="0" smtClean="0">
                <a:solidFill>
                  <a:srgbClr val="00B0F0"/>
                </a:solidFill>
                <a:effectLst/>
              </a:rPr>
              <a:t>Rugăciune ca harul și pacea să fie înmulțite prin cunoașterea lui Dumnezeu și a Domnului Isus Hristos</a:t>
            </a:r>
            <a:r>
              <a:rPr lang="de-DE" sz="2800" dirty="0" smtClean="0">
                <a:solidFill>
                  <a:srgbClr val="00B0F0"/>
                </a:solidFill>
                <a:effectLst/>
              </a:rPr>
              <a:t> 1,1-4</a:t>
            </a:r>
            <a:endParaRPr lang="de-DE" sz="2800" dirty="0">
              <a:solidFill>
                <a:srgbClr val="00B0F0"/>
              </a:solidFill>
              <a:effectLst/>
            </a:endParaRPr>
          </a:p>
          <a:p>
            <a:pPr>
              <a:lnSpc>
                <a:spcPts val="3100"/>
              </a:lnSpc>
              <a:defRPr/>
            </a:pPr>
            <a:r>
              <a:rPr lang="de-DE" sz="2800" dirty="0" smtClean="0">
                <a:effectLst/>
              </a:rPr>
              <a:t>  </a:t>
            </a:r>
            <a:r>
              <a:rPr lang="de-DE" sz="2800" dirty="0" smtClean="0">
                <a:solidFill>
                  <a:srgbClr val="92D050"/>
                </a:solidFill>
                <a:effectLst/>
              </a:rPr>
              <a:t>II. </a:t>
            </a:r>
            <a:r>
              <a:rPr lang="ro-RO" sz="2800" dirty="0" smtClean="0">
                <a:solidFill>
                  <a:srgbClr val="92D050"/>
                </a:solidFill>
                <a:effectLst/>
              </a:rPr>
              <a:t>Chemarea la a  face pași spirituali având </a:t>
            </a:r>
            <a:r>
              <a:rPr lang="ro-RO" sz="2800" dirty="0" err="1" smtClean="0">
                <a:solidFill>
                  <a:srgbClr val="92D050"/>
                </a:solidFill>
                <a:effectLst/>
              </a:rPr>
              <a:t>având</a:t>
            </a:r>
            <a:r>
              <a:rPr lang="ro-RO" sz="2800" dirty="0" smtClean="0">
                <a:solidFill>
                  <a:srgbClr val="92D050"/>
                </a:solidFill>
                <a:effectLst/>
              </a:rPr>
              <a:t> în vedere intrarea în Împărăția veșnică a lui Hristos</a:t>
            </a:r>
            <a:r>
              <a:rPr lang="de-DE" sz="2800" dirty="0" smtClean="0">
                <a:solidFill>
                  <a:srgbClr val="92D050"/>
                </a:solidFill>
                <a:effectLst/>
              </a:rPr>
              <a:t> 1,5-11</a:t>
            </a:r>
            <a:endParaRPr lang="de-DE" sz="2800" dirty="0">
              <a:solidFill>
                <a:srgbClr val="92D050"/>
              </a:solidFill>
              <a:effectLst/>
            </a:endParaRPr>
          </a:p>
          <a:p>
            <a:pPr>
              <a:lnSpc>
                <a:spcPts val="3100"/>
              </a:lnSpc>
              <a:defRPr/>
            </a:pPr>
            <a:r>
              <a:rPr lang="de-DE" sz="2800" dirty="0" smtClean="0">
                <a:solidFill>
                  <a:srgbClr val="FFC000"/>
                </a:solidFill>
                <a:effectLst/>
              </a:rPr>
              <a:t>    </a:t>
            </a:r>
            <a:r>
              <a:rPr lang="de-DE" sz="2800" dirty="0" smtClean="0">
                <a:effectLst/>
              </a:rPr>
              <a:t>III. </a:t>
            </a:r>
            <a:r>
              <a:rPr lang="ro-RO" sz="2800" dirty="0" smtClean="0">
                <a:effectLst/>
              </a:rPr>
              <a:t>Importanța</a:t>
            </a:r>
            <a:r>
              <a:rPr lang="de-DE" sz="2800" dirty="0" smtClean="0">
                <a:effectLst/>
              </a:rPr>
              <a:t> </a:t>
            </a:r>
            <a:r>
              <a:rPr lang="ro-RO" sz="2800" dirty="0" smtClean="0">
                <a:effectLst/>
              </a:rPr>
              <a:t>și siguranța</a:t>
            </a:r>
            <a:r>
              <a:rPr lang="de-DE" sz="2800" dirty="0" smtClean="0">
                <a:effectLst/>
              </a:rPr>
              <a:t> </a:t>
            </a:r>
            <a:r>
              <a:rPr lang="ro-RO" sz="2800" dirty="0" smtClean="0">
                <a:effectLst/>
              </a:rPr>
              <a:t>(vrednic deîncreder) mesajului  apostolic </a:t>
            </a:r>
            <a:r>
              <a:rPr lang="de-DE" sz="2800" dirty="0" smtClean="0">
                <a:effectLst/>
              </a:rPr>
              <a:t>1,12-21</a:t>
            </a:r>
            <a:endParaRPr lang="de-DE" sz="2800" dirty="0">
              <a:effectLst/>
            </a:endParaRPr>
          </a:p>
          <a:p>
            <a:pPr>
              <a:lnSpc>
                <a:spcPts val="3100"/>
              </a:lnSpc>
              <a:defRPr/>
            </a:pPr>
            <a:r>
              <a:rPr lang="de-DE" sz="2800" dirty="0" smtClean="0">
                <a:solidFill>
                  <a:srgbClr val="FF3B3B"/>
                </a:solidFill>
                <a:effectLst/>
              </a:rPr>
              <a:t>       IV. </a:t>
            </a:r>
            <a:r>
              <a:rPr lang="ro-RO" sz="2800" dirty="0" smtClean="0">
                <a:solidFill>
                  <a:srgbClr val="FF3B3B"/>
                </a:solidFill>
                <a:effectLst/>
              </a:rPr>
              <a:t>Despre </a:t>
            </a:r>
            <a:r>
              <a:rPr lang="de-CH" sz="2800" dirty="0" err="1" smtClean="0">
                <a:solidFill>
                  <a:srgbClr val="FF3B3B"/>
                </a:solidFill>
                <a:effectLst/>
              </a:rPr>
              <a:t>mesagerii</a:t>
            </a:r>
            <a:r>
              <a:rPr lang="de-CH" sz="2800" dirty="0" smtClean="0">
                <a:solidFill>
                  <a:srgbClr val="FF3B3B"/>
                </a:solidFill>
                <a:effectLst/>
              </a:rPr>
              <a:t> </a:t>
            </a:r>
            <a:r>
              <a:rPr lang="ro-RO" sz="2800" dirty="0" smtClean="0">
                <a:solidFill>
                  <a:srgbClr val="FF3B3B"/>
                </a:solidFill>
                <a:effectLst/>
              </a:rPr>
              <a:t>falși</a:t>
            </a:r>
            <a:r>
              <a:rPr lang="de-DE" sz="2800" dirty="0" smtClean="0">
                <a:solidFill>
                  <a:srgbClr val="FF3B3B"/>
                </a:solidFill>
                <a:effectLst/>
              </a:rPr>
              <a:t> </a:t>
            </a:r>
            <a:r>
              <a:rPr lang="de-DE" sz="2800" dirty="0">
                <a:solidFill>
                  <a:srgbClr val="FF3B3B"/>
                </a:solidFill>
                <a:effectLst/>
              </a:rPr>
              <a:t>2,1-22</a:t>
            </a:r>
          </a:p>
          <a:p>
            <a:pPr>
              <a:lnSpc>
                <a:spcPts val="3100"/>
              </a:lnSpc>
              <a:defRPr/>
            </a:pPr>
            <a:r>
              <a:rPr lang="de-DE" sz="2800" dirty="0" smtClean="0">
                <a:solidFill>
                  <a:srgbClr val="FFC000"/>
                </a:solidFill>
                <a:effectLst/>
              </a:rPr>
              <a:t>    </a:t>
            </a:r>
            <a:r>
              <a:rPr lang="de-DE" sz="2800" dirty="0" smtClean="0">
                <a:effectLst/>
              </a:rPr>
              <a:t>V. </a:t>
            </a:r>
            <a:r>
              <a:rPr lang="ro-RO" sz="2800" dirty="0" smtClean="0">
                <a:effectLst/>
              </a:rPr>
              <a:t>Importanța și siguranța</a:t>
            </a:r>
            <a:r>
              <a:rPr lang="de-DE" sz="2800" dirty="0" smtClean="0">
                <a:effectLst/>
              </a:rPr>
              <a:t> </a:t>
            </a:r>
            <a:r>
              <a:rPr lang="ro-RO" sz="2800" dirty="0" smtClean="0">
                <a:effectLst/>
              </a:rPr>
              <a:t>(vrednic deîncreder) mesajului  apostolic alui Dumnezeu </a:t>
            </a:r>
            <a:r>
              <a:rPr lang="de-DE" sz="2800" dirty="0" smtClean="0">
                <a:effectLst/>
              </a:rPr>
              <a:t>3,1-10</a:t>
            </a:r>
            <a:endParaRPr lang="de-DE" sz="2800" dirty="0">
              <a:effectLst/>
            </a:endParaRPr>
          </a:p>
          <a:p>
            <a:pPr>
              <a:lnSpc>
                <a:spcPts val="3100"/>
              </a:lnSpc>
              <a:defRPr/>
            </a:pPr>
            <a:r>
              <a:rPr lang="de-DE" sz="2800" dirty="0" smtClean="0">
                <a:solidFill>
                  <a:srgbClr val="92D050"/>
                </a:solidFill>
                <a:effectLst/>
              </a:rPr>
              <a:t>  VI. </a:t>
            </a:r>
            <a:r>
              <a:rPr lang="ro-RO" sz="2800" dirty="0" smtClean="0">
                <a:solidFill>
                  <a:srgbClr val="92D050"/>
                </a:solidFill>
                <a:effectLst/>
              </a:rPr>
              <a:t>Chemarea la o trăire curată, având în vedere intervenția    viitoarea a lui Dumnezeu</a:t>
            </a:r>
            <a:r>
              <a:rPr lang="de-DE" sz="2800" dirty="0" smtClean="0">
                <a:solidFill>
                  <a:srgbClr val="92D050"/>
                </a:solidFill>
                <a:effectLst/>
              </a:rPr>
              <a:t> 3,11-17</a:t>
            </a:r>
            <a:endParaRPr lang="de-DE" sz="2800" dirty="0">
              <a:solidFill>
                <a:srgbClr val="92D050"/>
              </a:solidFill>
              <a:effectLst/>
            </a:endParaRPr>
          </a:p>
          <a:p>
            <a:pPr>
              <a:lnSpc>
                <a:spcPts val="3100"/>
              </a:lnSpc>
              <a:defRPr/>
            </a:pPr>
            <a:r>
              <a:rPr lang="de-DE" sz="2800" dirty="0" smtClean="0">
                <a:solidFill>
                  <a:srgbClr val="00B0F0"/>
                </a:solidFill>
                <a:effectLst/>
              </a:rPr>
              <a:t>VII. </a:t>
            </a:r>
            <a:r>
              <a:rPr lang="ro-RO" sz="2800" dirty="0" smtClean="0">
                <a:solidFill>
                  <a:srgbClr val="00B0F0"/>
                </a:solidFill>
                <a:effectLst/>
              </a:rPr>
              <a:t>Încheierea epistolei</a:t>
            </a:r>
            <a:r>
              <a:rPr lang="de-DE" sz="2800" dirty="0" smtClean="0">
                <a:solidFill>
                  <a:srgbClr val="00B0F0"/>
                </a:solidFill>
                <a:effectLst/>
              </a:rPr>
              <a:t>: </a:t>
            </a:r>
            <a:r>
              <a:rPr lang="ro-RO" sz="2800" dirty="0" smtClean="0">
                <a:solidFill>
                  <a:srgbClr val="00B0F0"/>
                </a:solidFill>
                <a:effectLst/>
              </a:rPr>
              <a:t>Chemare la creștere în harul și cunoștința Domnului Isus Hristos</a:t>
            </a:r>
            <a:r>
              <a:rPr lang="de-DE" sz="2800" dirty="0" smtClean="0">
                <a:solidFill>
                  <a:srgbClr val="00B0F0"/>
                </a:solidFill>
                <a:effectLst/>
              </a:rPr>
              <a:t> 3,18</a:t>
            </a:r>
            <a:endParaRPr lang="de-DE" sz="2800" dirty="0">
              <a:solidFill>
                <a:srgbClr val="00B0F0"/>
              </a:solidFill>
              <a:effectLst/>
            </a:endParaRPr>
          </a:p>
          <a:p>
            <a:pPr>
              <a:defRPr/>
            </a:pPr>
            <a:endParaRPr lang="de-D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0" y="44450"/>
          <a:ext cx="9144000" cy="6953250"/>
        </p:xfrm>
        <a:graphic>
          <a:graphicData uri="http://schemas.openxmlformats.org/drawingml/2006/table">
            <a:tbl>
              <a:tblPr/>
              <a:tblGrid>
                <a:gridCol w="1979613"/>
                <a:gridCol w="1008062"/>
                <a:gridCol w="1027113"/>
                <a:gridCol w="823912"/>
                <a:gridCol w="1160463"/>
                <a:gridCol w="1093787"/>
                <a:gridCol w="2051050"/>
              </a:tblGrid>
              <a:tr h="857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ADADA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I. 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ADADA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Introducere</a:t>
                      </a: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ADADA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ADADA"/>
                          </a:solidFill>
                          <a:effectLst/>
                          <a:latin typeface="Arial" charset="0"/>
                          <a:cs typeface="Arial" charset="0"/>
                        </a:rPr>
                        <a:t>1,1-4</a:t>
                      </a: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ADADA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II.  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1,5-11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III.  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1,12-21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IV.  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2,1-22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V.  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3,1-10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VI.  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3,11-17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ADADA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VII. 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ADADA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Încheiere</a:t>
                      </a: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ADADA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ADADA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3,18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1,2: 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Harul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și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pacea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să fie înmulțite</a:t>
                      </a:r>
                      <a:r>
                        <a:rPr kumimoji="0" lang="de-DE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prin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Cunoașterea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lui Dumnezeu și a </a:t>
                      </a:r>
                      <a:r>
                        <a:rPr kumimoji="0" lang="ro-RO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Domnului</a:t>
                      </a:r>
                      <a:r>
                        <a:rPr kumimoji="0" lang="ro-RO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nostru</a:t>
                      </a:r>
                      <a:r>
                        <a:rPr kumimoji="0" lang="ro-R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Isus Hristos</a:t>
                      </a: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6363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C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6363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Creștere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în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har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și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în cunoașterea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Domnului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și Mântuitorului </a:t>
                      </a:r>
                      <a:r>
                        <a:rPr kumimoji="0" lang="ro-RO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nostru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Isus Hristos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1,1:  … </a:t>
                      </a:r>
                      <a:r>
                        <a:rPr kumimoji="0" lang="ro-R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prin dreptatea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Dumnezeului </a:t>
                      </a:r>
                      <a:r>
                        <a:rPr kumimoji="0" lang="ro-R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și </a:t>
                      </a:r>
                      <a:r>
                        <a:rPr kumimoji="0" lang="ro-RO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Mântuitorului 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nostru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de-DE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sus</a:t>
                      </a: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Hristos</a:t>
                      </a: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C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și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în cunoașterea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Domnului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și Mântuitorului </a:t>
                      </a:r>
                      <a:r>
                        <a:rPr kumimoji="0" lang="ro-RO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nostru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Isus Hristos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1,3: </a:t>
                      </a:r>
                      <a:r>
                        <a:rPr kumimoji="0" lang="ro-R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care ne-a </a:t>
                      </a:r>
                      <a:r>
                        <a:rPr kumimoji="0" lang="ro-RO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chemt</a:t>
                      </a:r>
                      <a:r>
                        <a:rPr kumimoji="0" lang="ro-R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prin 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slava </a:t>
                      </a:r>
                      <a:r>
                        <a:rPr kumimoji="0" lang="ro-R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Lui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C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3,18: </a:t>
                      </a:r>
                      <a:r>
                        <a:rPr kumimoji="0" lang="ro-R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 Lui să </a:t>
                      </a:r>
                      <a:r>
                        <a:rPr kumimoji="0" lang="ro-RO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fie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slava</a:t>
                      </a: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…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0" y="44450"/>
          <a:ext cx="9144000" cy="6766560"/>
        </p:xfrm>
        <a:graphic>
          <a:graphicData uri="http://schemas.openxmlformats.org/drawingml/2006/table">
            <a:tbl>
              <a:tblPr/>
              <a:tblGrid>
                <a:gridCol w="1763713"/>
                <a:gridCol w="1800225"/>
                <a:gridCol w="1800225"/>
                <a:gridCol w="2016125"/>
                <a:gridCol w="1763712"/>
              </a:tblGrid>
              <a:tr h="128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 II-a</a:t>
                      </a:r>
                      <a:r>
                        <a:rPr kumimoji="0" lang="de-DE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parte</a:t>
                      </a:r>
                      <a:r>
                        <a:rPr kumimoji="0" lang="de-DE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1,5-11</a:t>
                      </a: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de-DE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III-a parte</a:t>
                      </a: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1,12-21</a:t>
                      </a: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 IV-a parte</a:t>
                      </a:r>
                      <a:r>
                        <a:rPr kumimoji="0" lang="de-DE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2,1-22</a:t>
                      </a: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 V-a parte</a:t>
                      </a: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3,1-10</a:t>
                      </a: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 VI-a parte</a:t>
                      </a: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3,11-17</a:t>
                      </a: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381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DAȚI-VĂ SILINȚELE</a:t>
                      </a: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1,5  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→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 VEȚI ALUNECA</a:t>
                      </a: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1,10</a:t>
                      </a: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6363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C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6363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FIȚI ATENȚI,</a:t>
                      </a: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→ 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 SĂ NU VĂ PIERDEȚI TĂRIA</a:t>
                      </a: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3,17</a:t>
                      </a: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18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DAȚI-VĂ SILINȚELE</a:t>
                      </a: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… 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SĂ FIȚI TARI</a:t>
                      </a: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1,5.10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vlavia </a:t>
                      </a: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1,6f</a:t>
                      </a: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B5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C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SILIȚI-VĂ</a:t>
                      </a: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… 3,14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A1A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A1A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o-RO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Evlavia </a:t>
                      </a: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3,11</a:t>
                      </a: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B5EC"/>
                    </a:solidFill>
                  </a:tcPr>
                </a:tc>
              </a:tr>
              <a:tr h="1219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C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0" y="44450"/>
          <a:ext cx="9144000" cy="6156960"/>
        </p:xfrm>
        <a:graphic>
          <a:graphicData uri="http://schemas.openxmlformats.org/drawingml/2006/table">
            <a:tbl>
              <a:tblPr/>
              <a:tblGrid>
                <a:gridCol w="1763713"/>
                <a:gridCol w="1800225"/>
                <a:gridCol w="1800225"/>
                <a:gridCol w="2016125"/>
                <a:gridCol w="1763712"/>
              </a:tblGrid>
              <a:tr h="12800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Partea</a:t>
                      </a:r>
                      <a:r>
                        <a:rPr kumimoji="0" lang="de-DE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 II-a</a:t>
                      </a: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1,5-11</a:t>
                      </a: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Partea a III-a</a:t>
                      </a: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1,12-21</a:t>
                      </a: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Partea a IV-a      </a:t>
                      </a:r>
                      <a:r>
                        <a:rPr kumimoji="0" lang="de-DE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2,1-22</a:t>
                      </a: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Partea a   V-a</a:t>
                      </a: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3,1-10</a:t>
                      </a: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Partea a VI-a</a:t>
                      </a:r>
                      <a:r>
                        <a:rPr kumimoji="0" lang="de-DE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3,11-17</a:t>
                      </a: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33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DAȚI-VĂ SILINȚELE</a:t>
                      </a: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1,5  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→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 VEȚI ALUNECA</a:t>
                      </a: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1,10</a:t>
                      </a: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feții din V.T.</a:t>
                      </a: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și</a:t>
                      </a: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Apost</a:t>
                      </a:r>
                      <a:r>
                        <a:rPr kumimoji="0" lang="ro-RO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olii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din N.T.</a:t>
                      </a: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363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Luați aminte</a:t>
                      </a: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363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!</a:t>
                      </a: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363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1,19</a:t>
                      </a: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6363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de-DE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C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feții din V.T.</a:t>
                      </a: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și</a:t>
                      </a: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Apost</a:t>
                      </a:r>
                      <a:r>
                        <a:rPr kumimoji="0" lang="ro-RO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olii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din N.T.</a:t>
                      </a: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363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Să vă aduceți aminte</a:t>
                      </a: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363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! 3,2</a:t>
                      </a: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6363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FIȚI ATENȚI</a:t>
                      </a: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→ 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 SĂ NU VĂ PIERDEȚI TĂRIA</a:t>
                      </a: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3,17</a:t>
                      </a: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1828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DAȚI-VĂ SILINȚELE</a:t>
                      </a: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… 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SĂ FIȚI TARI</a:t>
                      </a: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1,5.10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vlavia </a:t>
                      </a: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1,6f</a:t>
                      </a: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B5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să vă</a:t>
                      </a:r>
                      <a:r>
                        <a:rPr kumimoji="0" lang="de-DE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țin treji aducându-vă aminte </a:t>
                      </a:r>
                      <a:r>
                        <a:rPr kumimoji="0" lang="de-DE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1,13</a:t>
                      </a: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de-DE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C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să vă</a:t>
                      </a:r>
                      <a:r>
                        <a:rPr kumimoji="0" lang="de-DE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trezesc mintea sănătoasă prin înștiințări </a:t>
                      </a:r>
                      <a:r>
                        <a:rPr kumimoji="0" lang="de-DE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3,1</a:t>
                      </a: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SILIȚI-VĂ</a:t>
                      </a: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… 3,14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A1A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A1A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o-RO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Evlavia </a:t>
                      </a: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3,11</a:t>
                      </a: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B5EC"/>
                    </a:solidFill>
                  </a:tcPr>
                </a:tc>
              </a:tr>
              <a:tr h="914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până se va crăpa de ziuă</a:t>
                      </a: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1,19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C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până în ziua când Domnul va reveni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3,7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235045"/>
              </p:ext>
            </p:extLst>
          </p:nvPr>
        </p:nvGraphicFramePr>
        <p:xfrm>
          <a:off x="0" y="44450"/>
          <a:ext cx="9144000" cy="6813551"/>
        </p:xfrm>
        <a:graphic>
          <a:graphicData uri="http://schemas.openxmlformats.org/drawingml/2006/table">
            <a:tbl>
              <a:tblPr/>
              <a:tblGrid>
                <a:gridCol w="1763713"/>
                <a:gridCol w="1944191"/>
                <a:gridCol w="1800200"/>
                <a:gridCol w="1872184"/>
                <a:gridCol w="1763712"/>
              </a:tblGrid>
              <a:tr h="8467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Partea a </a:t>
                      </a:r>
                      <a:r>
                        <a:rPr kumimoji="0" lang="de-C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de-C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o-R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II-a</a:t>
                      </a:r>
                      <a:r>
                        <a:rPr kumimoji="0" lang="de-C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1,5-11</a:t>
                      </a: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Partea a III-a</a:t>
                      </a: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1,12-21</a:t>
                      </a: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Partea a </a:t>
                      </a:r>
                      <a:r>
                        <a:rPr kumimoji="0" lang="de-C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de-C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o-R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IV-a   </a:t>
                      </a: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2,1-22</a:t>
                      </a: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Partea a   </a:t>
                      </a:r>
                      <a:r>
                        <a:rPr kumimoji="0" lang="de-C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de-C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o-R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V-a</a:t>
                      </a: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3,1-10</a:t>
                      </a: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Partea a </a:t>
                      </a:r>
                      <a:r>
                        <a:rPr kumimoji="0" lang="de-C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de-C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o-R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VI-a</a:t>
                      </a: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3,11-17</a:t>
                      </a: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0010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Chemare</a:t>
                      </a:r>
                      <a:r>
                        <a:rPr kumimoji="0" lang="de-DE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 a face pași în cr</a:t>
                      </a:r>
                      <a:r>
                        <a:rPr kumimoji="0" lang="de-CH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a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vând în vedere</a:t>
                      </a:r>
                      <a:r>
                        <a:rPr kumimoji="0" lang="de-C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Împă</a:t>
                      </a:r>
                      <a:r>
                        <a:rPr kumimoji="0" lang="de-C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o-R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răția veșnică a Regelui </a:t>
                      </a: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1,11</a:t>
                      </a:r>
                      <a:endParaRPr kumimoji="0" 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Mesajul adevărat</a:t>
                      </a:r>
                      <a:endParaRPr kumimoji="0" lang="de-DE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1,16: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o-RO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 povești</a:t>
                      </a:r>
                      <a:r>
                        <a:rPr kumimoji="0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!</a:t>
                      </a:r>
                      <a:endParaRPr kumimoji="0" lang="de-DE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Învățători mincinoși</a:t>
                      </a:r>
                      <a:endParaRPr kumimoji="0" lang="de-DE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C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Evanghelia adevărată</a:t>
                      </a:r>
                      <a:endParaRPr kumimoji="0" lang="de-DE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3,3-4: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Batjocoritor</a:t>
                      </a:r>
                      <a:r>
                        <a:rPr kumimoji="0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 „</a:t>
                      </a:r>
                      <a:r>
                        <a:rPr kumimoji="0" lang="ro-RO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Povești</a:t>
                      </a:r>
                      <a:r>
                        <a:rPr kumimoji="0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!“</a:t>
                      </a:r>
                      <a:endParaRPr kumimoji="0" lang="de-DE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Chemare</a:t>
                      </a:r>
                      <a:r>
                        <a:rPr kumimoji="0" lang="de-DE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 o trăire curată</a:t>
                      </a:r>
                      <a:r>
                        <a:rPr kumimoji="0" lang="de-DE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vând în ve</a:t>
                      </a:r>
                      <a:r>
                        <a:rPr kumimoji="0" lang="de-C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dere că</a:t>
                      </a: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vor fi un</a:t>
                      </a:r>
                      <a:r>
                        <a:rPr kumimoji="0" lang="de-C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cer și pă</a:t>
                      </a:r>
                      <a:r>
                        <a:rPr kumimoji="0" lang="de-C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o-R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mânt nou</a:t>
                      </a: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3,13</a:t>
                      </a:r>
                      <a:endParaRPr kumimoji="0" 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3367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4D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Dumnezeu a intervenit</a:t>
                      </a: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4D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o-R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muntele</a:t>
                      </a: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    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A1A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și va interveni</a:t>
                      </a: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A1A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!</a:t>
                      </a:r>
                      <a:endParaRPr kumimoji="0" lang="de-DE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1A1A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4D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Dumnezeu a intervenit</a:t>
                      </a: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4D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 </a:t>
                      </a:r>
                      <a:r>
                        <a:rPr kumimoji="0" lang="ro-RO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dovezi din istorie</a:t>
                      </a:r>
                      <a:r>
                        <a:rPr kumimoji="0" lang="de-DE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</a:t>
                      </a: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4D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Căderea</a:t>
                      </a:r>
                      <a:r>
                        <a:rPr kumimoji="0" lang="de-C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înger</a:t>
                      </a:r>
                      <a:r>
                        <a:rPr kumimoji="0" lang="de-C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endParaRPr kumimoji="0" 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Potopul</a:t>
                      </a:r>
                      <a:endParaRPr kumimoji="0" 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Sodo</a:t>
                      </a:r>
                      <a:r>
                        <a:rPr kumimoji="0" lang="ro-R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</a:t>
                      </a:r>
                      <a:endParaRPr kumimoji="0" 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A1A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4D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Dumnezeu a intervenit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4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o-R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pamântul de atunci a fost inundat</a:t>
                      </a: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 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A1A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și va interveni</a:t>
                      </a: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A1A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!</a:t>
                      </a:r>
                      <a:endParaRPr kumimoji="0" lang="de-DE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1A1A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4"/>
                    </a:solidFill>
                  </a:tcPr>
                </a:tc>
              </a:tr>
              <a:tr h="16289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CERTITUDINEA  </a:t>
                      </a: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viitoarei </a:t>
                      </a:r>
                      <a:r>
                        <a:rPr kumimoji="0" lang="ro-RO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reveniri a lui</a:t>
                      </a:r>
                      <a:r>
                        <a:rPr kumimoji="0" lang="de-DE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de-DE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rist</a:t>
                      </a:r>
                      <a:r>
                        <a:rPr kumimoji="0" lang="ro-RO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os</a:t>
                      </a:r>
                      <a:r>
                        <a:rPr kumimoji="0" lang="de-DE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1,16</a:t>
                      </a:r>
                      <a:endParaRPr kumimoji="0" lang="de-DE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C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CERTITUDINEA</a:t>
                      </a: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o-RO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judecății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viitoare</a:t>
                      </a:r>
                      <a:r>
                        <a:rPr kumimoji="0" lang="de-DE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</a:t>
                      </a:r>
                      <a:r>
                        <a:rPr kumimoji="0" lang="de-DE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venirea lui Hristos</a:t>
                      </a:r>
                      <a:r>
                        <a:rPr kumimoji="0" lang="de-DE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3,4</a:t>
                      </a: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31300" cy="6856413"/>
          </a:xfrm>
        </p:spPr>
        <p:txBody>
          <a:bodyPr/>
          <a:lstStyle/>
          <a:p>
            <a:pPr>
              <a:defRPr/>
            </a:pPr>
            <a:r>
              <a:rPr lang="de-DE" dirty="0" smtClean="0">
                <a:solidFill>
                  <a:srgbClr val="00B0F0"/>
                </a:solidFill>
                <a:effectLst/>
              </a:rPr>
              <a:t>I. </a:t>
            </a:r>
            <a:r>
              <a:rPr lang="ro-RO" dirty="0" smtClean="0">
                <a:solidFill>
                  <a:srgbClr val="00B0F0"/>
                </a:solidFill>
                <a:effectLst/>
              </a:rPr>
              <a:t>Introducerea epistolei</a:t>
            </a:r>
            <a:r>
              <a:rPr lang="de-DE" dirty="0" smtClean="0">
                <a:solidFill>
                  <a:srgbClr val="00B0F0"/>
                </a:solidFill>
                <a:effectLst/>
              </a:rPr>
              <a:t> 1,1-4 </a:t>
            </a:r>
            <a:r>
              <a:rPr lang="de-DE" sz="2400" b="0" dirty="0" smtClean="0">
                <a:effectLst/>
              </a:rPr>
              <a:t>(</a:t>
            </a:r>
            <a:r>
              <a:rPr lang="ro-RO" sz="2400" b="0" dirty="0" smtClean="0">
                <a:effectLst/>
              </a:rPr>
              <a:t>cu referire la prețioasele baze ale credinței </a:t>
            </a:r>
            <a:r>
              <a:rPr lang="de-DE" sz="2400" b="0" dirty="0" smtClean="0">
                <a:effectLst/>
              </a:rPr>
              <a:t>)</a:t>
            </a:r>
            <a:endParaRPr lang="de-DE" dirty="0">
              <a:effectLst/>
            </a:endParaRPr>
          </a:p>
          <a:p>
            <a:pPr lvl="1">
              <a:defRPr/>
            </a:pPr>
            <a:r>
              <a:rPr lang="de-DE" dirty="0">
                <a:effectLst/>
              </a:rPr>
              <a:t>1. </a:t>
            </a:r>
            <a:r>
              <a:rPr lang="ro-RO" dirty="0" smtClean="0">
                <a:effectLst/>
              </a:rPr>
              <a:t>Cel care salută</a:t>
            </a:r>
            <a:endParaRPr lang="de-DE" dirty="0" smtClean="0">
              <a:effectLst/>
            </a:endParaRPr>
          </a:p>
          <a:p>
            <a:pPr lvl="2">
              <a:defRPr/>
            </a:pPr>
            <a:r>
              <a:rPr lang="de-CH" b="0" dirty="0" smtClean="0">
                <a:effectLst/>
              </a:rPr>
              <a:t>Este </a:t>
            </a:r>
            <a:r>
              <a:rPr lang="ro-RO" b="0" dirty="0" smtClean="0">
                <a:effectLst/>
              </a:rPr>
              <a:t>părtaș</a:t>
            </a:r>
            <a:r>
              <a:rPr lang="de-DE" dirty="0" smtClean="0">
                <a:effectLst/>
              </a:rPr>
              <a:t> </a:t>
            </a:r>
            <a:r>
              <a:rPr lang="ro-RO" dirty="0" smtClean="0">
                <a:effectLst/>
              </a:rPr>
              <a:t>al </a:t>
            </a:r>
            <a:r>
              <a:rPr lang="de-CH" dirty="0" err="1" smtClean="0">
                <a:effectLst/>
              </a:rPr>
              <a:t>acelei</a:t>
            </a:r>
            <a:r>
              <a:rPr lang="ro-RO" dirty="0" smtClean="0">
                <a:effectLst/>
              </a:rPr>
              <a:t>ași credințe de preț ca cei salutați</a:t>
            </a:r>
            <a:r>
              <a:rPr lang="de-DE" dirty="0" smtClean="0">
                <a:effectLst/>
              </a:rPr>
              <a:t>. 1,1A</a:t>
            </a:r>
            <a:endParaRPr lang="de-DE" dirty="0">
              <a:effectLst/>
            </a:endParaRPr>
          </a:p>
          <a:p>
            <a:pPr lvl="1">
              <a:defRPr/>
            </a:pPr>
            <a:r>
              <a:rPr lang="de-DE" dirty="0">
                <a:effectLst/>
              </a:rPr>
              <a:t>2. </a:t>
            </a:r>
            <a:r>
              <a:rPr lang="ro-RO" dirty="0" smtClean="0">
                <a:effectLst/>
              </a:rPr>
              <a:t>Cei salutați</a:t>
            </a:r>
            <a:r>
              <a:rPr lang="de-DE" dirty="0" smtClean="0">
                <a:effectLst/>
              </a:rPr>
              <a:t> </a:t>
            </a:r>
          </a:p>
          <a:p>
            <a:pPr lvl="2">
              <a:defRPr/>
            </a:pPr>
            <a:r>
              <a:rPr lang="ro-RO" dirty="0" smtClean="0">
                <a:effectLst/>
              </a:rPr>
              <a:t>Au primit o credința prețioasă</a:t>
            </a:r>
            <a:r>
              <a:rPr lang="de-DE" dirty="0" smtClean="0">
                <a:effectLst/>
              </a:rPr>
              <a:t>. 1,1M</a:t>
            </a:r>
            <a:endParaRPr lang="de-DE" dirty="0">
              <a:effectLst/>
            </a:endParaRPr>
          </a:p>
          <a:p>
            <a:pPr lvl="1">
              <a:defRPr/>
            </a:pPr>
            <a:r>
              <a:rPr lang="de-DE" dirty="0">
                <a:effectLst/>
              </a:rPr>
              <a:t>3. </a:t>
            </a:r>
            <a:r>
              <a:rPr lang="ro-RO" dirty="0" smtClean="0">
                <a:effectLst/>
              </a:rPr>
              <a:t>Cuvântul de salut</a:t>
            </a:r>
            <a:endParaRPr lang="de-DE" dirty="0" smtClean="0">
              <a:effectLst/>
            </a:endParaRPr>
          </a:p>
          <a:p>
            <a:pPr lvl="2">
              <a:defRPr/>
            </a:pPr>
            <a:r>
              <a:rPr lang="ro-RO" b="0" dirty="0" smtClean="0">
                <a:effectLst/>
              </a:rPr>
              <a:t>Este o rugăciunea din dorința</a:t>
            </a:r>
            <a:r>
              <a:rPr lang="de-DE" b="0" dirty="0" smtClean="0">
                <a:effectLst/>
              </a:rPr>
              <a:t> </a:t>
            </a:r>
            <a:r>
              <a:rPr lang="ro-RO" dirty="0" smtClean="0">
                <a:effectLst/>
              </a:rPr>
              <a:t>p</a:t>
            </a:r>
            <a:r>
              <a:rPr lang="de-DE" dirty="0" smtClean="0">
                <a:effectLst/>
              </a:rPr>
              <a:t>e</a:t>
            </a:r>
            <a:r>
              <a:rPr lang="ro-RO" dirty="0" err="1" smtClean="0">
                <a:effectLst/>
              </a:rPr>
              <a:t>ntru</a:t>
            </a:r>
            <a:r>
              <a:rPr lang="ro-RO" dirty="0" smtClean="0">
                <a:effectLst/>
              </a:rPr>
              <a:t> ca harul și pacea să fie înmulțite</a:t>
            </a:r>
            <a:r>
              <a:rPr lang="de-DE" b="0" dirty="0" smtClean="0">
                <a:effectLst/>
              </a:rPr>
              <a:t> </a:t>
            </a:r>
            <a:r>
              <a:rPr lang="de-DE" dirty="0" smtClean="0">
                <a:effectLst/>
              </a:rPr>
              <a:t>1,2</a:t>
            </a:r>
            <a:endParaRPr lang="de-DE" dirty="0">
              <a:effectLst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74951"/>
            <a:ext cx="9131300" cy="6781462"/>
          </a:xfrm>
        </p:spPr>
        <p:txBody>
          <a:bodyPr/>
          <a:lstStyle/>
          <a:p>
            <a:pPr>
              <a:lnSpc>
                <a:spcPts val="2800"/>
              </a:lnSpc>
              <a:defRPr/>
            </a:pPr>
            <a:r>
              <a:rPr lang="de-DE" dirty="0" smtClean="0">
                <a:solidFill>
                  <a:srgbClr val="00B0F0"/>
                </a:solidFill>
                <a:effectLst/>
              </a:rPr>
              <a:t>I. </a:t>
            </a:r>
            <a:r>
              <a:rPr lang="ro-RO" dirty="0" smtClean="0">
                <a:solidFill>
                  <a:srgbClr val="00B0F0"/>
                </a:solidFill>
                <a:effectLst/>
              </a:rPr>
              <a:t>Introducerea epistolei</a:t>
            </a:r>
            <a:r>
              <a:rPr lang="de-DE" dirty="0" smtClean="0">
                <a:solidFill>
                  <a:srgbClr val="00B0F0"/>
                </a:solidFill>
                <a:effectLst/>
              </a:rPr>
              <a:t> 1,1-4 </a:t>
            </a:r>
            <a:r>
              <a:rPr lang="de-DE" sz="2400" b="0" dirty="0" smtClean="0">
                <a:effectLst/>
              </a:rPr>
              <a:t>(</a:t>
            </a:r>
            <a:r>
              <a:rPr lang="ro-RO" sz="2400" b="0" dirty="0" smtClean="0">
                <a:effectLst/>
              </a:rPr>
              <a:t>cu referire la prețioasele baze ale credinței </a:t>
            </a:r>
            <a:r>
              <a:rPr lang="de-DE" sz="2400" b="0" dirty="0" smtClean="0">
                <a:effectLst/>
              </a:rPr>
              <a:t>)</a:t>
            </a:r>
            <a:endParaRPr lang="de-DE" dirty="0">
              <a:effectLst/>
            </a:endParaRPr>
          </a:p>
          <a:p>
            <a:pPr lvl="1">
              <a:lnSpc>
                <a:spcPts val="2800"/>
              </a:lnSpc>
              <a:defRPr/>
            </a:pPr>
            <a:r>
              <a:rPr lang="de-DE" dirty="0" smtClean="0">
                <a:effectLst/>
              </a:rPr>
              <a:t>1. </a:t>
            </a:r>
            <a:r>
              <a:rPr lang="ro-RO" dirty="0" smtClean="0">
                <a:effectLst/>
              </a:rPr>
              <a:t>Cel care salută</a:t>
            </a:r>
            <a:endParaRPr lang="de-DE" dirty="0" smtClean="0">
              <a:effectLst/>
            </a:endParaRPr>
          </a:p>
          <a:p>
            <a:pPr lvl="2">
              <a:lnSpc>
                <a:spcPts val="2800"/>
              </a:lnSpc>
              <a:defRPr/>
            </a:pPr>
            <a:r>
              <a:rPr lang="de-CH" b="0" dirty="0" smtClean="0">
                <a:effectLst/>
              </a:rPr>
              <a:t>Este </a:t>
            </a:r>
            <a:r>
              <a:rPr lang="ro-RO" b="0" dirty="0" smtClean="0">
                <a:effectLst/>
              </a:rPr>
              <a:t>părtaș</a:t>
            </a:r>
            <a:r>
              <a:rPr lang="de-DE" dirty="0" smtClean="0">
                <a:effectLst/>
              </a:rPr>
              <a:t> </a:t>
            </a:r>
            <a:r>
              <a:rPr lang="ro-RO" dirty="0" smtClean="0">
                <a:effectLst/>
              </a:rPr>
              <a:t>al </a:t>
            </a:r>
            <a:r>
              <a:rPr lang="de-CH" dirty="0" err="1" smtClean="0">
                <a:effectLst/>
              </a:rPr>
              <a:t>acelei</a:t>
            </a:r>
            <a:r>
              <a:rPr lang="ro-RO" dirty="0" smtClean="0">
                <a:effectLst/>
              </a:rPr>
              <a:t>ași credințe de preț ca cei salutați</a:t>
            </a:r>
            <a:r>
              <a:rPr lang="de-DE" dirty="0" smtClean="0">
                <a:effectLst/>
              </a:rPr>
              <a:t>. 1,1A</a:t>
            </a:r>
          </a:p>
          <a:p>
            <a:pPr lvl="1">
              <a:lnSpc>
                <a:spcPts val="2800"/>
              </a:lnSpc>
              <a:defRPr/>
            </a:pPr>
            <a:r>
              <a:rPr lang="de-DE" dirty="0" smtClean="0">
                <a:effectLst/>
              </a:rPr>
              <a:t>2. </a:t>
            </a:r>
            <a:r>
              <a:rPr lang="ro-RO" dirty="0" smtClean="0">
                <a:effectLst/>
              </a:rPr>
              <a:t>Cei salutați</a:t>
            </a:r>
            <a:r>
              <a:rPr lang="de-DE" dirty="0" smtClean="0">
                <a:effectLst/>
              </a:rPr>
              <a:t> </a:t>
            </a:r>
          </a:p>
          <a:p>
            <a:pPr lvl="2">
              <a:lnSpc>
                <a:spcPts val="2800"/>
              </a:lnSpc>
              <a:defRPr/>
            </a:pPr>
            <a:r>
              <a:rPr lang="ro-RO" dirty="0" smtClean="0">
                <a:effectLst/>
              </a:rPr>
              <a:t>Au primit o credința prețioasă</a:t>
            </a:r>
            <a:r>
              <a:rPr lang="de-DE" dirty="0" smtClean="0">
                <a:effectLst/>
              </a:rPr>
              <a:t>. 1,1M</a:t>
            </a:r>
          </a:p>
          <a:p>
            <a:pPr lvl="1">
              <a:lnSpc>
                <a:spcPts val="2800"/>
              </a:lnSpc>
              <a:defRPr/>
            </a:pPr>
            <a:r>
              <a:rPr lang="de-DE" dirty="0" smtClean="0">
                <a:effectLst/>
              </a:rPr>
              <a:t>3. </a:t>
            </a:r>
            <a:r>
              <a:rPr lang="ro-RO" dirty="0" smtClean="0">
                <a:effectLst/>
              </a:rPr>
              <a:t>Cuvântul de salut</a:t>
            </a:r>
            <a:endParaRPr lang="de-DE" dirty="0" smtClean="0">
              <a:effectLst/>
            </a:endParaRPr>
          </a:p>
          <a:p>
            <a:pPr lvl="2">
              <a:lnSpc>
                <a:spcPts val="2800"/>
              </a:lnSpc>
              <a:defRPr/>
            </a:pPr>
            <a:r>
              <a:rPr lang="ro-RO" b="0" dirty="0" smtClean="0">
                <a:effectLst/>
              </a:rPr>
              <a:t>Este o rugăciunea din dorința</a:t>
            </a:r>
            <a:r>
              <a:rPr lang="de-DE" b="0" dirty="0" smtClean="0">
                <a:effectLst/>
              </a:rPr>
              <a:t> </a:t>
            </a:r>
            <a:r>
              <a:rPr lang="ro-RO" dirty="0" smtClean="0">
                <a:effectLst/>
              </a:rPr>
              <a:t>p</a:t>
            </a:r>
            <a:r>
              <a:rPr lang="de-DE" dirty="0" smtClean="0">
                <a:effectLst/>
              </a:rPr>
              <a:t>e</a:t>
            </a:r>
            <a:r>
              <a:rPr lang="ro-RO" dirty="0" smtClean="0">
                <a:effectLst/>
              </a:rPr>
              <a:t>ntru ca harul și pacea să fie înmulțite</a:t>
            </a:r>
            <a:r>
              <a:rPr lang="de-DE" b="0" dirty="0" smtClean="0">
                <a:effectLst/>
              </a:rPr>
              <a:t> </a:t>
            </a:r>
            <a:r>
              <a:rPr lang="de-DE" dirty="0" smtClean="0">
                <a:effectLst/>
              </a:rPr>
              <a:t>1,2</a:t>
            </a:r>
          </a:p>
          <a:p>
            <a:pPr lvl="1">
              <a:lnSpc>
                <a:spcPts val="2800"/>
              </a:lnSpc>
              <a:defRPr/>
            </a:pPr>
            <a:r>
              <a:rPr lang="de-DE" dirty="0" smtClean="0">
                <a:effectLst/>
              </a:rPr>
              <a:t>4</a:t>
            </a:r>
            <a:r>
              <a:rPr lang="de-DE" dirty="0">
                <a:effectLst/>
              </a:rPr>
              <a:t>. </a:t>
            </a:r>
            <a:r>
              <a:rPr lang="ro-RO" dirty="0" smtClean="0">
                <a:effectLst/>
              </a:rPr>
              <a:t>Extinderea cuvântului de salut</a:t>
            </a:r>
            <a:r>
              <a:rPr lang="de-DE" dirty="0" smtClean="0">
                <a:effectLst/>
              </a:rPr>
              <a:t>: </a:t>
            </a:r>
            <a:r>
              <a:rPr lang="ro-RO" dirty="0" smtClean="0">
                <a:effectLst/>
              </a:rPr>
              <a:t>Despre conținutul și baza credinței noastre</a:t>
            </a:r>
            <a:r>
              <a:rPr lang="de-DE" dirty="0" smtClean="0">
                <a:effectLst/>
              </a:rPr>
              <a:t> 1,3-4</a:t>
            </a:r>
            <a:endParaRPr lang="de-DE" dirty="0">
              <a:effectLst/>
            </a:endParaRPr>
          </a:p>
          <a:p>
            <a:pPr lvl="2">
              <a:lnSpc>
                <a:spcPts val="2800"/>
              </a:lnSpc>
              <a:defRPr/>
            </a:pPr>
            <a:r>
              <a:rPr lang="de-DE" sz="2300" dirty="0">
                <a:effectLst/>
              </a:rPr>
              <a:t>a. </a:t>
            </a:r>
            <a:r>
              <a:rPr lang="ro-RO" sz="2300" dirty="0" smtClean="0">
                <a:effectLst/>
              </a:rPr>
              <a:t>TOTUL ne-a fost dat</a:t>
            </a:r>
            <a:r>
              <a:rPr lang="de-DE" sz="2300" dirty="0" smtClean="0">
                <a:effectLst/>
              </a:rPr>
              <a:t>. (1,3</a:t>
            </a:r>
            <a:r>
              <a:rPr lang="de-DE" sz="2300" dirty="0">
                <a:effectLst/>
              </a:rPr>
              <a:t>)</a:t>
            </a:r>
          </a:p>
          <a:p>
            <a:pPr lvl="3">
              <a:lnSpc>
                <a:spcPts val="2800"/>
              </a:lnSpc>
              <a:defRPr/>
            </a:pPr>
            <a:r>
              <a:rPr lang="ro-RO" sz="2300" dirty="0" smtClean="0">
                <a:effectLst/>
              </a:rPr>
              <a:t>totul pentru viață</a:t>
            </a:r>
            <a:endParaRPr lang="de-DE" sz="2300" dirty="0">
              <a:effectLst/>
            </a:endParaRPr>
          </a:p>
          <a:p>
            <a:pPr lvl="3">
              <a:lnSpc>
                <a:spcPts val="2800"/>
              </a:lnSpc>
              <a:defRPr/>
            </a:pPr>
            <a:r>
              <a:rPr lang="ro-RO" sz="2300" dirty="0" smtClean="0">
                <a:effectLst/>
              </a:rPr>
              <a:t>totul pentru</a:t>
            </a:r>
            <a:r>
              <a:rPr lang="de-DE" sz="2300" dirty="0" smtClean="0">
                <a:effectLst/>
              </a:rPr>
              <a:t> </a:t>
            </a:r>
            <a:r>
              <a:rPr lang="ro-RO" sz="2300" dirty="0" smtClean="0">
                <a:effectLst/>
              </a:rPr>
              <a:t>evlavia adevărată</a:t>
            </a:r>
            <a:r>
              <a:rPr lang="de-DE" sz="2300" dirty="0" smtClean="0">
                <a:effectLst/>
              </a:rPr>
              <a:t> </a:t>
            </a:r>
            <a:endParaRPr lang="de-DE" sz="2300" dirty="0">
              <a:effectLst/>
            </a:endParaRPr>
          </a:p>
          <a:p>
            <a:pPr lvl="2">
              <a:lnSpc>
                <a:spcPts val="2800"/>
              </a:lnSpc>
              <a:defRPr/>
            </a:pPr>
            <a:r>
              <a:rPr lang="de-DE" sz="2300" dirty="0">
                <a:effectLst/>
              </a:rPr>
              <a:t>b. </a:t>
            </a:r>
            <a:r>
              <a:rPr lang="ro-RO" sz="2300" dirty="0" smtClean="0">
                <a:effectLst/>
              </a:rPr>
              <a:t>Ne-au fost date cele mai mari și cele mai prețioase promisiuni</a:t>
            </a:r>
            <a:r>
              <a:rPr lang="de-DE" sz="2300" dirty="0" smtClean="0">
                <a:effectLst/>
              </a:rPr>
              <a:t> 1,4</a:t>
            </a:r>
            <a:endParaRPr lang="de-DE" sz="2300" dirty="0">
              <a:effectLst/>
            </a:endParaRPr>
          </a:p>
          <a:p>
            <a:pPr lvl="2">
              <a:lnSpc>
                <a:spcPts val="2800"/>
              </a:lnSpc>
              <a:defRPr/>
            </a:pPr>
            <a:r>
              <a:rPr lang="de-DE" sz="2300" dirty="0" smtClean="0">
                <a:effectLst/>
              </a:rPr>
              <a:t>c. </a:t>
            </a:r>
            <a:r>
              <a:rPr lang="ro-RO" sz="2300" dirty="0" smtClean="0">
                <a:effectLst/>
              </a:rPr>
              <a:t>Toate acestea prin cunoașterea lui Dumnezeu în Isus Cristos</a:t>
            </a:r>
            <a:endParaRPr lang="de-DE" sz="2300" dirty="0">
              <a:effectLst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31300" cy="6856413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defRPr/>
            </a:pPr>
            <a:r>
              <a:rPr lang="de-DE" u="sng" dirty="0" smtClean="0">
                <a:solidFill>
                  <a:srgbClr val="00B0F0"/>
                </a:solidFill>
                <a:effectLst/>
              </a:rPr>
              <a:t>II: 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Chemarea la înaintarea pe aceste baze ale credinței</a:t>
            </a:r>
            <a:r>
              <a:rPr lang="de-DE" u="sng" dirty="0" smtClean="0">
                <a:solidFill>
                  <a:srgbClr val="00B0F0"/>
                </a:solidFill>
                <a:effectLst/>
              </a:rPr>
              <a:t>.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 V.</a:t>
            </a:r>
            <a:r>
              <a:rPr lang="de-DE" u="sng" dirty="0" smtClean="0">
                <a:solidFill>
                  <a:srgbClr val="00B0F0"/>
                </a:solidFill>
                <a:effectLst/>
              </a:rPr>
              <a:t> </a:t>
            </a:r>
            <a:r>
              <a:rPr lang="de-DE" u="sng" dirty="0">
                <a:solidFill>
                  <a:srgbClr val="00B0F0"/>
                </a:solidFill>
                <a:effectLst/>
              </a:rPr>
              <a:t>1,5-11</a:t>
            </a:r>
            <a:endParaRPr lang="de-DE" dirty="0">
              <a:solidFill>
                <a:srgbClr val="00B0F0"/>
              </a:solidFill>
              <a:effectLst/>
            </a:endParaRPr>
          </a:p>
          <a:p>
            <a:pPr lvl="1">
              <a:defRPr/>
            </a:pPr>
            <a:r>
              <a:rPr lang="de-DE" dirty="0">
                <a:effectLst/>
              </a:rPr>
              <a:t>A. </a:t>
            </a:r>
            <a:r>
              <a:rPr lang="ro-RO" dirty="0" smtClean="0">
                <a:effectLst/>
              </a:rPr>
              <a:t>Punctul de plecare</a:t>
            </a:r>
            <a:endParaRPr lang="de-DE" dirty="0">
              <a:effectLst/>
            </a:endParaRPr>
          </a:p>
          <a:p>
            <a:pPr lvl="1">
              <a:defRPr/>
            </a:pPr>
            <a:r>
              <a:rPr lang="de-DE" dirty="0">
                <a:effectLst/>
              </a:rPr>
              <a:t>B. </a:t>
            </a:r>
            <a:r>
              <a:rPr lang="ro-RO" dirty="0" smtClean="0">
                <a:effectLst/>
              </a:rPr>
              <a:t>Apelul înaintarea spirituali</a:t>
            </a:r>
            <a:r>
              <a:rPr lang="de-DE" dirty="0" smtClean="0">
                <a:effectLst/>
              </a:rPr>
              <a:t> 1,5A</a:t>
            </a:r>
            <a:endParaRPr lang="de-DE" dirty="0">
              <a:effectLst/>
            </a:endParaRPr>
          </a:p>
          <a:p>
            <a:pPr lvl="1">
              <a:defRPr/>
            </a:pPr>
            <a:r>
              <a:rPr lang="de-DE" dirty="0">
                <a:effectLst/>
              </a:rPr>
              <a:t>C</a:t>
            </a:r>
            <a:r>
              <a:rPr lang="de-DE" dirty="0" smtClean="0">
                <a:effectLst/>
              </a:rPr>
              <a:t>.</a:t>
            </a:r>
            <a:r>
              <a:rPr lang="ro-RO" dirty="0" smtClean="0">
                <a:effectLst/>
              </a:rPr>
              <a:t> Domenii</a:t>
            </a:r>
            <a:r>
              <a:rPr lang="de-DE" dirty="0" smtClean="0">
                <a:effectLst/>
              </a:rPr>
              <a:t> 1,5M-7</a:t>
            </a:r>
            <a:endParaRPr lang="de-DE" dirty="0">
              <a:effectLst/>
            </a:endParaRPr>
          </a:p>
          <a:p>
            <a:pPr lvl="2">
              <a:defRPr/>
            </a:pPr>
            <a:r>
              <a:rPr lang="ro-RO" dirty="0" smtClean="0">
                <a:effectLst/>
              </a:rPr>
              <a:t>Fapta</a:t>
            </a:r>
            <a:endParaRPr lang="de-DE" dirty="0">
              <a:effectLst/>
            </a:endParaRPr>
          </a:p>
          <a:p>
            <a:pPr lvl="2">
              <a:defRPr/>
            </a:pPr>
            <a:r>
              <a:rPr lang="ro-RO" dirty="0" smtClean="0">
                <a:effectLst/>
              </a:rPr>
              <a:t>Cunoștința</a:t>
            </a:r>
            <a:endParaRPr lang="de-DE" dirty="0">
              <a:effectLst/>
            </a:endParaRPr>
          </a:p>
          <a:p>
            <a:pPr lvl="2">
              <a:defRPr/>
            </a:pPr>
            <a:r>
              <a:rPr lang="ro-RO" dirty="0" smtClean="0">
                <a:effectLst/>
              </a:rPr>
              <a:t>Înfrânarea</a:t>
            </a:r>
            <a:endParaRPr lang="de-DE" dirty="0">
              <a:effectLst/>
            </a:endParaRPr>
          </a:p>
          <a:p>
            <a:pPr lvl="2">
              <a:defRPr/>
            </a:pPr>
            <a:r>
              <a:rPr lang="ro-RO" dirty="0" smtClean="0">
                <a:effectLst/>
              </a:rPr>
              <a:t>Răbdarea</a:t>
            </a:r>
            <a:endParaRPr lang="de-DE" dirty="0">
              <a:effectLst/>
            </a:endParaRPr>
          </a:p>
          <a:p>
            <a:pPr lvl="2">
              <a:defRPr/>
            </a:pPr>
            <a:r>
              <a:rPr lang="ro-RO" dirty="0" smtClean="0">
                <a:effectLst/>
              </a:rPr>
              <a:t>Evlavia</a:t>
            </a:r>
            <a:endParaRPr lang="de-DE" dirty="0">
              <a:effectLst/>
            </a:endParaRPr>
          </a:p>
          <a:p>
            <a:pPr lvl="2">
              <a:defRPr/>
            </a:pPr>
            <a:r>
              <a:rPr lang="ro-RO" dirty="0" smtClean="0">
                <a:effectLst/>
              </a:rPr>
              <a:t>Dragostea de frați</a:t>
            </a:r>
            <a:endParaRPr lang="de-DE" dirty="0">
              <a:effectLst/>
            </a:endParaRPr>
          </a:p>
          <a:p>
            <a:pPr lvl="2">
              <a:defRPr/>
            </a:pPr>
            <a:r>
              <a:rPr lang="ro-RO" dirty="0" smtClean="0">
                <a:effectLst/>
              </a:rPr>
              <a:t>Iubirea de oameni</a:t>
            </a:r>
            <a:endParaRPr lang="de-DE" dirty="0">
              <a:effectLst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31300" cy="6856413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defRPr/>
            </a:pPr>
            <a:r>
              <a:rPr lang="de-DE" u="sng" dirty="0" smtClean="0">
                <a:solidFill>
                  <a:srgbClr val="00B0F0"/>
                </a:solidFill>
                <a:effectLst/>
              </a:rPr>
              <a:t>II: 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Chemarea la înaintarea pe aceste baze ale credinței</a:t>
            </a:r>
            <a:r>
              <a:rPr lang="de-DE" u="sng" dirty="0" smtClean="0">
                <a:solidFill>
                  <a:srgbClr val="00B0F0"/>
                </a:solidFill>
                <a:effectLst/>
              </a:rPr>
              <a:t>.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 V.</a:t>
            </a:r>
            <a:r>
              <a:rPr lang="de-DE" u="sng" dirty="0" smtClean="0">
                <a:solidFill>
                  <a:srgbClr val="00B0F0"/>
                </a:solidFill>
                <a:effectLst/>
              </a:rPr>
              <a:t> 1,5-11</a:t>
            </a:r>
            <a:endParaRPr lang="de-DE" dirty="0" smtClean="0">
              <a:solidFill>
                <a:srgbClr val="00B0F0"/>
              </a:solidFill>
              <a:effectLst/>
            </a:endParaRPr>
          </a:p>
          <a:p>
            <a:pPr lvl="1">
              <a:defRPr/>
            </a:pPr>
            <a:r>
              <a:rPr lang="de-DE" dirty="0" smtClean="0">
                <a:effectLst/>
              </a:rPr>
              <a:t>A. </a:t>
            </a:r>
            <a:r>
              <a:rPr lang="ro-RO" dirty="0" smtClean="0">
                <a:effectLst/>
              </a:rPr>
              <a:t>Punctul de plecare</a:t>
            </a:r>
            <a:endParaRPr lang="de-DE" dirty="0" smtClean="0">
              <a:effectLst/>
            </a:endParaRPr>
          </a:p>
          <a:p>
            <a:pPr lvl="1">
              <a:defRPr/>
            </a:pPr>
            <a:r>
              <a:rPr lang="de-DE" dirty="0" smtClean="0">
                <a:effectLst/>
              </a:rPr>
              <a:t>B. </a:t>
            </a:r>
            <a:r>
              <a:rPr lang="ro-RO" dirty="0" smtClean="0">
                <a:effectLst/>
              </a:rPr>
              <a:t>Apelul a înainta spirituali</a:t>
            </a:r>
            <a:r>
              <a:rPr lang="de-DE" dirty="0" smtClean="0">
                <a:effectLst/>
              </a:rPr>
              <a:t> 1,5A</a:t>
            </a:r>
          </a:p>
          <a:p>
            <a:pPr lvl="1">
              <a:lnSpc>
                <a:spcPts val="2600"/>
              </a:lnSpc>
              <a:defRPr/>
            </a:pPr>
            <a:r>
              <a:rPr lang="de-DE" dirty="0" smtClean="0">
                <a:effectLst/>
              </a:rPr>
              <a:t>C.</a:t>
            </a:r>
            <a:r>
              <a:rPr lang="ro-RO" dirty="0" smtClean="0">
                <a:effectLst/>
              </a:rPr>
              <a:t> Domenii</a:t>
            </a:r>
            <a:r>
              <a:rPr lang="de-DE" dirty="0" smtClean="0">
                <a:effectLst/>
              </a:rPr>
              <a:t> 1,5M-7</a:t>
            </a:r>
          </a:p>
          <a:p>
            <a:pPr lvl="2">
              <a:lnSpc>
                <a:spcPts val="2600"/>
              </a:lnSpc>
              <a:defRPr/>
            </a:pPr>
            <a:r>
              <a:rPr lang="ro-RO" dirty="0" smtClean="0">
                <a:effectLst/>
              </a:rPr>
              <a:t>Fapta</a:t>
            </a:r>
            <a:endParaRPr lang="de-DE" dirty="0" smtClean="0">
              <a:effectLst/>
            </a:endParaRPr>
          </a:p>
          <a:p>
            <a:pPr lvl="2">
              <a:lnSpc>
                <a:spcPts val="2600"/>
              </a:lnSpc>
              <a:defRPr/>
            </a:pPr>
            <a:r>
              <a:rPr lang="ro-RO" dirty="0" smtClean="0">
                <a:effectLst/>
              </a:rPr>
              <a:t>Cunoștința</a:t>
            </a:r>
            <a:endParaRPr lang="de-DE" dirty="0" smtClean="0">
              <a:effectLst/>
            </a:endParaRPr>
          </a:p>
          <a:p>
            <a:pPr lvl="2">
              <a:lnSpc>
                <a:spcPts val="2600"/>
              </a:lnSpc>
              <a:defRPr/>
            </a:pPr>
            <a:r>
              <a:rPr lang="ro-RO" dirty="0" smtClean="0">
                <a:effectLst/>
              </a:rPr>
              <a:t>Înfrânarea</a:t>
            </a:r>
            <a:endParaRPr lang="de-DE" dirty="0" smtClean="0">
              <a:effectLst/>
            </a:endParaRPr>
          </a:p>
          <a:p>
            <a:pPr lvl="2">
              <a:lnSpc>
                <a:spcPts val="2600"/>
              </a:lnSpc>
              <a:defRPr/>
            </a:pPr>
            <a:r>
              <a:rPr lang="ro-RO" dirty="0" smtClean="0">
                <a:effectLst/>
              </a:rPr>
              <a:t>Răbdarea</a:t>
            </a:r>
            <a:endParaRPr lang="de-DE" dirty="0" smtClean="0">
              <a:effectLst/>
            </a:endParaRPr>
          </a:p>
          <a:p>
            <a:pPr lvl="2">
              <a:lnSpc>
                <a:spcPts val="2600"/>
              </a:lnSpc>
              <a:defRPr/>
            </a:pPr>
            <a:r>
              <a:rPr lang="ro-RO" dirty="0" smtClean="0">
                <a:effectLst/>
              </a:rPr>
              <a:t>Evlavia</a:t>
            </a:r>
            <a:endParaRPr lang="de-DE" dirty="0" smtClean="0">
              <a:effectLst/>
            </a:endParaRPr>
          </a:p>
          <a:p>
            <a:pPr lvl="2">
              <a:lnSpc>
                <a:spcPts val="2600"/>
              </a:lnSpc>
              <a:defRPr/>
            </a:pPr>
            <a:r>
              <a:rPr lang="ro-RO" dirty="0" smtClean="0">
                <a:effectLst/>
              </a:rPr>
              <a:t>Dragostea de frați</a:t>
            </a:r>
            <a:endParaRPr lang="de-DE" dirty="0" smtClean="0">
              <a:effectLst/>
            </a:endParaRPr>
          </a:p>
          <a:p>
            <a:pPr lvl="2">
              <a:lnSpc>
                <a:spcPts val="2600"/>
              </a:lnSpc>
              <a:defRPr/>
            </a:pPr>
            <a:r>
              <a:rPr lang="ro-RO" dirty="0" smtClean="0">
                <a:effectLst/>
              </a:rPr>
              <a:t>Iubirea de oameni</a:t>
            </a:r>
            <a:endParaRPr lang="de-DE" dirty="0" smtClean="0">
              <a:effectLst/>
            </a:endParaRPr>
          </a:p>
          <a:p>
            <a:pPr lvl="1">
              <a:defRPr/>
            </a:pPr>
            <a:r>
              <a:rPr lang="de-DE" dirty="0" smtClean="0">
                <a:effectLst/>
              </a:rPr>
              <a:t>D</a:t>
            </a:r>
            <a:r>
              <a:rPr lang="de-DE" dirty="0">
                <a:effectLst/>
              </a:rPr>
              <a:t>. </a:t>
            </a:r>
            <a:r>
              <a:rPr lang="de-DE" dirty="0" err="1" smtClean="0">
                <a:effectLst/>
              </a:rPr>
              <a:t>Moti</a:t>
            </a:r>
            <a:r>
              <a:rPr lang="ro-RO" dirty="0" err="1" smtClean="0">
                <a:effectLst/>
              </a:rPr>
              <a:t>vația</a:t>
            </a:r>
            <a:r>
              <a:rPr lang="de-DE" dirty="0" smtClean="0">
                <a:effectLst/>
              </a:rPr>
              <a:t> 1,8-9</a:t>
            </a:r>
            <a:endParaRPr lang="de-DE" dirty="0">
              <a:effectLst/>
            </a:endParaRPr>
          </a:p>
          <a:p>
            <a:pPr lvl="1">
              <a:defRPr/>
            </a:pPr>
            <a:r>
              <a:rPr lang="de-DE" dirty="0">
                <a:effectLst/>
              </a:rPr>
              <a:t>E. </a:t>
            </a:r>
            <a:r>
              <a:rPr lang="ro-RO" dirty="0" smtClean="0">
                <a:effectLst/>
              </a:rPr>
              <a:t>Chemare la întărirea alegerii cu</a:t>
            </a:r>
            <a:r>
              <a:rPr lang="de-DE" dirty="0" smtClean="0">
                <a:effectLst/>
              </a:rPr>
              <a:t> </a:t>
            </a:r>
            <a:r>
              <a:rPr lang="ro-RO" dirty="0" smtClean="0">
                <a:effectLst/>
              </a:rPr>
              <a:t>stăruință </a:t>
            </a:r>
            <a:r>
              <a:rPr lang="de-DE" dirty="0" smtClean="0">
                <a:effectLst/>
              </a:rPr>
              <a:t>1,10A</a:t>
            </a:r>
            <a:endParaRPr lang="de-DE" dirty="0">
              <a:effectLst/>
            </a:endParaRPr>
          </a:p>
          <a:p>
            <a:pPr lvl="1">
              <a:defRPr/>
            </a:pPr>
            <a:r>
              <a:rPr lang="de-DE" dirty="0">
                <a:effectLst/>
              </a:rPr>
              <a:t>F. </a:t>
            </a:r>
            <a:r>
              <a:rPr lang="ro-RO" dirty="0" smtClean="0">
                <a:effectLst/>
              </a:rPr>
              <a:t>Alte motivații </a:t>
            </a:r>
            <a:r>
              <a:rPr lang="de-DE" dirty="0" smtClean="0">
                <a:effectLst/>
              </a:rPr>
              <a:t>1,10M-11</a:t>
            </a:r>
            <a:endParaRPr lang="de-DE" dirty="0">
              <a:effectLst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A face progres</a:t>
            </a:r>
            <a:endParaRPr lang="de-CH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b="0" dirty="0">
                <a:effectLst/>
              </a:rPr>
              <a:t>1,2: </a:t>
            </a:r>
            <a:r>
              <a:rPr lang="ro-RO" b="0" dirty="0" smtClean="0">
                <a:effectLst/>
              </a:rPr>
              <a:t>Harul și pacea să vă fie </a:t>
            </a:r>
            <a:r>
              <a:rPr lang="de-DE" b="0" dirty="0" smtClean="0"/>
              <a:t> </a:t>
            </a:r>
            <a:r>
              <a:rPr lang="ro-RO" dirty="0" smtClean="0">
                <a:solidFill>
                  <a:srgbClr val="FFC000"/>
                </a:solidFill>
              </a:rPr>
              <a:t>înmulțite </a:t>
            </a:r>
            <a:r>
              <a:rPr lang="de-DE" b="0" dirty="0" smtClean="0"/>
              <a:t>– </a:t>
            </a:r>
            <a:r>
              <a:rPr lang="ro-RO" dirty="0" smtClean="0"/>
              <a:t>prin cunoașterea lui Dumnezeu și a Domnului nostru Isus Hristos</a:t>
            </a:r>
            <a:r>
              <a:rPr lang="de-DE" dirty="0" smtClean="0"/>
              <a:t> </a:t>
            </a:r>
            <a:endParaRPr lang="de-CH" dirty="0"/>
          </a:p>
          <a:p>
            <a:pPr>
              <a:defRPr/>
            </a:pPr>
            <a:r>
              <a:rPr lang="de-DE" b="0" dirty="0" smtClean="0"/>
              <a:t>3,18: </a:t>
            </a:r>
            <a:r>
              <a:rPr lang="ro-RO" dirty="0" smtClean="0">
                <a:solidFill>
                  <a:srgbClr val="FFC000"/>
                </a:solidFill>
              </a:rPr>
              <a:t>Creșteți</a:t>
            </a:r>
            <a:r>
              <a:rPr lang="de-DE" b="0" dirty="0" smtClean="0"/>
              <a:t> </a:t>
            </a:r>
            <a:r>
              <a:rPr lang="ro-RO" dirty="0" smtClean="0"/>
              <a:t>în harul și în cunoștința Domnului și Mântuitorului nostru Isus Hristos</a:t>
            </a:r>
            <a:r>
              <a:rPr lang="de-DE" dirty="0" smtClean="0"/>
              <a:t>. </a:t>
            </a:r>
            <a:r>
              <a:rPr lang="ro-RO" dirty="0" smtClean="0"/>
              <a:t>A Lui să fie slava, acum și în ziua veșniciei. Amin.</a:t>
            </a:r>
            <a:r>
              <a:rPr lang="de-DE" dirty="0" smtClean="0"/>
              <a:t> </a:t>
            </a:r>
            <a:endParaRPr lang="de-DE" dirty="0" smtClean="0">
              <a:effectLst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31300" cy="6856413"/>
          </a:xfrm>
        </p:spPr>
        <p:txBody>
          <a:bodyPr/>
          <a:lstStyle/>
          <a:p>
            <a:pPr>
              <a:defRPr/>
            </a:pPr>
            <a:r>
              <a:rPr lang="de-DE" u="sng" dirty="0" smtClean="0">
                <a:solidFill>
                  <a:srgbClr val="00B0F0"/>
                </a:solidFill>
                <a:effectLst/>
              </a:rPr>
              <a:t>III. 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Baza aceasta a credinței este importantă și demnă de încredere</a:t>
            </a:r>
            <a:r>
              <a:rPr lang="de-DE" u="sng" dirty="0" smtClean="0">
                <a:solidFill>
                  <a:srgbClr val="00B0F0"/>
                </a:solidFill>
                <a:effectLst/>
              </a:rPr>
              <a:t>, 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pentru că Dumnezeu a vorbit</a:t>
            </a:r>
            <a:r>
              <a:rPr lang="de-DE" u="sng" dirty="0" smtClean="0">
                <a:solidFill>
                  <a:srgbClr val="00B0F0"/>
                </a:solidFill>
                <a:effectLst/>
              </a:rPr>
              <a:t>. 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V</a:t>
            </a:r>
            <a:r>
              <a:rPr lang="de-DE" u="sng" dirty="0" smtClean="0">
                <a:solidFill>
                  <a:srgbClr val="00B0F0"/>
                </a:solidFill>
                <a:effectLst/>
              </a:rPr>
              <a:t>. </a:t>
            </a:r>
            <a:r>
              <a:rPr lang="de-DE" u="sng" dirty="0">
                <a:solidFill>
                  <a:srgbClr val="00B0F0"/>
                </a:solidFill>
                <a:effectLst/>
              </a:rPr>
              <a:t>1,12-21</a:t>
            </a:r>
            <a:endParaRPr lang="de-DE" dirty="0">
              <a:solidFill>
                <a:srgbClr val="00B0F0"/>
              </a:solidFill>
              <a:effectLst/>
            </a:endParaRPr>
          </a:p>
          <a:p>
            <a:pPr lvl="1">
              <a:defRPr/>
            </a:pPr>
            <a:r>
              <a:rPr lang="de-DE" dirty="0">
                <a:effectLst/>
              </a:rPr>
              <a:t>A. </a:t>
            </a:r>
            <a:r>
              <a:rPr lang="ro-RO" dirty="0" smtClean="0">
                <a:effectLst/>
              </a:rPr>
              <a:t>Mesajul apostolic este important și necesar</a:t>
            </a:r>
            <a:r>
              <a:rPr lang="de-DE" dirty="0" smtClean="0">
                <a:effectLst/>
              </a:rPr>
              <a:t>. 1,12-15</a:t>
            </a:r>
            <a:endParaRPr lang="de-DE" dirty="0">
              <a:effectLst/>
            </a:endParaRPr>
          </a:p>
          <a:p>
            <a:pPr lvl="2">
              <a:defRPr/>
            </a:pPr>
            <a:r>
              <a:rPr lang="de-DE" dirty="0">
                <a:effectLst/>
              </a:rPr>
              <a:t>1. </a:t>
            </a:r>
            <a:r>
              <a:rPr lang="ro-RO" dirty="0" smtClean="0">
                <a:effectLst/>
              </a:rPr>
              <a:t>Este necesar</a:t>
            </a:r>
            <a:r>
              <a:rPr lang="de-DE" dirty="0" smtClean="0">
                <a:effectLst/>
              </a:rPr>
              <a:t>, </a:t>
            </a:r>
            <a:r>
              <a:rPr lang="ro-RO" dirty="0" smtClean="0">
                <a:effectLst/>
              </a:rPr>
              <a:t>deși este cunoscut celor cărora este adresat</a:t>
            </a:r>
            <a:r>
              <a:rPr lang="de-DE" dirty="0" smtClean="0">
                <a:effectLst/>
              </a:rPr>
              <a:t>. 1,12</a:t>
            </a:r>
            <a:endParaRPr lang="de-DE" dirty="0">
              <a:effectLst/>
            </a:endParaRPr>
          </a:p>
          <a:p>
            <a:pPr lvl="2">
              <a:defRPr/>
            </a:pPr>
            <a:r>
              <a:rPr lang="de-DE" dirty="0">
                <a:effectLst/>
              </a:rPr>
              <a:t>2. </a:t>
            </a:r>
            <a:r>
              <a:rPr lang="ro-RO" dirty="0" smtClean="0">
                <a:effectLst/>
              </a:rPr>
              <a:t>Ajută la a rămâne treaz </a:t>
            </a:r>
            <a:r>
              <a:rPr lang="de-DE" dirty="0" smtClean="0">
                <a:effectLst/>
              </a:rPr>
              <a:t>(</a:t>
            </a:r>
            <a:r>
              <a:rPr lang="ro-RO" dirty="0" smtClean="0">
                <a:effectLst/>
              </a:rPr>
              <a:t>respectiv la a deveni</a:t>
            </a:r>
            <a:r>
              <a:rPr lang="de-DE" dirty="0" smtClean="0">
                <a:effectLst/>
              </a:rPr>
              <a:t>). 1,13</a:t>
            </a:r>
            <a:endParaRPr lang="de-DE" dirty="0">
              <a:effectLst/>
            </a:endParaRPr>
          </a:p>
          <a:p>
            <a:pPr lvl="2">
              <a:defRPr/>
            </a:pPr>
            <a:r>
              <a:rPr lang="de-DE" dirty="0">
                <a:effectLst/>
              </a:rPr>
              <a:t>3. </a:t>
            </a:r>
            <a:r>
              <a:rPr lang="ro-RO" dirty="0" smtClean="0">
                <a:effectLst/>
              </a:rPr>
              <a:t>Este important și necesar pentru lucrarea de vestire </a:t>
            </a:r>
            <a:r>
              <a:rPr lang="de-DE" dirty="0" smtClean="0">
                <a:effectLst/>
              </a:rPr>
              <a:t> </a:t>
            </a:r>
            <a:r>
              <a:rPr lang="ro-RO" dirty="0" smtClean="0">
                <a:effectLst/>
              </a:rPr>
              <a:t>post-apostolică. 1,14-15</a:t>
            </a:r>
            <a:endParaRPr lang="de-DE" dirty="0">
              <a:effectLst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31300" cy="6856413"/>
          </a:xfrm>
        </p:spPr>
        <p:txBody>
          <a:bodyPr/>
          <a:lstStyle/>
          <a:p>
            <a:pPr>
              <a:defRPr/>
            </a:pPr>
            <a:r>
              <a:rPr lang="de-DE" u="sng" dirty="0" smtClean="0">
                <a:solidFill>
                  <a:srgbClr val="00B0F0"/>
                </a:solidFill>
                <a:effectLst/>
              </a:rPr>
              <a:t>III. 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Baza aceasta a credinței este importantă și demnă de încredere</a:t>
            </a:r>
            <a:r>
              <a:rPr lang="de-DE" u="sng" dirty="0" smtClean="0">
                <a:solidFill>
                  <a:srgbClr val="00B0F0"/>
                </a:solidFill>
                <a:effectLst/>
              </a:rPr>
              <a:t>, 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pentru că Dumnezeu a vorbit</a:t>
            </a:r>
            <a:r>
              <a:rPr lang="de-DE" u="sng" dirty="0" smtClean="0">
                <a:solidFill>
                  <a:srgbClr val="00B0F0"/>
                </a:solidFill>
                <a:effectLst/>
              </a:rPr>
              <a:t>. 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V</a:t>
            </a:r>
            <a:r>
              <a:rPr lang="de-DE" u="sng" dirty="0" smtClean="0">
                <a:solidFill>
                  <a:srgbClr val="00B0F0"/>
                </a:solidFill>
                <a:effectLst/>
              </a:rPr>
              <a:t>. 1,12-21</a:t>
            </a:r>
            <a:endParaRPr lang="de-DE" dirty="0" smtClean="0">
              <a:solidFill>
                <a:srgbClr val="00B0F0"/>
              </a:solidFill>
              <a:effectLst/>
            </a:endParaRPr>
          </a:p>
          <a:p>
            <a:pPr lvl="1">
              <a:defRPr/>
            </a:pPr>
            <a:r>
              <a:rPr lang="de-DE" dirty="0" smtClean="0">
                <a:effectLst/>
              </a:rPr>
              <a:t>A. </a:t>
            </a:r>
            <a:r>
              <a:rPr lang="ro-RO" dirty="0" smtClean="0">
                <a:effectLst/>
              </a:rPr>
              <a:t>Mesajul apostolic e important și necesar</a:t>
            </a:r>
            <a:r>
              <a:rPr lang="de-DE" dirty="0" smtClean="0">
                <a:effectLst/>
              </a:rPr>
              <a:t>. 1,12-15</a:t>
            </a:r>
          </a:p>
          <a:p>
            <a:pPr lvl="2">
              <a:defRPr/>
            </a:pPr>
            <a:r>
              <a:rPr lang="de-DE" dirty="0" smtClean="0">
                <a:effectLst/>
              </a:rPr>
              <a:t>1. </a:t>
            </a:r>
            <a:r>
              <a:rPr lang="ro-RO" dirty="0" smtClean="0">
                <a:effectLst/>
              </a:rPr>
              <a:t>Este necesar</a:t>
            </a:r>
            <a:r>
              <a:rPr lang="de-DE" dirty="0" smtClean="0">
                <a:effectLst/>
              </a:rPr>
              <a:t>, </a:t>
            </a:r>
            <a:r>
              <a:rPr lang="ro-RO" dirty="0" smtClean="0">
                <a:effectLst/>
              </a:rPr>
              <a:t>deși este cunoscut celor cărora este adresat</a:t>
            </a:r>
            <a:r>
              <a:rPr lang="de-DE" dirty="0" smtClean="0">
                <a:effectLst/>
              </a:rPr>
              <a:t>. 1,12</a:t>
            </a:r>
          </a:p>
          <a:p>
            <a:pPr lvl="2">
              <a:defRPr/>
            </a:pPr>
            <a:r>
              <a:rPr lang="de-DE" dirty="0" smtClean="0">
                <a:effectLst/>
              </a:rPr>
              <a:t>2. </a:t>
            </a:r>
            <a:r>
              <a:rPr lang="ro-RO" dirty="0" smtClean="0">
                <a:effectLst/>
              </a:rPr>
              <a:t>Ajută la a rămâne treaz </a:t>
            </a:r>
            <a:r>
              <a:rPr lang="de-DE" dirty="0" smtClean="0">
                <a:effectLst/>
              </a:rPr>
              <a:t>(</a:t>
            </a:r>
            <a:r>
              <a:rPr lang="ro-RO" dirty="0" smtClean="0">
                <a:effectLst/>
              </a:rPr>
              <a:t>respectiv la a deveni</a:t>
            </a:r>
            <a:r>
              <a:rPr lang="de-DE" dirty="0" smtClean="0">
                <a:effectLst/>
              </a:rPr>
              <a:t>). 1,13</a:t>
            </a:r>
          </a:p>
          <a:p>
            <a:pPr lvl="2">
              <a:defRPr/>
            </a:pPr>
            <a:r>
              <a:rPr lang="de-DE" dirty="0" smtClean="0">
                <a:effectLst/>
              </a:rPr>
              <a:t>3. </a:t>
            </a:r>
            <a:r>
              <a:rPr lang="ro-RO" dirty="0" smtClean="0">
                <a:effectLst/>
              </a:rPr>
              <a:t>Este important și necesar pentru lucrarea de vestire </a:t>
            </a:r>
            <a:r>
              <a:rPr lang="de-DE" dirty="0" smtClean="0">
                <a:effectLst/>
              </a:rPr>
              <a:t> </a:t>
            </a:r>
            <a:r>
              <a:rPr lang="ro-RO" dirty="0" smtClean="0">
                <a:effectLst/>
              </a:rPr>
              <a:t>post-apostolică. 1,14-15</a:t>
            </a:r>
            <a:endParaRPr lang="de-DE" dirty="0" smtClean="0">
              <a:effectLst/>
            </a:endParaRPr>
          </a:p>
          <a:p>
            <a:pPr lvl="1">
              <a:defRPr/>
            </a:pPr>
            <a:r>
              <a:rPr lang="de-DE" dirty="0" smtClean="0">
                <a:effectLst/>
              </a:rPr>
              <a:t>B</a:t>
            </a:r>
            <a:r>
              <a:rPr lang="de-DE" dirty="0">
                <a:effectLst/>
              </a:rPr>
              <a:t>. </a:t>
            </a:r>
            <a:r>
              <a:rPr lang="ro-RO" dirty="0" smtClean="0">
                <a:effectLst/>
              </a:rPr>
              <a:t>Mesajul apostolic este demn de încredere</a:t>
            </a:r>
            <a:r>
              <a:rPr lang="de-DE" dirty="0" smtClean="0">
                <a:effectLst/>
              </a:rPr>
              <a:t>. </a:t>
            </a:r>
            <a:r>
              <a:rPr lang="de-DE" dirty="0">
                <a:effectLst/>
              </a:rPr>
              <a:t>1,16-21</a:t>
            </a:r>
          </a:p>
          <a:p>
            <a:pPr lvl="2">
              <a:defRPr/>
            </a:pPr>
            <a:r>
              <a:rPr lang="de-DE" dirty="0">
                <a:effectLst/>
              </a:rPr>
              <a:t>1. </a:t>
            </a:r>
            <a:r>
              <a:rPr lang="ro-RO" dirty="0" smtClean="0">
                <a:effectLst/>
              </a:rPr>
              <a:t>Mărturia apostolilor nou testamentali </a:t>
            </a:r>
            <a:r>
              <a:rPr lang="de-DE" dirty="0" smtClean="0">
                <a:effectLst/>
              </a:rPr>
              <a:t>1,16-18</a:t>
            </a:r>
            <a:endParaRPr lang="de-DE" dirty="0">
              <a:effectLst/>
            </a:endParaRPr>
          </a:p>
          <a:p>
            <a:pPr lvl="2">
              <a:defRPr/>
            </a:pPr>
            <a:r>
              <a:rPr lang="de-DE" dirty="0">
                <a:effectLst/>
              </a:rPr>
              <a:t>2. </a:t>
            </a:r>
            <a:r>
              <a:rPr lang="ro-RO" dirty="0" smtClean="0">
                <a:effectLst/>
              </a:rPr>
              <a:t>Mărturia profeților vechi testamentali</a:t>
            </a:r>
            <a:r>
              <a:rPr lang="de-DE" dirty="0" smtClean="0">
                <a:effectLst/>
              </a:rPr>
              <a:t> 1,19-21</a:t>
            </a:r>
            <a:endParaRPr lang="de-DE" dirty="0">
              <a:effectLst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31300" cy="6856413"/>
          </a:xfrm>
        </p:spPr>
        <p:txBody>
          <a:bodyPr/>
          <a:lstStyle/>
          <a:p>
            <a:pPr>
              <a:defRPr/>
            </a:pPr>
            <a:r>
              <a:rPr lang="de-DE" u="sng" dirty="0" smtClean="0">
                <a:solidFill>
                  <a:srgbClr val="00B0F0"/>
                </a:solidFill>
                <a:effectLst/>
              </a:rPr>
              <a:t>IV: 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Baza credinței va fi atacată de către mesageri mincinoși</a:t>
            </a:r>
            <a:r>
              <a:rPr lang="de-DE" u="sng" dirty="0" smtClean="0">
                <a:solidFill>
                  <a:srgbClr val="00B0F0"/>
                </a:solidFill>
                <a:effectLst/>
              </a:rPr>
              <a:t>: 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V</a:t>
            </a:r>
            <a:r>
              <a:rPr lang="de-DE" u="sng" dirty="0" smtClean="0">
                <a:solidFill>
                  <a:srgbClr val="00B0F0"/>
                </a:solidFill>
                <a:effectLst/>
              </a:rPr>
              <a:t>. </a:t>
            </a:r>
            <a:r>
              <a:rPr lang="de-DE" u="sng" dirty="0">
                <a:solidFill>
                  <a:srgbClr val="00B0F0"/>
                </a:solidFill>
                <a:effectLst/>
              </a:rPr>
              <a:t>2,1-22</a:t>
            </a:r>
            <a:endParaRPr lang="de-DE" dirty="0">
              <a:solidFill>
                <a:srgbClr val="00B0F0"/>
              </a:solidFill>
              <a:effectLst/>
            </a:endParaRPr>
          </a:p>
          <a:p>
            <a:pPr lvl="1">
              <a:defRPr/>
            </a:pPr>
            <a:r>
              <a:rPr lang="de-DE" dirty="0">
                <a:effectLst/>
              </a:rPr>
              <a:t>A. </a:t>
            </a:r>
            <a:r>
              <a:rPr lang="ro-RO" dirty="0" smtClean="0">
                <a:effectLst/>
              </a:rPr>
              <a:t>O primă descriere a învățătorilor mincinoși</a:t>
            </a:r>
            <a:r>
              <a:rPr lang="de-DE" dirty="0" smtClean="0">
                <a:effectLst/>
              </a:rPr>
              <a:t> </a:t>
            </a:r>
            <a:r>
              <a:rPr lang="de-DE" dirty="0">
                <a:effectLst/>
              </a:rPr>
              <a:t>2,1-3</a:t>
            </a:r>
          </a:p>
          <a:p>
            <a:pPr lvl="2">
              <a:defRPr/>
            </a:pPr>
            <a:r>
              <a:rPr lang="de-DE" dirty="0">
                <a:effectLst/>
              </a:rPr>
              <a:t>1. </a:t>
            </a:r>
            <a:r>
              <a:rPr lang="ro-RO" dirty="0" smtClean="0">
                <a:effectLst/>
              </a:rPr>
              <a:t>Manifestarea lor</a:t>
            </a:r>
            <a:r>
              <a:rPr lang="de-DE" dirty="0" smtClean="0">
                <a:effectLst/>
              </a:rPr>
              <a:t> 2,1A</a:t>
            </a:r>
            <a:endParaRPr lang="de-DE" dirty="0">
              <a:effectLst/>
            </a:endParaRPr>
          </a:p>
          <a:p>
            <a:pPr lvl="2">
              <a:defRPr/>
            </a:pPr>
            <a:r>
              <a:rPr lang="de-DE" dirty="0">
                <a:effectLst/>
              </a:rPr>
              <a:t>2. </a:t>
            </a:r>
            <a:r>
              <a:rPr lang="ro-RO" dirty="0" smtClean="0">
                <a:effectLst/>
              </a:rPr>
              <a:t>Tripla lor acțiune greșită</a:t>
            </a:r>
            <a:r>
              <a:rPr lang="de-DE" dirty="0" smtClean="0">
                <a:effectLst/>
              </a:rPr>
              <a:t> 2,1M-2</a:t>
            </a:r>
            <a:endParaRPr lang="de-DE" dirty="0">
              <a:effectLst/>
            </a:endParaRPr>
          </a:p>
          <a:p>
            <a:pPr lvl="2">
              <a:defRPr/>
            </a:pPr>
            <a:r>
              <a:rPr lang="de-DE" dirty="0">
                <a:effectLst/>
              </a:rPr>
              <a:t>3. </a:t>
            </a:r>
            <a:r>
              <a:rPr lang="de-DE" dirty="0" smtClean="0">
                <a:effectLst/>
              </a:rPr>
              <a:t>I</a:t>
            </a:r>
            <a:r>
              <a:rPr lang="ro-RO" dirty="0" err="1" smtClean="0">
                <a:effectLst/>
              </a:rPr>
              <a:t>nfluența</a:t>
            </a:r>
            <a:r>
              <a:rPr lang="ro-RO" dirty="0" smtClean="0">
                <a:effectLst/>
              </a:rPr>
              <a:t> lor</a:t>
            </a:r>
            <a:r>
              <a:rPr lang="de-DE" dirty="0" smtClean="0">
                <a:effectLst/>
              </a:rPr>
              <a:t> </a:t>
            </a:r>
            <a:r>
              <a:rPr lang="de-DE" dirty="0">
                <a:effectLst/>
              </a:rPr>
              <a:t>2,2E</a:t>
            </a:r>
          </a:p>
          <a:p>
            <a:pPr lvl="2">
              <a:defRPr/>
            </a:pPr>
            <a:r>
              <a:rPr lang="de-DE" dirty="0">
                <a:effectLst/>
              </a:rPr>
              <a:t>5. </a:t>
            </a:r>
            <a:r>
              <a:rPr lang="ro-RO" dirty="0" smtClean="0">
                <a:effectLst/>
              </a:rPr>
              <a:t>Metodele lor</a:t>
            </a:r>
            <a:r>
              <a:rPr lang="de-DE" dirty="0" smtClean="0">
                <a:effectLst/>
              </a:rPr>
              <a:t> 2,3A</a:t>
            </a:r>
            <a:endParaRPr lang="de-DE" dirty="0">
              <a:effectLst/>
            </a:endParaRPr>
          </a:p>
          <a:p>
            <a:pPr lvl="2">
              <a:defRPr/>
            </a:pPr>
            <a:r>
              <a:rPr lang="de-DE" dirty="0">
                <a:effectLst/>
              </a:rPr>
              <a:t>6. </a:t>
            </a:r>
            <a:r>
              <a:rPr lang="ro-RO" dirty="0" smtClean="0">
                <a:effectLst/>
              </a:rPr>
              <a:t>Judecata viitoare a lor </a:t>
            </a:r>
            <a:r>
              <a:rPr lang="de-DE" dirty="0" smtClean="0">
                <a:effectLst/>
              </a:rPr>
              <a:t>2,3E</a:t>
            </a:r>
            <a:endParaRPr lang="de-DE" dirty="0">
              <a:effectLst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31300" cy="6856413"/>
          </a:xfrm>
        </p:spPr>
        <p:txBody>
          <a:bodyPr/>
          <a:lstStyle/>
          <a:p>
            <a:pPr>
              <a:defRPr/>
            </a:pPr>
            <a:r>
              <a:rPr lang="de-DE" u="sng" dirty="0">
                <a:solidFill>
                  <a:srgbClr val="00B0F0"/>
                </a:solidFill>
                <a:effectLst/>
              </a:rPr>
              <a:t>IV: 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Baza credinței va fi atacată de către mesageri mincinoși</a:t>
            </a:r>
            <a:r>
              <a:rPr lang="de-DE" u="sng" dirty="0" smtClean="0">
                <a:solidFill>
                  <a:srgbClr val="00B0F0"/>
                </a:solidFill>
                <a:effectLst/>
              </a:rPr>
              <a:t>: 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V</a:t>
            </a:r>
            <a:r>
              <a:rPr lang="de-DE" u="sng" dirty="0" smtClean="0">
                <a:solidFill>
                  <a:srgbClr val="00B0F0"/>
                </a:solidFill>
                <a:effectLst/>
              </a:rPr>
              <a:t>. 2,1-22</a:t>
            </a:r>
            <a:endParaRPr lang="de-DE" dirty="0" smtClean="0">
              <a:solidFill>
                <a:srgbClr val="00B0F0"/>
              </a:solidFill>
              <a:effectLst/>
            </a:endParaRPr>
          </a:p>
          <a:p>
            <a:pPr lvl="1">
              <a:defRPr/>
            </a:pPr>
            <a:r>
              <a:rPr lang="de-DE" dirty="0" smtClean="0">
                <a:effectLst/>
              </a:rPr>
              <a:t>A. </a:t>
            </a:r>
            <a:r>
              <a:rPr lang="ro-RO" dirty="0" smtClean="0">
                <a:effectLst/>
              </a:rPr>
              <a:t>O primă descriere a învățătorilor mincinoși</a:t>
            </a:r>
            <a:r>
              <a:rPr lang="de-DE" dirty="0" smtClean="0">
                <a:effectLst/>
              </a:rPr>
              <a:t> 2,1-3</a:t>
            </a:r>
          </a:p>
          <a:p>
            <a:pPr lvl="2">
              <a:defRPr/>
            </a:pPr>
            <a:r>
              <a:rPr lang="de-DE" dirty="0" smtClean="0">
                <a:effectLst/>
              </a:rPr>
              <a:t>1. </a:t>
            </a:r>
            <a:r>
              <a:rPr lang="ro-RO" dirty="0" smtClean="0">
                <a:effectLst/>
              </a:rPr>
              <a:t>Manifestarea lor</a:t>
            </a:r>
            <a:r>
              <a:rPr lang="de-DE" dirty="0" smtClean="0">
                <a:effectLst/>
              </a:rPr>
              <a:t> 2,1A</a:t>
            </a:r>
          </a:p>
          <a:p>
            <a:pPr lvl="2">
              <a:defRPr/>
            </a:pPr>
            <a:r>
              <a:rPr lang="de-DE" dirty="0" smtClean="0">
                <a:effectLst/>
              </a:rPr>
              <a:t>2. </a:t>
            </a:r>
            <a:r>
              <a:rPr lang="ro-RO" dirty="0" smtClean="0">
                <a:effectLst/>
              </a:rPr>
              <a:t>Tripla lor acțiune greșită</a:t>
            </a:r>
            <a:r>
              <a:rPr lang="de-DE" dirty="0" smtClean="0">
                <a:effectLst/>
              </a:rPr>
              <a:t> 2,1M-2</a:t>
            </a:r>
          </a:p>
          <a:p>
            <a:pPr lvl="2">
              <a:defRPr/>
            </a:pPr>
            <a:r>
              <a:rPr lang="de-DE" dirty="0" smtClean="0">
                <a:effectLst/>
              </a:rPr>
              <a:t>3. I</a:t>
            </a:r>
            <a:r>
              <a:rPr lang="ro-RO" dirty="0" err="1" smtClean="0">
                <a:effectLst/>
              </a:rPr>
              <a:t>nfluența</a:t>
            </a:r>
            <a:r>
              <a:rPr lang="ro-RO" dirty="0" smtClean="0">
                <a:effectLst/>
              </a:rPr>
              <a:t> lor</a:t>
            </a:r>
            <a:r>
              <a:rPr lang="de-DE" dirty="0" smtClean="0">
                <a:effectLst/>
              </a:rPr>
              <a:t> 2,2E</a:t>
            </a:r>
          </a:p>
          <a:p>
            <a:pPr lvl="2">
              <a:defRPr/>
            </a:pPr>
            <a:r>
              <a:rPr lang="de-DE" dirty="0" smtClean="0">
                <a:effectLst/>
              </a:rPr>
              <a:t>5. </a:t>
            </a:r>
            <a:r>
              <a:rPr lang="ro-RO" dirty="0" smtClean="0">
                <a:effectLst/>
              </a:rPr>
              <a:t>Metodele lor</a:t>
            </a:r>
            <a:r>
              <a:rPr lang="de-DE" dirty="0" smtClean="0">
                <a:effectLst/>
              </a:rPr>
              <a:t> 2,3A</a:t>
            </a:r>
          </a:p>
          <a:p>
            <a:pPr lvl="2">
              <a:defRPr/>
            </a:pPr>
            <a:r>
              <a:rPr lang="de-DE" dirty="0" smtClean="0">
                <a:effectLst/>
              </a:rPr>
              <a:t>6. </a:t>
            </a:r>
            <a:r>
              <a:rPr lang="ro-RO" dirty="0" smtClean="0">
                <a:effectLst/>
              </a:rPr>
              <a:t>Judecata lor viitoare </a:t>
            </a:r>
            <a:r>
              <a:rPr lang="de-DE" dirty="0" smtClean="0">
                <a:effectLst/>
              </a:rPr>
              <a:t>2,3E</a:t>
            </a:r>
          </a:p>
          <a:p>
            <a:pPr lvl="1">
              <a:defRPr/>
            </a:pPr>
            <a:r>
              <a:rPr lang="de-DE" dirty="0" smtClean="0">
                <a:effectLst/>
              </a:rPr>
              <a:t>B</a:t>
            </a:r>
            <a:r>
              <a:rPr lang="de-DE" dirty="0">
                <a:effectLst/>
              </a:rPr>
              <a:t>. </a:t>
            </a:r>
            <a:r>
              <a:rPr lang="ro-RO" dirty="0" smtClean="0">
                <a:effectLst/>
              </a:rPr>
              <a:t>Dovezi care arată că și ei vor fi judecați:</a:t>
            </a:r>
            <a:r>
              <a:rPr lang="de-DE" dirty="0" smtClean="0">
                <a:effectLst/>
              </a:rPr>
              <a:t> </a:t>
            </a:r>
            <a:r>
              <a:rPr lang="ro-RO" dirty="0" smtClean="0">
                <a:effectLst/>
              </a:rPr>
              <a:t>Acțiunile lui Dumnezeu din trecut</a:t>
            </a:r>
            <a:r>
              <a:rPr lang="de-DE" dirty="0" smtClean="0">
                <a:effectLst/>
              </a:rPr>
              <a:t> 2,4-9</a:t>
            </a:r>
            <a:endParaRPr lang="de-DE" dirty="0">
              <a:effectLst/>
            </a:endParaRPr>
          </a:p>
          <a:p>
            <a:pPr lvl="2">
              <a:defRPr/>
            </a:pPr>
            <a:r>
              <a:rPr lang="ro-RO" dirty="0" smtClean="0">
                <a:effectLst/>
              </a:rPr>
              <a:t>Ex. 1</a:t>
            </a:r>
            <a:r>
              <a:rPr lang="de-DE" dirty="0" smtClean="0">
                <a:effectLst/>
              </a:rPr>
              <a:t>: </a:t>
            </a:r>
            <a:r>
              <a:rPr lang="ro-RO" dirty="0" smtClean="0">
                <a:effectLst/>
              </a:rPr>
              <a:t>Dumnezeu nu i-a cruțat pe îngerii care au păcătuit</a:t>
            </a:r>
            <a:r>
              <a:rPr lang="de-DE" dirty="0" smtClean="0">
                <a:effectLst/>
              </a:rPr>
              <a:t> 2,4</a:t>
            </a:r>
            <a:endParaRPr lang="de-DE" dirty="0">
              <a:effectLst/>
            </a:endParaRPr>
          </a:p>
          <a:p>
            <a:pPr lvl="2">
              <a:defRPr/>
            </a:pPr>
            <a:r>
              <a:rPr lang="ro-RO" dirty="0" smtClean="0">
                <a:effectLst/>
              </a:rPr>
              <a:t>Ex. 2:</a:t>
            </a:r>
            <a:r>
              <a:rPr lang="de-DE" dirty="0" smtClean="0">
                <a:effectLst/>
              </a:rPr>
              <a:t> </a:t>
            </a:r>
            <a:r>
              <a:rPr lang="ro-RO" dirty="0" smtClean="0">
                <a:effectLst/>
              </a:rPr>
              <a:t>Dumnezeu nu cruță lume din vechime</a:t>
            </a:r>
            <a:r>
              <a:rPr lang="de-DE" dirty="0" smtClean="0">
                <a:effectLst/>
              </a:rPr>
              <a:t> 2,5</a:t>
            </a:r>
            <a:endParaRPr lang="de-DE" dirty="0">
              <a:effectLst/>
            </a:endParaRPr>
          </a:p>
          <a:p>
            <a:pPr lvl="2">
              <a:defRPr/>
            </a:pPr>
            <a:r>
              <a:rPr lang="ro-RO" dirty="0" smtClean="0">
                <a:effectLst/>
              </a:rPr>
              <a:t>Ex. 3</a:t>
            </a:r>
            <a:r>
              <a:rPr lang="de-DE" dirty="0" smtClean="0">
                <a:effectLst/>
              </a:rPr>
              <a:t>: </a:t>
            </a:r>
            <a:r>
              <a:rPr lang="ro-RO" dirty="0" smtClean="0">
                <a:effectLst/>
              </a:rPr>
              <a:t>Orașele Sodoma și Gomora</a:t>
            </a:r>
            <a:r>
              <a:rPr lang="de-DE" dirty="0" smtClean="0">
                <a:effectLst/>
              </a:rPr>
              <a:t> 2,6-8</a:t>
            </a:r>
            <a:endParaRPr lang="de-DE" dirty="0">
              <a:effectLst/>
            </a:endParaRPr>
          </a:p>
          <a:p>
            <a:pPr lvl="2">
              <a:defRPr/>
            </a:pPr>
            <a:r>
              <a:rPr lang="de-DE" dirty="0">
                <a:effectLst/>
              </a:rPr>
              <a:t>4. </a:t>
            </a:r>
            <a:r>
              <a:rPr lang="ro-RO" dirty="0" smtClean="0">
                <a:effectLst/>
              </a:rPr>
              <a:t>Concluzia</a:t>
            </a:r>
            <a:r>
              <a:rPr lang="de-DE" dirty="0" smtClean="0">
                <a:effectLst/>
              </a:rPr>
              <a:t>: </a:t>
            </a:r>
            <a:r>
              <a:rPr lang="ro-RO" dirty="0" smtClean="0">
                <a:effectLst/>
              </a:rPr>
              <a:t>Încurajare și atenționare </a:t>
            </a:r>
            <a:r>
              <a:rPr lang="de-DE" dirty="0" smtClean="0">
                <a:effectLst/>
              </a:rPr>
              <a:t>2,9</a:t>
            </a:r>
            <a:endParaRPr lang="de-DE" dirty="0">
              <a:effectLst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31300" cy="6856413"/>
          </a:xfrm>
        </p:spPr>
        <p:txBody>
          <a:bodyPr/>
          <a:lstStyle/>
          <a:p>
            <a:pPr>
              <a:defRPr/>
            </a:pPr>
            <a:r>
              <a:rPr lang="de-DE" u="sng" dirty="0">
                <a:solidFill>
                  <a:srgbClr val="00B0F0"/>
                </a:solidFill>
                <a:effectLst/>
              </a:rPr>
              <a:t>IV: 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Baza credinței va fi atacată de către mesageri mincinoși</a:t>
            </a:r>
            <a:r>
              <a:rPr lang="de-DE" u="sng" dirty="0" smtClean="0">
                <a:solidFill>
                  <a:srgbClr val="00B0F0"/>
                </a:solidFill>
                <a:effectLst/>
              </a:rPr>
              <a:t>: 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V</a:t>
            </a:r>
            <a:r>
              <a:rPr lang="de-DE" u="sng" dirty="0" smtClean="0">
                <a:solidFill>
                  <a:srgbClr val="00B0F0"/>
                </a:solidFill>
                <a:effectLst/>
              </a:rPr>
              <a:t>. 2,1-22</a:t>
            </a:r>
            <a:endParaRPr lang="de-DE" dirty="0">
              <a:solidFill>
                <a:srgbClr val="00B0F0"/>
              </a:solidFill>
              <a:effectLst/>
            </a:endParaRPr>
          </a:p>
          <a:p>
            <a:pPr lvl="1">
              <a:defRPr/>
            </a:pPr>
            <a:r>
              <a:rPr lang="de-DE" dirty="0">
                <a:effectLst/>
              </a:rPr>
              <a:t>A. </a:t>
            </a:r>
            <a:r>
              <a:rPr lang="ro-RO" dirty="0" smtClean="0">
                <a:effectLst/>
              </a:rPr>
              <a:t>O primă descriere a învățătorilor mincinoși</a:t>
            </a:r>
            <a:r>
              <a:rPr lang="de-DE" dirty="0" smtClean="0">
                <a:effectLst/>
              </a:rPr>
              <a:t> 2,1-3</a:t>
            </a:r>
          </a:p>
          <a:p>
            <a:pPr lvl="1">
              <a:defRPr/>
            </a:pPr>
            <a:r>
              <a:rPr lang="de-DE" dirty="0" smtClean="0">
                <a:effectLst/>
              </a:rPr>
              <a:t>B</a:t>
            </a:r>
            <a:r>
              <a:rPr lang="de-DE" dirty="0">
                <a:effectLst/>
              </a:rPr>
              <a:t>. </a:t>
            </a:r>
            <a:r>
              <a:rPr lang="ro-RO" dirty="0" smtClean="0">
                <a:effectLst/>
              </a:rPr>
              <a:t>Dovezi care arată că și ei vor fi judecați:</a:t>
            </a:r>
            <a:r>
              <a:rPr lang="de-DE" dirty="0" smtClean="0">
                <a:effectLst/>
              </a:rPr>
              <a:t> </a:t>
            </a:r>
            <a:r>
              <a:rPr lang="ro-RO" dirty="0" smtClean="0">
                <a:effectLst/>
              </a:rPr>
              <a:t>Acțiunile lui Dumnezeu din trecut</a:t>
            </a:r>
            <a:r>
              <a:rPr lang="de-DE" dirty="0" smtClean="0">
                <a:effectLst/>
              </a:rPr>
              <a:t> 2,4-9</a:t>
            </a:r>
            <a:endParaRPr lang="de-DE" dirty="0">
              <a:effectLst/>
            </a:endParaRPr>
          </a:p>
          <a:p>
            <a:pPr lvl="2">
              <a:defRPr/>
            </a:pPr>
            <a:r>
              <a:rPr lang="ro-RO" dirty="0" smtClean="0">
                <a:effectLst/>
              </a:rPr>
              <a:t>Ex. 1</a:t>
            </a:r>
            <a:r>
              <a:rPr lang="de-DE" dirty="0" smtClean="0">
                <a:effectLst/>
              </a:rPr>
              <a:t>: </a:t>
            </a:r>
            <a:r>
              <a:rPr lang="ro-RO" dirty="0" smtClean="0">
                <a:effectLst/>
              </a:rPr>
              <a:t>Dumnezeu nu i-a cruțat pe îngerii care au păcătuit</a:t>
            </a:r>
            <a:r>
              <a:rPr lang="de-DE" dirty="0" smtClean="0">
                <a:effectLst/>
              </a:rPr>
              <a:t> 2,4</a:t>
            </a:r>
          </a:p>
          <a:p>
            <a:pPr lvl="2">
              <a:defRPr/>
            </a:pPr>
            <a:r>
              <a:rPr lang="ro-RO" dirty="0" smtClean="0">
                <a:effectLst/>
              </a:rPr>
              <a:t>Ex. 2:</a:t>
            </a:r>
            <a:r>
              <a:rPr lang="de-DE" dirty="0" smtClean="0">
                <a:effectLst/>
              </a:rPr>
              <a:t> </a:t>
            </a:r>
            <a:r>
              <a:rPr lang="ro-RO" dirty="0" smtClean="0">
                <a:effectLst/>
              </a:rPr>
              <a:t>Dumnezeu nu cruță întreaga lume</a:t>
            </a:r>
            <a:r>
              <a:rPr lang="de-DE" dirty="0" smtClean="0">
                <a:effectLst/>
              </a:rPr>
              <a:t> 2,5</a:t>
            </a:r>
          </a:p>
          <a:p>
            <a:pPr lvl="2">
              <a:defRPr/>
            </a:pPr>
            <a:r>
              <a:rPr lang="ro-RO" dirty="0" smtClean="0">
                <a:effectLst/>
              </a:rPr>
              <a:t>Ex. 3</a:t>
            </a:r>
            <a:r>
              <a:rPr lang="de-DE" dirty="0" smtClean="0">
                <a:effectLst/>
              </a:rPr>
              <a:t>: </a:t>
            </a:r>
            <a:r>
              <a:rPr lang="ro-RO" dirty="0" smtClean="0">
                <a:effectLst/>
              </a:rPr>
              <a:t>Orașele Sodoma și Gomora</a:t>
            </a:r>
            <a:r>
              <a:rPr lang="de-DE" dirty="0" smtClean="0">
                <a:effectLst/>
              </a:rPr>
              <a:t> 2,6-8</a:t>
            </a:r>
          </a:p>
          <a:p>
            <a:pPr lvl="2">
              <a:defRPr/>
            </a:pPr>
            <a:r>
              <a:rPr lang="de-DE" dirty="0" smtClean="0">
                <a:effectLst/>
              </a:rPr>
              <a:t>4. </a:t>
            </a:r>
            <a:r>
              <a:rPr lang="ro-RO" dirty="0" smtClean="0">
                <a:effectLst/>
              </a:rPr>
              <a:t>Concluzia</a:t>
            </a:r>
            <a:r>
              <a:rPr lang="de-DE" dirty="0" smtClean="0">
                <a:effectLst/>
              </a:rPr>
              <a:t>: </a:t>
            </a:r>
            <a:r>
              <a:rPr lang="ro-RO" dirty="0" smtClean="0">
                <a:effectLst/>
              </a:rPr>
              <a:t>Încurajare și atenționare </a:t>
            </a:r>
            <a:r>
              <a:rPr lang="de-DE" dirty="0" smtClean="0">
                <a:effectLst/>
              </a:rPr>
              <a:t>2,9</a:t>
            </a:r>
          </a:p>
          <a:p>
            <a:pPr lvl="1">
              <a:defRPr/>
            </a:pPr>
            <a:r>
              <a:rPr lang="de-DE" dirty="0" smtClean="0">
                <a:effectLst/>
              </a:rPr>
              <a:t>C. </a:t>
            </a:r>
            <a:r>
              <a:rPr lang="ro-RO" dirty="0" smtClean="0">
                <a:effectLst/>
              </a:rPr>
              <a:t>O descriere mai detaliată a învățătorilor </a:t>
            </a:r>
            <a:r>
              <a:rPr lang="ro-RO" dirty="0" err="1" smtClean="0">
                <a:effectLst/>
              </a:rPr>
              <a:t>falsi</a:t>
            </a:r>
            <a:r>
              <a:rPr lang="de-DE" dirty="0" smtClean="0">
                <a:effectLst/>
              </a:rPr>
              <a:t> 2,10-22</a:t>
            </a:r>
          </a:p>
          <a:p>
            <a:pPr lvl="2">
              <a:defRPr/>
            </a:pPr>
            <a:r>
              <a:rPr lang="de-DE" dirty="0" smtClean="0">
                <a:effectLst/>
              </a:rPr>
              <a:t>1. </a:t>
            </a:r>
            <a:r>
              <a:rPr lang="ro-RO" dirty="0" smtClean="0">
                <a:effectLst/>
              </a:rPr>
              <a:t>Atitudinea lor</a:t>
            </a:r>
            <a:r>
              <a:rPr lang="de-DE" dirty="0" smtClean="0">
                <a:effectLst/>
              </a:rPr>
              <a:t>: </a:t>
            </a:r>
            <a:r>
              <a:rPr lang="ro-RO" dirty="0" smtClean="0">
                <a:effectLst/>
              </a:rPr>
              <a:t>Firești și fără respect</a:t>
            </a:r>
            <a:r>
              <a:rPr lang="de-DE" dirty="0" smtClean="0">
                <a:effectLst/>
              </a:rPr>
              <a:t> 2,10-14</a:t>
            </a:r>
          </a:p>
          <a:p>
            <a:pPr lvl="2">
              <a:defRPr/>
            </a:pPr>
            <a:r>
              <a:rPr lang="de-DE" dirty="0" smtClean="0">
                <a:effectLst/>
              </a:rPr>
              <a:t>2. </a:t>
            </a:r>
            <a:r>
              <a:rPr lang="ro-RO" dirty="0" smtClean="0">
                <a:effectLst/>
              </a:rPr>
              <a:t>Aberațiile lor</a:t>
            </a:r>
            <a:r>
              <a:rPr lang="de-DE" dirty="0" smtClean="0">
                <a:effectLst/>
              </a:rPr>
              <a:t> 2,15A-17A</a:t>
            </a:r>
          </a:p>
          <a:p>
            <a:pPr lvl="2">
              <a:defRPr/>
            </a:pPr>
            <a:r>
              <a:rPr lang="de-DE" dirty="0" smtClean="0">
                <a:effectLst/>
              </a:rPr>
              <a:t>3. </a:t>
            </a:r>
            <a:r>
              <a:rPr lang="ro-RO" dirty="0" smtClean="0">
                <a:effectLst/>
              </a:rPr>
              <a:t>Periculozitatea lor</a:t>
            </a:r>
            <a:r>
              <a:rPr lang="de-DE" dirty="0" smtClean="0">
                <a:effectLst/>
              </a:rPr>
              <a:t> 2,18‑19</a:t>
            </a:r>
          </a:p>
          <a:p>
            <a:pPr lvl="2">
              <a:defRPr/>
            </a:pPr>
            <a:r>
              <a:rPr lang="de-DE" dirty="0" smtClean="0">
                <a:effectLst/>
              </a:rPr>
              <a:t>4. </a:t>
            </a:r>
            <a:r>
              <a:rPr lang="ro-RO" dirty="0" smtClean="0">
                <a:effectLst/>
              </a:rPr>
              <a:t>Starea lor cumplită </a:t>
            </a:r>
            <a:r>
              <a:rPr lang="de-DE" dirty="0" smtClean="0">
                <a:effectLst/>
              </a:rPr>
              <a:t>2,20-22</a:t>
            </a:r>
            <a:endParaRPr lang="de-DE" dirty="0">
              <a:effectLst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31300" cy="6856413"/>
          </a:xfrm>
        </p:spPr>
        <p:txBody>
          <a:bodyPr/>
          <a:lstStyle/>
          <a:p>
            <a:pPr>
              <a:defRPr/>
            </a:pPr>
            <a:r>
              <a:rPr lang="de-DE" u="sng" dirty="0" smtClean="0">
                <a:solidFill>
                  <a:srgbClr val="00B0F0"/>
                </a:solidFill>
                <a:effectLst/>
              </a:rPr>
              <a:t>V</a:t>
            </a:r>
            <a:r>
              <a:rPr lang="de-DE" u="sng" dirty="0">
                <a:solidFill>
                  <a:srgbClr val="00B0F0"/>
                </a:solidFill>
                <a:effectLst/>
              </a:rPr>
              <a:t>. 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În ciuda dușmănirilor și a aparentei întârzieri, promisiunea lui Dumnezeu va fi împlinită</a:t>
            </a:r>
            <a:r>
              <a:rPr lang="de-DE" u="sng" dirty="0" smtClean="0">
                <a:solidFill>
                  <a:srgbClr val="00B0F0"/>
                </a:solidFill>
                <a:effectLst/>
              </a:rPr>
              <a:t>, 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căci El va </a:t>
            </a:r>
            <a:r>
              <a:rPr lang="en-US" u="sng" dirty="0" smtClean="0">
                <a:solidFill>
                  <a:srgbClr val="00B0F0"/>
                </a:solidFill>
                <a:effectLst/>
              </a:rPr>
              <a:t>“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vorbi</a:t>
            </a:r>
            <a:r>
              <a:rPr lang="en-US" u="sng" dirty="0" smtClean="0">
                <a:solidFill>
                  <a:srgbClr val="00B0F0"/>
                </a:solidFill>
                <a:effectLst/>
              </a:rPr>
              <a:t>”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 din nou</a:t>
            </a:r>
            <a:r>
              <a:rPr lang="de-DE" u="sng" dirty="0" smtClean="0">
                <a:solidFill>
                  <a:srgbClr val="00B0F0"/>
                </a:solidFill>
                <a:effectLst/>
              </a:rPr>
              <a:t>. 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V</a:t>
            </a:r>
            <a:r>
              <a:rPr lang="de-DE" u="sng" dirty="0" smtClean="0">
                <a:solidFill>
                  <a:srgbClr val="00B0F0"/>
                </a:solidFill>
                <a:effectLst/>
              </a:rPr>
              <a:t>. </a:t>
            </a:r>
            <a:r>
              <a:rPr lang="de-DE" u="sng" dirty="0">
                <a:solidFill>
                  <a:srgbClr val="00B0F0"/>
                </a:solidFill>
                <a:effectLst/>
              </a:rPr>
              <a:t>3,1-10</a:t>
            </a:r>
            <a:endParaRPr lang="de-DE" dirty="0">
              <a:solidFill>
                <a:srgbClr val="00B0F0"/>
              </a:solidFill>
              <a:effectLst/>
            </a:endParaRPr>
          </a:p>
          <a:p>
            <a:pPr lvl="1">
              <a:defRPr/>
            </a:pPr>
            <a:r>
              <a:rPr lang="de-DE" dirty="0">
                <a:effectLst/>
              </a:rPr>
              <a:t>A. </a:t>
            </a:r>
            <a:r>
              <a:rPr lang="ro-RO" dirty="0" smtClean="0">
                <a:effectLst/>
              </a:rPr>
              <a:t>Apelul, la a lua aminte la mesajul profeților din vechime și la mesajul apostolilor nou testamentali</a:t>
            </a:r>
            <a:r>
              <a:rPr lang="de-DE" dirty="0" smtClean="0">
                <a:effectLst/>
              </a:rPr>
              <a:t> </a:t>
            </a:r>
            <a:r>
              <a:rPr lang="de-DE" dirty="0">
                <a:effectLst/>
              </a:rPr>
              <a:t>3,1-2</a:t>
            </a:r>
          </a:p>
          <a:p>
            <a:pPr lvl="1">
              <a:defRPr/>
            </a:pPr>
            <a:r>
              <a:rPr lang="de-DE" dirty="0">
                <a:effectLst/>
              </a:rPr>
              <a:t>B. </a:t>
            </a:r>
            <a:r>
              <a:rPr lang="ro-RO" dirty="0" smtClean="0">
                <a:effectLst/>
              </a:rPr>
              <a:t>Despre apariția batjocoritorilor</a:t>
            </a:r>
            <a:r>
              <a:rPr lang="de-DE" dirty="0" smtClean="0">
                <a:effectLst/>
              </a:rPr>
              <a:t> 3,3-4</a:t>
            </a:r>
            <a:endParaRPr lang="de-DE" dirty="0">
              <a:effectLst/>
            </a:endParaRPr>
          </a:p>
          <a:p>
            <a:pPr lvl="2">
              <a:defRPr/>
            </a:pPr>
            <a:r>
              <a:rPr lang="de-DE" dirty="0">
                <a:effectLst/>
              </a:rPr>
              <a:t>1. </a:t>
            </a:r>
            <a:r>
              <a:rPr lang="ro-RO" dirty="0" smtClean="0">
                <a:effectLst/>
              </a:rPr>
              <a:t>Apariția lor</a:t>
            </a:r>
            <a:r>
              <a:rPr lang="de-DE" dirty="0" smtClean="0">
                <a:effectLst/>
              </a:rPr>
              <a:t> 3,3A</a:t>
            </a:r>
            <a:endParaRPr lang="de-DE" dirty="0">
              <a:effectLst/>
            </a:endParaRPr>
          </a:p>
          <a:p>
            <a:pPr lvl="2">
              <a:defRPr/>
            </a:pPr>
            <a:r>
              <a:rPr lang="de-DE" dirty="0">
                <a:effectLst/>
              </a:rPr>
              <a:t>2. </a:t>
            </a:r>
            <a:r>
              <a:rPr lang="ro-RO" dirty="0" smtClean="0">
                <a:effectLst/>
              </a:rPr>
              <a:t>Viața lor falsă</a:t>
            </a:r>
            <a:r>
              <a:rPr lang="de-DE" dirty="0" smtClean="0">
                <a:effectLst/>
              </a:rPr>
              <a:t> 3,3E</a:t>
            </a:r>
            <a:endParaRPr lang="de-DE" dirty="0">
              <a:effectLst/>
            </a:endParaRPr>
          </a:p>
          <a:p>
            <a:pPr lvl="2">
              <a:defRPr/>
            </a:pPr>
            <a:r>
              <a:rPr lang="de-DE" dirty="0">
                <a:effectLst/>
              </a:rPr>
              <a:t>3. </a:t>
            </a:r>
            <a:r>
              <a:rPr lang="ro-RO" dirty="0" smtClean="0">
                <a:effectLst/>
              </a:rPr>
              <a:t>Învățătura lor falsă</a:t>
            </a:r>
            <a:r>
              <a:rPr lang="de-DE" dirty="0" smtClean="0">
                <a:effectLst/>
              </a:rPr>
              <a:t> 3,4</a:t>
            </a:r>
            <a:endParaRPr lang="de-DE" dirty="0">
              <a:effectLst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31300" cy="6856413"/>
          </a:xfrm>
        </p:spPr>
        <p:txBody>
          <a:bodyPr/>
          <a:lstStyle/>
          <a:p>
            <a:pPr>
              <a:defRPr/>
            </a:pPr>
            <a:r>
              <a:rPr lang="de-DE" u="sng" dirty="0" smtClean="0">
                <a:solidFill>
                  <a:srgbClr val="00B0F0"/>
                </a:solidFill>
                <a:effectLst/>
              </a:rPr>
              <a:t>V</a:t>
            </a:r>
            <a:r>
              <a:rPr lang="de-DE" u="sng" dirty="0">
                <a:solidFill>
                  <a:srgbClr val="00B0F0"/>
                </a:solidFill>
                <a:effectLst/>
              </a:rPr>
              <a:t>. 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În ciuda dușmănirilor și a aparentei întârzieri, promisiunea lui Dumnezeu va fi împlinită</a:t>
            </a:r>
            <a:r>
              <a:rPr lang="de-DE" u="sng" dirty="0" smtClean="0">
                <a:solidFill>
                  <a:srgbClr val="00B0F0"/>
                </a:solidFill>
                <a:effectLst/>
              </a:rPr>
              <a:t>, 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căci El va </a:t>
            </a:r>
            <a:r>
              <a:rPr lang="en-US" u="sng" dirty="0" smtClean="0">
                <a:solidFill>
                  <a:srgbClr val="00B0F0"/>
                </a:solidFill>
                <a:effectLst/>
              </a:rPr>
              <a:t>“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vorbi</a:t>
            </a:r>
            <a:r>
              <a:rPr lang="en-US" u="sng" dirty="0" smtClean="0">
                <a:solidFill>
                  <a:srgbClr val="00B0F0"/>
                </a:solidFill>
                <a:effectLst/>
              </a:rPr>
              <a:t>”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 din nou</a:t>
            </a:r>
            <a:r>
              <a:rPr lang="de-DE" u="sng" dirty="0" smtClean="0">
                <a:solidFill>
                  <a:srgbClr val="00B0F0"/>
                </a:solidFill>
                <a:effectLst/>
              </a:rPr>
              <a:t>. 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V</a:t>
            </a:r>
            <a:r>
              <a:rPr lang="de-DE" u="sng" dirty="0" smtClean="0">
                <a:solidFill>
                  <a:srgbClr val="00B0F0"/>
                </a:solidFill>
                <a:effectLst/>
              </a:rPr>
              <a:t>. 3,1-10</a:t>
            </a:r>
            <a:endParaRPr lang="de-DE" dirty="0" smtClean="0">
              <a:solidFill>
                <a:srgbClr val="00B0F0"/>
              </a:solidFill>
              <a:effectLst/>
            </a:endParaRPr>
          </a:p>
          <a:p>
            <a:pPr lvl="1">
              <a:defRPr/>
            </a:pPr>
            <a:r>
              <a:rPr lang="de-DE" dirty="0" smtClean="0">
                <a:effectLst/>
              </a:rPr>
              <a:t>A. </a:t>
            </a:r>
            <a:r>
              <a:rPr lang="ro-RO" dirty="0" smtClean="0">
                <a:effectLst/>
              </a:rPr>
              <a:t>Apelul, la a lua aminte la mesajul profeților din vechime și la mesajul apostolilor</a:t>
            </a:r>
            <a:r>
              <a:rPr lang="de-DE" dirty="0" smtClean="0">
                <a:effectLst/>
              </a:rPr>
              <a:t> 3,1-2</a:t>
            </a:r>
          </a:p>
          <a:p>
            <a:pPr lvl="1">
              <a:defRPr/>
            </a:pPr>
            <a:r>
              <a:rPr lang="de-DE" dirty="0" smtClean="0">
                <a:effectLst/>
              </a:rPr>
              <a:t>B. </a:t>
            </a:r>
            <a:r>
              <a:rPr lang="ro-RO" dirty="0" smtClean="0">
                <a:effectLst/>
              </a:rPr>
              <a:t>Despre apariția batjocoritorilor</a:t>
            </a:r>
            <a:r>
              <a:rPr lang="de-DE" dirty="0" smtClean="0">
                <a:effectLst/>
              </a:rPr>
              <a:t> 3,3-4</a:t>
            </a:r>
          </a:p>
          <a:p>
            <a:pPr lvl="2">
              <a:defRPr/>
            </a:pPr>
            <a:r>
              <a:rPr lang="de-DE" dirty="0" smtClean="0">
                <a:effectLst/>
              </a:rPr>
              <a:t>1. </a:t>
            </a:r>
            <a:r>
              <a:rPr lang="ro-RO" dirty="0" smtClean="0">
                <a:effectLst/>
              </a:rPr>
              <a:t>Manifestarea lor</a:t>
            </a:r>
            <a:r>
              <a:rPr lang="de-DE" dirty="0" smtClean="0">
                <a:effectLst/>
              </a:rPr>
              <a:t> 3,3A</a:t>
            </a:r>
          </a:p>
          <a:p>
            <a:pPr lvl="2">
              <a:defRPr/>
            </a:pPr>
            <a:r>
              <a:rPr lang="de-DE" dirty="0" smtClean="0">
                <a:effectLst/>
              </a:rPr>
              <a:t>2. </a:t>
            </a:r>
            <a:r>
              <a:rPr lang="ro-RO" dirty="0" smtClean="0">
                <a:effectLst/>
              </a:rPr>
              <a:t>Viața lor falsă</a:t>
            </a:r>
            <a:r>
              <a:rPr lang="de-DE" dirty="0" smtClean="0">
                <a:effectLst/>
              </a:rPr>
              <a:t> 3,3E</a:t>
            </a:r>
          </a:p>
          <a:p>
            <a:pPr lvl="2">
              <a:defRPr/>
            </a:pPr>
            <a:r>
              <a:rPr lang="de-DE" dirty="0" smtClean="0">
                <a:effectLst/>
              </a:rPr>
              <a:t>3. </a:t>
            </a:r>
            <a:r>
              <a:rPr lang="ro-RO" dirty="0" smtClean="0">
                <a:effectLst/>
              </a:rPr>
              <a:t>Învățătura lor falsă</a:t>
            </a:r>
            <a:r>
              <a:rPr lang="de-DE" dirty="0" smtClean="0">
                <a:effectLst/>
              </a:rPr>
              <a:t> 3,4</a:t>
            </a:r>
          </a:p>
          <a:p>
            <a:pPr lvl="1">
              <a:defRPr/>
            </a:pPr>
            <a:r>
              <a:rPr lang="de-DE" dirty="0" smtClean="0">
                <a:effectLst/>
              </a:rPr>
              <a:t>C</a:t>
            </a:r>
            <a:r>
              <a:rPr lang="de-DE" dirty="0">
                <a:effectLst/>
              </a:rPr>
              <a:t>. </a:t>
            </a:r>
            <a:r>
              <a:rPr lang="ro-RO" dirty="0" smtClean="0">
                <a:effectLst/>
              </a:rPr>
              <a:t>Despre întrebarea </a:t>
            </a:r>
            <a:r>
              <a:rPr lang="de-DE" dirty="0" smtClean="0">
                <a:effectLst/>
              </a:rPr>
              <a:t>„</a:t>
            </a:r>
            <a:r>
              <a:rPr lang="ro-RO" dirty="0" smtClean="0">
                <a:effectLst/>
              </a:rPr>
              <a:t>Dumnezeu nu va interveni deloc</a:t>
            </a:r>
            <a:r>
              <a:rPr lang="de-DE" dirty="0" smtClean="0">
                <a:effectLst/>
              </a:rPr>
              <a:t>“ 3,5-7</a:t>
            </a:r>
            <a:endParaRPr lang="de-DE" dirty="0">
              <a:effectLst/>
            </a:endParaRPr>
          </a:p>
          <a:p>
            <a:pPr lvl="2">
              <a:defRPr/>
            </a:pPr>
            <a:r>
              <a:rPr lang="de-DE" dirty="0">
                <a:effectLst/>
              </a:rPr>
              <a:t>1. </a:t>
            </a:r>
            <a:r>
              <a:rPr lang="ro-RO" dirty="0" smtClean="0">
                <a:effectLst/>
              </a:rPr>
              <a:t>Puterea Cuvântului lui Dumnezeu și</a:t>
            </a:r>
            <a:r>
              <a:rPr lang="de-DE" dirty="0" smtClean="0">
                <a:effectLst/>
              </a:rPr>
              <a:t> </a:t>
            </a:r>
            <a:r>
              <a:rPr lang="ro-RO" dirty="0" smtClean="0">
                <a:effectLst/>
              </a:rPr>
              <a:t>ignoranța batjocoritorilor</a:t>
            </a:r>
            <a:r>
              <a:rPr lang="de-DE" dirty="0" smtClean="0">
                <a:effectLst/>
              </a:rPr>
              <a:t>. 3,5-6</a:t>
            </a:r>
            <a:endParaRPr lang="de-DE" dirty="0">
              <a:effectLst/>
            </a:endParaRPr>
          </a:p>
          <a:p>
            <a:pPr lvl="2">
              <a:defRPr/>
            </a:pPr>
            <a:r>
              <a:rPr lang="de-DE" dirty="0">
                <a:effectLst/>
              </a:rPr>
              <a:t>2. </a:t>
            </a:r>
            <a:r>
              <a:rPr lang="ro-RO" dirty="0" smtClean="0">
                <a:effectLst/>
              </a:rPr>
              <a:t>Puterea Cuvântului lui Dumnezeu în corelație cu distrugerea lumi de acum</a:t>
            </a:r>
            <a:r>
              <a:rPr lang="de-DE" dirty="0" smtClean="0">
                <a:effectLst/>
              </a:rPr>
              <a:t>. 3,7</a:t>
            </a:r>
            <a:endParaRPr lang="de-DE" dirty="0">
              <a:effectLst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31300" cy="6856413"/>
          </a:xfrm>
        </p:spPr>
        <p:txBody>
          <a:bodyPr/>
          <a:lstStyle/>
          <a:p>
            <a:pPr>
              <a:defRPr/>
            </a:pPr>
            <a:r>
              <a:rPr lang="de-DE" u="sng" dirty="0" smtClean="0">
                <a:solidFill>
                  <a:srgbClr val="00B0F0"/>
                </a:solidFill>
                <a:effectLst/>
              </a:rPr>
              <a:t>V</a:t>
            </a:r>
            <a:r>
              <a:rPr lang="de-DE" u="sng" dirty="0">
                <a:solidFill>
                  <a:srgbClr val="00B0F0"/>
                </a:solidFill>
                <a:effectLst/>
              </a:rPr>
              <a:t>. 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În ciuda dușmănirilor și a aparentei întârzieri, promisiunea lui Dumnezeu va fi împlinită</a:t>
            </a:r>
            <a:r>
              <a:rPr lang="de-DE" u="sng" dirty="0" smtClean="0">
                <a:solidFill>
                  <a:srgbClr val="00B0F0"/>
                </a:solidFill>
                <a:effectLst/>
              </a:rPr>
              <a:t>, 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căci El va </a:t>
            </a:r>
            <a:r>
              <a:rPr lang="en-US" u="sng" dirty="0" smtClean="0">
                <a:solidFill>
                  <a:srgbClr val="00B0F0"/>
                </a:solidFill>
                <a:effectLst/>
              </a:rPr>
              <a:t>“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vorbi</a:t>
            </a:r>
            <a:r>
              <a:rPr lang="en-US" u="sng" dirty="0" smtClean="0">
                <a:solidFill>
                  <a:srgbClr val="00B0F0"/>
                </a:solidFill>
                <a:effectLst/>
              </a:rPr>
              <a:t>”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 din nou</a:t>
            </a:r>
            <a:r>
              <a:rPr lang="de-DE" u="sng" dirty="0" smtClean="0">
                <a:solidFill>
                  <a:srgbClr val="00B0F0"/>
                </a:solidFill>
                <a:effectLst/>
              </a:rPr>
              <a:t>. 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V</a:t>
            </a:r>
            <a:r>
              <a:rPr lang="de-DE" u="sng" dirty="0" smtClean="0">
                <a:solidFill>
                  <a:srgbClr val="00B0F0"/>
                </a:solidFill>
                <a:effectLst/>
              </a:rPr>
              <a:t>. 3,1-10</a:t>
            </a:r>
            <a:endParaRPr lang="de-DE" dirty="0" smtClean="0">
              <a:solidFill>
                <a:srgbClr val="00B0F0"/>
              </a:solidFill>
              <a:effectLst/>
            </a:endParaRPr>
          </a:p>
          <a:p>
            <a:pPr lvl="1">
              <a:defRPr/>
            </a:pPr>
            <a:r>
              <a:rPr lang="de-DE" sz="2400" dirty="0" smtClean="0">
                <a:effectLst/>
              </a:rPr>
              <a:t>A. </a:t>
            </a:r>
            <a:r>
              <a:rPr lang="ro-RO" sz="2400" dirty="0" smtClean="0">
                <a:effectLst/>
              </a:rPr>
              <a:t>Apelul, la a lua aminte la mesajul profeților din vechime și la mesajul apostolilor</a:t>
            </a:r>
            <a:r>
              <a:rPr lang="de-DE" sz="2400" dirty="0" smtClean="0">
                <a:effectLst/>
              </a:rPr>
              <a:t> 3,1-2</a:t>
            </a:r>
          </a:p>
          <a:p>
            <a:pPr lvl="1">
              <a:defRPr/>
            </a:pPr>
            <a:r>
              <a:rPr lang="de-DE" sz="2400" dirty="0" smtClean="0">
                <a:effectLst/>
              </a:rPr>
              <a:t>B. </a:t>
            </a:r>
            <a:r>
              <a:rPr lang="ro-RO" sz="2400" dirty="0" smtClean="0">
                <a:effectLst/>
              </a:rPr>
              <a:t>Despre apariția batjocoritorilor</a:t>
            </a:r>
            <a:r>
              <a:rPr lang="de-DE" sz="2400" dirty="0" smtClean="0">
                <a:effectLst/>
              </a:rPr>
              <a:t> 3,3-4</a:t>
            </a:r>
          </a:p>
          <a:p>
            <a:pPr lvl="2">
              <a:defRPr/>
            </a:pPr>
            <a:r>
              <a:rPr lang="de-DE" sz="2000" dirty="0" smtClean="0">
                <a:effectLst/>
              </a:rPr>
              <a:t>1. </a:t>
            </a:r>
            <a:r>
              <a:rPr lang="ro-RO" sz="2000" dirty="0" smtClean="0">
                <a:effectLst/>
              </a:rPr>
              <a:t>Apariția lor</a:t>
            </a:r>
            <a:r>
              <a:rPr lang="de-DE" sz="2000" dirty="0" smtClean="0">
                <a:effectLst/>
              </a:rPr>
              <a:t> 3,3A</a:t>
            </a:r>
          </a:p>
          <a:p>
            <a:pPr lvl="2">
              <a:defRPr/>
            </a:pPr>
            <a:r>
              <a:rPr lang="de-DE" sz="2000" dirty="0" smtClean="0">
                <a:effectLst/>
              </a:rPr>
              <a:t>2. </a:t>
            </a:r>
            <a:r>
              <a:rPr lang="ro-RO" sz="2000" dirty="0" smtClean="0">
                <a:effectLst/>
              </a:rPr>
              <a:t>Viața lor falsă</a:t>
            </a:r>
            <a:r>
              <a:rPr lang="de-DE" sz="2000" dirty="0" smtClean="0">
                <a:effectLst/>
              </a:rPr>
              <a:t> 3,3E</a:t>
            </a:r>
          </a:p>
          <a:p>
            <a:pPr lvl="2">
              <a:defRPr/>
            </a:pPr>
            <a:r>
              <a:rPr lang="de-DE" sz="2000" dirty="0" smtClean="0">
                <a:effectLst/>
              </a:rPr>
              <a:t>3. </a:t>
            </a:r>
            <a:r>
              <a:rPr lang="ro-RO" sz="2000" dirty="0" smtClean="0">
                <a:effectLst/>
              </a:rPr>
              <a:t>Învățătura lor falsă</a:t>
            </a:r>
            <a:r>
              <a:rPr lang="de-DE" sz="2000" dirty="0" smtClean="0">
                <a:effectLst/>
              </a:rPr>
              <a:t> 3,4</a:t>
            </a:r>
          </a:p>
          <a:p>
            <a:pPr lvl="1">
              <a:defRPr/>
            </a:pPr>
            <a:r>
              <a:rPr lang="de-DE" sz="2400" dirty="0" smtClean="0">
                <a:effectLst/>
              </a:rPr>
              <a:t>C. </a:t>
            </a:r>
            <a:r>
              <a:rPr lang="ro-RO" sz="2400" dirty="0" smtClean="0">
                <a:effectLst/>
              </a:rPr>
              <a:t>Despre întrebarea </a:t>
            </a:r>
            <a:r>
              <a:rPr lang="de-DE" sz="2400" dirty="0" smtClean="0">
                <a:effectLst/>
              </a:rPr>
              <a:t>„</a:t>
            </a:r>
            <a:r>
              <a:rPr lang="ro-RO" sz="2400" dirty="0" smtClean="0">
                <a:effectLst/>
              </a:rPr>
              <a:t>Dumnezeu nu va interveni deloc</a:t>
            </a:r>
            <a:r>
              <a:rPr lang="de-DE" sz="2400" dirty="0" smtClean="0">
                <a:effectLst/>
              </a:rPr>
              <a:t>“ 3,5-7</a:t>
            </a:r>
          </a:p>
          <a:p>
            <a:pPr lvl="2">
              <a:defRPr/>
            </a:pPr>
            <a:r>
              <a:rPr lang="de-DE" sz="2000" dirty="0" smtClean="0">
                <a:effectLst/>
              </a:rPr>
              <a:t>1. </a:t>
            </a:r>
            <a:r>
              <a:rPr lang="ro-RO" sz="2000" dirty="0" smtClean="0">
                <a:effectLst/>
              </a:rPr>
              <a:t>Puterea Cuvântului lui Dumnezeu și</a:t>
            </a:r>
            <a:r>
              <a:rPr lang="de-DE" sz="2000" dirty="0" smtClean="0">
                <a:effectLst/>
              </a:rPr>
              <a:t> </a:t>
            </a:r>
            <a:r>
              <a:rPr lang="ro-RO" sz="2000" dirty="0" smtClean="0">
                <a:effectLst/>
              </a:rPr>
              <a:t>ignoranța batjocoritorilor</a:t>
            </a:r>
            <a:r>
              <a:rPr lang="de-DE" sz="2000" dirty="0" smtClean="0">
                <a:effectLst/>
              </a:rPr>
              <a:t>. 3,5-6</a:t>
            </a:r>
          </a:p>
          <a:p>
            <a:pPr lvl="2">
              <a:defRPr/>
            </a:pPr>
            <a:r>
              <a:rPr lang="de-DE" sz="2000" dirty="0" smtClean="0">
                <a:effectLst/>
              </a:rPr>
              <a:t>2. </a:t>
            </a:r>
            <a:r>
              <a:rPr lang="ro-RO" sz="2000" dirty="0" smtClean="0">
                <a:effectLst/>
              </a:rPr>
              <a:t>Puterea Cuvântului lui Dumnezeu în corelație cu distrugerea lumi de acum</a:t>
            </a:r>
            <a:r>
              <a:rPr lang="de-DE" sz="2000" dirty="0" smtClean="0">
                <a:effectLst/>
              </a:rPr>
              <a:t>. 3,7</a:t>
            </a:r>
          </a:p>
          <a:p>
            <a:pPr lvl="1">
              <a:defRPr/>
            </a:pPr>
            <a:r>
              <a:rPr lang="de-DE" sz="2400" dirty="0" smtClean="0">
                <a:effectLst/>
              </a:rPr>
              <a:t>D</a:t>
            </a:r>
            <a:r>
              <a:rPr lang="de-DE" sz="2400" dirty="0">
                <a:effectLst/>
              </a:rPr>
              <a:t>. </a:t>
            </a:r>
            <a:r>
              <a:rPr lang="ro-RO" sz="2400" dirty="0" smtClean="0">
                <a:effectLst/>
              </a:rPr>
              <a:t>Despre întrebarea</a:t>
            </a:r>
            <a:r>
              <a:rPr lang="de-DE" sz="2400" dirty="0" smtClean="0">
                <a:effectLst/>
              </a:rPr>
              <a:t>: „</a:t>
            </a:r>
            <a:r>
              <a:rPr lang="ro-RO" sz="2400" dirty="0" smtClean="0">
                <a:effectLst/>
              </a:rPr>
              <a:t>De ce nu intervine Dumnezeu încă</a:t>
            </a:r>
            <a:r>
              <a:rPr lang="de-DE" sz="2400" dirty="0" smtClean="0">
                <a:effectLst/>
              </a:rPr>
              <a:t>?“ 3,8-10</a:t>
            </a:r>
            <a:endParaRPr lang="de-DE" sz="2400" dirty="0">
              <a:effectLst/>
            </a:endParaRPr>
          </a:p>
          <a:p>
            <a:pPr lvl="2">
              <a:defRPr/>
            </a:pPr>
            <a:r>
              <a:rPr lang="de-DE" sz="2000" dirty="0">
                <a:effectLst/>
              </a:rPr>
              <a:t>1. </a:t>
            </a:r>
            <a:r>
              <a:rPr lang="ro-RO" sz="2000" dirty="0" smtClean="0">
                <a:effectLst/>
              </a:rPr>
              <a:t>Motivul pentru care ziua Domnului întârzie să vină</a:t>
            </a:r>
            <a:r>
              <a:rPr lang="de-DE" sz="2000" dirty="0" smtClean="0">
                <a:effectLst/>
              </a:rPr>
              <a:t>  3,8-9</a:t>
            </a:r>
            <a:endParaRPr lang="de-DE" sz="2000" dirty="0">
              <a:effectLst/>
            </a:endParaRPr>
          </a:p>
          <a:p>
            <a:pPr lvl="2">
              <a:defRPr/>
            </a:pPr>
            <a:r>
              <a:rPr lang="de-DE" sz="2000" dirty="0">
                <a:effectLst/>
              </a:rPr>
              <a:t>2. </a:t>
            </a:r>
            <a:r>
              <a:rPr lang="ro-RO" sz="2000" dirty="0" smtClean="0">
                <a:effectLst/>
              </a:rPr>
              <a:t>Venirea Domnului</a:t>
            </a:r>
            <a:r>
              <a:rPr lang="de-DE" sz="2000" dirty="0" smtClean="0">
                <a:effectLst/>
              </a:rPr>
              <a:t>. 3,10</a:t>
            </a:r>
            <a:endParaRPr lang="de-DE" sz="2000" dirty="0">
              <a:effectLst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31300" cy="6856413"/>
          </a:xfrm>
        </p:spPr>
        <p:txBody>
          <a:bodyPr/>
          <a:lstStyle/>
          <a:p>
            <a:pPr>
              <a:defRPr/>
            </a:pPr>
            <a:r>
              <a:rPr lang="de-DE" u="sng" dirty="0" smtClean="0">
                <a:solidFill>
                  <a:srgbClr val="00B0F0"/>
                </a:solidFill>
                <a:effectLst/>
              </a:rPr>
              <a:t>VI. 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În fața acestor adevăruri</a:t>
            </a:r>
            <a:r>
              <a:rPr lang="de-DE" u="sng" dirty="0" smtClean="0">
                <a:solidFill>
                  <a:srgbClr val="00B0F0"/>
                </a:solidFill>
                <a:effectLst/>
              </a:rPr>
              <a:t> 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trebuie să ne comportăm ca atare</a:t>
            </a:r>
            <a:r>
              <a:rPr lang="de-DE" u="sng" dirty="0" smtClean="0">
                <a:solidFill>
                  <a:srgbClr val="00B0F0"/>
                </a:solidFill>
                <a:effectLst/>
              </a:rPr>
              <a:t>. 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V</a:t>
            </a:r>
            <a:r>
              <a:rPr lang="de-DE" u="sng" dirty="0" smtClean="0">
                <a:solidFill>
                  <a:srgbClr val="00B0F0"/>
                </a:solidFill>
                <a:effectLst/>
              </a:rPr>
              <a:t>. </a:t>
            </a:r>
            <a:r>
              <a:rPr lang="de-DE" u="sng" dirty="0">
                <a:solidFill>
                  <a:srgbClr val="00B0F0"/>
                </a:solidFill>
                <a:effectLst/>
              </a:rPr>
              <a:t>3,11-17</a:t>
            </a:r>
            <a:endParaRPr lang="de-DE" dirty="0">
              <a:solidFill>
                <a:srgbClr val="00B0F0"/>
              </a:solidFill>
              <a:effectLst/>
            </a:endParaRPr>
          </a:p>
          <a:p>
            <a:pPr lvl="1">
              <a:defRPr/>
            </a:pPr>
            <a:r>
              <a:rPr lang="de-DE" dirty="0">
                <a:effectLst/>
              </a:rPr>
              <a:t>A. </a:t>
            </a:r>
            <a:r>
              <a:rPr lang="ro-RO" dirty="0" smtClean="0">
                <a:effectLst/>
              </a:rPr>
              <a:t>Un mod de viață sfânt și</a:t>
            </a:r>
            <a:r>
              <a:rPr lang="de-DE" dirty="0" smtClean="0">
                <a:effectLst/>
              </a:rPr>
              <a:t> </a:t>
            </a:r>
            <a:r>
              <a:rPr lang="ro-RO" dirty="0" smtClean="0">
                <a:effectLst/>
              </a:rPr>
              <a:t>adevărata evlavie</a:t>
            </a:r>
            <a:r>
              <a:rPr lang="de-DE" dirty="0" smtClean="0">
                <a:effectLst/>
              </a:rPr>
              <a:t> 3,11-13</a:t>
            </a:r>
            <a:endParaRPr lang="de-DE" dirty="0">
              <a:effectLst/>
            </a:endParaRPr>
          </a:p>
          <a:p>
            <a:pPr lvl="2">
              <a:defRPr/>
            </a:pPr>
            <a:r>
              <a:rPr lang="de-DE" dirty="0" smtClean="0">
                <a:effectLst/>
              </a:rPr>
              <a:t>1. </a:t>
            </a:r>
            <a:r>
              <a:rPr lang="de-DE" dirty="0" err="1" smtClean="0">
                <a:effectLst/>
              </a:rPr>
              <a:t>Motiva</a:t>
            </a:r>
            <a:r>
              <a:rPr lang="ro-RO" dirty="0" err="1" smtClean="0">
                <a:effectLst/>
              </a:rPr>
              <a:t>ția</a:t>
            </a:r>
            <a:r>
              <a:rPr lang="de-DE" dirty="0" smtClean="0">
                <a:effectLst/>
              </a:rPr>
              <a:t>: </a:t>
            </a:r>
            <a:r>
              <a:rPr lang="ro-RO" dirty="0" smtClean="0">
                <a:effectLst/>
              </a:rPr>
              <a:t>Toate au să se strice</a:t>
            </a:r>
            <a:r>
              <a:rPr lang="de-DE" dirty="0" smtClean="0">
                <a:effectLst/>
              </a:rPr>
              <a:t>. 3,11A</a:t>
            </a:r>
          </a:p>
          <a:p>
            <a:pPr lvl="2">
              <a:defRPr/>
            </a:pPr>
            <a:r>
              <a:rPr lang="de-DE" dirty="0" smtClean="0">
                <a:effectLst/>
              </a:rPr>
              <a:t>2. </a:t>
            </a:r>
            <a:r>
              <a:rPr lang="ro-RO" dirty="0" smtClean="0">
                <a:effectLst/>
              </a:rPr>
              <a:t>De ce fel trebuie să fie cititorii </a:t>
            </a:r>
            <a:r>
              <a:rPr lang="de-DE" dirty="0" smtClean="0">
                <a:effectLst/>
              </a:rPr>
              <a:t>3,11.12</a:t>
            </a:r>
          </a:p>
          <a:p>
            <a:pPr lvl="2">
              <a:defRPr/>
            </a:pPr>
            <a:r>
              <a:rPr lang="de-DE" dirty="0" smtClean="0">
                <a:effectLst/>
              </a:rPr>
              <a:t>3. </a:t>
            </a:r>
            <a:r>
              <a:rPr lang="ro-RO" dirty="0" smtClean="0">
                <a:effectLst/>
              </a:rPr>
              <a:t>Ce trebuie să facă cititorii </a:t>
            </a:r>
            <a:r>
              <a:rPr lang="de-DE" dirty="0" smtClean="0">
                <a:effectLst/>
              </a:rPr>
              <a:t>3,12A</a:t>
            </a:r>
          </a:p>
          <a:p>
            <a:pPr lvl="2">
              <a:defRPr/>
            </a:pPr>
            <a:r>
              <a:rPr lang="de-DE" dirty="0" smtClean="0">
                <a:effectLst/>
              </a:rPr>
              <a:t>4. </a:t>
            </a:r>
            <a:r>
              <a:rPr lang="ro-RO" dirty="0" smtClean="0">
                <a:effectLst/>
              </a:rPr>
              <a:t>Alte</a:t>
            </a:r>
            <a:r>
              <a:rPr lang="de-DE" dirty="0" smtClean="0">
                <a:effectLst/>
              </a:rPr>
              <a:t> </a:t>
            </a:r>
            <a:r>
              <a:rPr lang="ro-RO" dirty="0" smtClean="0">
                <a:effectLst/>
              </a:rPr>
              <a:t>m</a:t>
            </a:r>
            <a:r>
              <a:rPr lang="de-DE" dirty="0" err="1" smtClean="0">
                <a:effectLst/>
              </a:rPr>
              <a:t>otiva</a:t>
            </a:r>
            <a:r>
              <a:rPr lang="ro-RO" dirty="0" smtClean="0">
                <a:effectLst/>
              </a:rPr>
              <a:t>ții</a:t>
            </a:r>
            <a:r>
              <a:rPr lang="de-DE" dirty="0" smtClean="0">
                <a:effectLst/>
              </a:rPr>
              <a:t> 3,12.13</a:t>
            </a:r>
          </a:p>
          <a:p>
            <a:pPr lvl="1">
              <a:defRPr/>
            </a:pPr>
            <a:r>
              <a:rPr lang="de-DE" dirty="0" smtClean="0">
                <a:effectLst/>
              </a:rPr>
              <a:t>B</a:t>
            </a:r>
            <a:r>
              <a:rPr lang="de-DE" dirty="0">
                <a:effectLst/>
              </a:rPr>
              <a:t>. </a:t>
            </a:r>
            <a:r>
              <a:rPr lang="ro-RO" dirty="0" smtClean="0">
                <a:effectLst/>
              </a:rPr>
              <a:t>Străduința </a:t>
            </a:r>
            <a:r>
              <a:rPr lang="de-DE" dirty="0" smtClean="0">
                <a:effectLst/>
              </a:rPr>
              <a:t>3,14</a:t>
            </a:r>
            <a:endParaRPr lang="de-DE" dirty="0">
              <a:effectLst/>
            </a:endParaRPr>
          </a:p>
          <a:p>
            <a:pPr lvl="2">
              <a:defRPr/>
            </a:pPr>
            <a:r>
              <a:rPr lang="de-DE" dirty="0">
                <a:effectLst/>
              </a:rPr>
              <a:t>1. </a:t>
            </a:r>
            <a:r>
              <a:rPr lang="ro-RO" dirty="0" smtClean="0">
                <a:effectLst/>
              </a:rPr>
              <a:t>Adresare/mesajul</a:t>
            </a:r>
            <a:endParaRPr lang="de-DE" dirty="0">
              <a:effectLst/>
            </a:endParaRPr>
          </a:p>
          <a:p>
            <a:pPr lvl="2">
              <a:defRPr/>
            </a:pPr>
            <a:r>
              <a:rPr lang="de-DE" dirty="0">
                <a:effectLst/>
              </a:rPr>
              <a:t>2. </a:t>
            </a:r>
            <a:r>
              <a:rPr lang="ro-RO" dirty="0" smtClean="0">
                <a:effectLst/>
              </a:rPr>
              <a:t>Contextul</a:t>
            </a:r>
            <a:r>
              <a:rPr lang="de-DE" dirty="0" smtClean="0">
                <a:effectLst/>
              </a:rPr>
              <a:t>: </a:t>
            </a:r>
            <a:r>
              <a:rPr lang="ro-RO" dirty="0" smtClean="0">
                <a:effectLst/>
              </a:rPr>
              <a:t>așteptarea</a:t>
            </a:r>
            <a:endParaRPr lang="de-DE" dirty="0">
              <a:effectLst/>
            </a:endParaRPr>
          </a:p>
          <a:p>
            <a:pPr lvl="2">
              <a:defRPr/>
            </a:pPr>
            <a:r>
              <a:rPr lang="de-DE" dirty="0" smtClean="0">
                <a:effectLst/>
              </a:rPr>
              <a:t>3. </a:t>
            </a:r>
            <a:r>
              <a:rPr lang="ro-RO" dirty="0" smtClean="0">
                <a:effectLst/>
              </a:rPr>
              <a:t>Purtarea</a:t>
            </a:r>
            <a:endParaRPr lang="de-DE" dirty="0">
              <a:effectLst/>
            </a:endParaRPr>
          </a:p>
          <a:p>
            <a:pPr lvl="2">
              <a:defRPr/>
            </a:pPr>
            <a:r>
              <a:rPr lang="de-DE" dirty="0" smtClean="0">
                <a:effectLst/>
              </a:rPr>
              <a:t>4. </a:t>
            </a:r>
            <a:r>
              <a:rPr lang="ro-RO" dirty="0" smtClean="0">
                <a:effectLst/>
              </a:rPr>
              <a:t>Caracterul</a:t>
            </a:r>
            <a:endParaRPr lang="de-DE" dirty="0">
              <a:effectLst/>
            </a:endParaRPr>
          </a:p>
          <a:p>
            <a:pPr lvl="1">
              <a:defRPr/>
            </a:pPr>
            <a:r>
              <a:rPr lang="de-DE" dirty="0">
                <a:effectLst/>
              </a:rPr>
              <a:t>C. </a:t>
            </a:r>
            <a:r>
              <a:rPr lang="ro-RO" dirty="0" smtClean="0">
                <a:effectLst/>
              </a:rPr>
              <a:t>Evaluarea corectă a răbdării Domnului</a:t>
            </a:r>
            <a:r>
              <a:rPr lang="de-DE" dirty="0" smtClean="0">
                <a:effectLst/>
              </a:rPr>
              <a:t> 3,15.16</a:t>
            </a:r>
          </a:p>
          <a:p>
            <a:pPr lvl="1">
              <a:defRPr/>
            </a:pPr>
            <a:r>
              <a:rPr lang="de-DE" dirty="0">
                <a:effectLst/>
              </a:rPr>
              <a:t>D. </a:t>
            </a:r>
            <a:r>
              <a:rPr lang="ro-RO" dirty="0" smtClean="0">
                <a:effectLst/>
              </a:rPr>
              <a:t>Veghere</a:t>
            </a:r>
            <a:r>
              <a:rPr lang="de-DE" dirty="0" smtClean="0">
                <a:effectLst/>
              </a:rPr>
              <a:t>3,17</a:t>
            </a:r>
            <a:endParaRPr lang="de-DE" dirty="0">
              <a:effectLst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31300" cy="6856413"/>
          </a:xfrm>
        </p:spPr>
        <p:txBody>
          <a:bodyPr/>
          <a:lstStyle/>
          <a:p>
            <a:pPr>
              <a:defRPr/>
            </a:pPr>
            <a:r>
              <a:rPr lang="de-DE" u="sng" dirty="0" smtClean="0">
                <a:solidFill>
                  <a:srgbClr val="00B0F0"/>
                </a:solidFill>
                <a:effectLst/>
              </a:rPr>
              <a:t>VI. 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În fața acestor adevăruri</a:t>
            </a:r>
            <a:r>
              <a:rPr lang="de-DE" u="sng" dirty="0" smtClean="0">
                <a:solidFill>
                  <a:srgbClr val="00B0F0"/>
                </a:solidFill>
                <a:effectLst/>
              </a:rPr>
              <a:t> 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trebuie să ne comportăm ca atare</a:t>
            </a:r>
            <a:r>
              <a:rPr lang="de-DE" u="sng" dirty="0" smtClean="0">
                <a:solidFill>
                  <a:srgbClr val="00B0F0"/>
                </a:solidFill>
                <a:effectLst/>
              </a:rPr>
              <a:t>. </a:t>
            </a:r>
            <a:r>
              <a:rPr lang="ro-RO" u="sng" dirty="0" smtClean="0">
                <a:solidFill>
                  <a:srgbClr val="00B0F0"/>
                </a:solidFill>
                <a:effectLst/>
              </a:rPr>
              <a:t>V</a:t>
            </a:r>
            <a:r>
              <a:rPr lang="de-DE" u="sng" dirty="0" smtClean="0">
                <a:solidFill>
                  <a:srgbClr val="00B0F0"/>
                </a:solidFill>
                <a:effectLst/>
              </a:rPr>
              <a:t>. 3,11-17</a:t>
            </a:r>
            <a:endParaRPr lang="de-DE" dirty="0">
              <a:solidFill>
                <a:srgbClr val="00B0F0"/>
              </a:solidFill>
              <a:effectLst/>
            </a:endParaRPr>
          </a:p>
          <a:p>
            <a:pPr lvl="1">
              <a:defRPr/>
            </a:pPr>
            <a:r>
              <a:rPr lang="de-DE" dirty="0" smtClean="0">
                <a:effectLst/>
              </a:rPr>
              <a:t>D</a:t>
            </a:r>
            <a:r>
              <a:rPr lang="de-DE" dirty="0">
                <a:effectLst/>
              </a:rPr>
              <a:t>. </a:t>
            </a:r>
            <a:r>
              <a:rPr lang="ro-RO" dirty="0" smtClean="0">
                <a:effectLst/>
              </a:rPr>
              <a:t>În vederea amăgitorilor</a:t>
            </a:r>
            <a:r>
              <a:rPr lang="de-DE" dirty="0" smtClean="0">
                <a:effectLst/>
              </a:rPr>
              <a:t>: </a:t>
            </a:r>
            <a:r>
              <a:rPr lang="ro-RO" dirty="0" smtClean="0">
                <a:effectLst/>
              </a:rPr>
              <a:t>Veghere</a:t>
            </a:r>
            <a:r>
              <a:rPr lang="de-DE" dirty="0" smtClean="0">
                <a:effectLst/>
              </a:rPr>
              <a:t> 3,17</a:t>
            </a:r>
          </a:p>
          <a:p>
            <a:pPr lvl="2">
              <a:defRPr/>
            </a:pPr>
            <a:r>
              <a:rPr lang="de-DE" dirty="0">
                <a:effectLst/>
              </a:rPr>
              <a:t>1. </a:t>
            </a:r>
            <a:r>
              <a:rPr lang="ro-RO" dirty="0" smtClean="0">
                <a:effectLst/>
              </a:rPr>
              <a:t>Adresare/mesajul</a:t>
            </a:r>
            <a:endParaRPr lang="de-DE" dirty="0">
              <a:effectLst/>
            </a:endParaRPr>
          </a:p>
          <a:p>
            <a:pPr lvl="2">
              <a:defRPr/>
            </a:pPr>
            <a:r>
              <a:rPr lang="de-DE" dirty="0">
                <a:effectLst/>
              </a:rPr>
              <a:t>2. </a:t>
            </a:r>
            <a:r>
              <a:rPr lang="ro-RO" dirty="0" smtClean="0">
                <a:effectLst/>
              </a:rPr>
              <a:t>Ipoteza</a:t>
            </a:r>
            <a:endParaRPr lang="de-DE" dirty="0">
              <a:effectLst/>
            </a:endParaRPr>
          </a:p>
          <a:p>
            <a:pPr lvl="2">
              <a:defRPr/>
            </a:pPr>
            <a:r>
              <a:rPr lang="de-DE" dirty="0" smtClean="0">
                <a:effectLst/>
              </a:rPr>
              <a:t>3. </a:t>
            </a:r>
            <a:r>
              <a:rPr lang="ro-RO" dirty="0" smtClean="0">
                <a:effectLst/>
              </a:rPr>
              <a:t>Ce este de făcut</a:t>
            </a:r>
            <a:endParaRPr lang="de-DE" dirty="0">
              <a:effectLst/>
            </a:endParaRPr>
          </a:p>
          <a:p>
            <a:pPr lvl="2">
              <a:defRPr/>
            </a:pPr>
            <a:r>
              <a:rPr lang="de-DE" dirty="0" smtClean="0">
                <a:effectLst/>
              </a:rPr>
              <a:t>4. </a:t>
            </a:r>
            <a:r>
              <a:rPr lang="ro-RO" dirty="0" smtClean="0">
                <a:effectLst/>
              </a:rPr>
              <a:t>Cu ce scop trebuie să ne păzim</a:t>
            </a:r>
            <a:endParaRPr lang="de-DE" dirty="0">
              <a:effectLst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a deveni tare</a:t>
            </a:r>
            <a:r>
              <a:rPr lang="de-CH" smtClean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effectLst/>
              </a:rPr>
              <a:t>1,10 </a:t>
            </a:r>
            <a:r>
              <a:rPr lang="ro-RO" dirty="0" smtClean="0">
                <a:effectLst/>
              </a:rPr>
              <a:t>De aceea</a:t>
            </a:r>
            <a:r>
              <a:rPr lang="de-DE" dirty="0" smtClean="0">
                <a:effectLst/>
              </a:rPr>
              <a:t>, .. </a:t>
            </a:r>
            <a:r>
              <a:rPr lang="ro-RO" dirty="0" smtClean="0">
                <a:effectLst/>
              </a:rPr>
              <a:t>căutați cu atât mai mult</a:t>
            </a:r>
            <a:r>
              <a:rPr lang="de-DE" dirty="0" smtClean="0">
                <a:effectLst/>
              </a:rPr>
              <a:t> … </a:t>
            </a:r>
            <a:r>
              <a:rPr lang="ro-RO" dirty="0" smtClean="0">
                <a:effectLst/>
              </a:rPr>
              <a:t>să vă </a:t>
            </a:r>
            <a:r>
              <a:rPr lang="ro-RO" dirty="0" smtClean="0">
                <a:solidFill>
                  <a:srgbClr val="FF7171"/>
                </a:solidFill>
                <a:effectLst/>
              </a:rPr>
              <a:t>întăriți</a:t>
            </a:r>
            <a:r>
              <a:rPr lang="de-DE" dirty="0" smtClean="0">
                <a:effectLst/>
              </a:rPr>
              <a:t> </a:t>
            </a:r>
          </a:p>
          <a:p>
            <a:pPr>
              <a:defRPr/>
            </a:pPr>
            <a:r>
              <a:rPr lang="de-DE" dirty="0" smtClean="0">
                <a:effectLst/>
              </a:rPr>
              <a:t>1,12 .. </a:t>
            </a:r>
            <a:r>
              <a:rPr lang="ro-RO" dirty="0" smtClean="0">
                <a:effectLst/>
              </a:rPr>
              <a:t>sunteți</a:t>
            </a:r>
            <a:r>
              <a:rPr lang="de-DE" dirty="0" smtClean="0">
                <a:effectLst/>
              </a:rPr>
              <a:t> </a:t>
            </a:r>
            <a:r>
              <a:rPr lang="ro-RO" dirty="0" smtClean="0">
                <a:solidFill>
                  <a:srgbClr val="FF7171"/>
                </a:solidFill>
                <a:effectLst/>
              </a:rPr>
              <a:t>tari</a:t>
            </a:r>
            <a:r>
              <a:rPr lang="ro-RO" dirty="0" smtClean="0">
                <a:effectLst/>
              </a:rPr>
              <a:t> în adevărul pe care-l aveți</a:t>
            </a:r>
            <a:endParaRPr lang="de-DE" dirty="0" smtClean="0">
              <a:effectLst/>
            </a:endParaRPr>
          </a:p>
          <a:p>
            <a:pPr>
              <a:defRPr/>
            </a:pPr>
            <a:r>
              <a:rPr lang="de-DE" dirty="0" smtClean="0">
                <a:effectLst/>
              </a:rPr>
              <a:t>1,19 </a:t>
            </a:r>
            <a:r>
              <a:rPr lang="ro-RO" dirty="0" smtClean="0">
                <a:effectLst/>
              </a:rPr>
              <a:t>..avem cuvântul proorociei făcut și </a:t>
            </a:r>
            <a:r>
              <a:rPr lang="ro-RO" dirty="0" smtClean="0">
                <a:solidFill>
                  <a:srgbClr val="FF7171"/>
                </a:solidFill>
                <a:effectLst/>
              </a:rPr>
              <a:t>mai tare</a:t>
            </a:r>
            <a:endParaRPr lang="de-DE" dirty="0" smtClean="0">
              <a:solidFill>
                <a:srgbClr val="FF7171"/>
              </a:solidFill>
              <a:effectLst/>
            </a:endParaRPr>
          </a:p>
          <a:p>
            <a:pPr>
              <a:defRPr/>
            </a:pPr>
            <a:r>
              <a:rPr lang="de-DE" dirty="0" smtClean="0">
                <a:effectLst/>
              </a:rPr>
              <a:t>2,14 .. </a:t>
            </a:r>
            <a:r>
              <a:rPr lang="ro-RO" dirty="0" smtClean="0">
                <a:effectLst/>
              </a:rPr>
              <a:t>momesc</a:t>
            </a:r>
            <a:r>
              <a:rPr lang="de-DE" dirty="0" smtClean="0">
                <a:effectLst/>
              </a:rPr>
              <a:t> </a:t>
            </a:r>
            <a:r>
              <a:rPr lang="ro-RO" dirty="0" smtClean="0">
                <a:effectLst/>
              </a:rPr>
              <a:t>sufletele </a:t>
            </a:r>
            <a:r>
              <a:rPr lang="ro-RO" dirty="0" smtClean="0">
                <a:solidFill>
                  <a:srgbClr val="FF7171"/>
                </a:solidFill>
                <a:effectLst/>
              </a:rPr>
              <a:t>nestatornice</a:t>
            </a:r>
            <a:endParaRPr lang="de-DE" dirty="0" smtClean="0">
              <a:solidFill>
                <a:srgbClr val="FF7171"/>
              </a:solidFill>
              <a:effectLst/>
            </a:endParaRPr>
          </a:p>
          <a:p>
            <a:pPr>
              <a:defRPr/>
            </a:pPr>
            <a:r>
              <a:rPr lang="de-DE" dirty="0" smtClean="0">
                <a:effectLst/>
              </a:rPr>
              <a:t>3,16: … </a:t>
            </a:r>
            <a:r>
              <a:rPr lang="ro-RO" dirty="0" smtClean="0">
                <a:effectLst/>
              </a:rPr>
              <a:t>lucruri</a:t>
            </a:r>
            <a:r>
              <a:rPr lang="de-DE" dirty="0" smtClean="0">
                <a:effectLst/>
              </a:rPr>
              <a:t>, … </a:t>
            </a:r>
            <a:r>
              <a:rPr lang="ro-RO" dirty="0" smtClean="0">
                <a:effectLst/>
              </a:rPr>
              <a:t>pe care cei neștiutori și </a:t>
            </a:r>
            <a:r>
              <a:rPr lang="ro-RO" dirty="0" smtClean="0">
                <a:solidFill>
                  <a:srgbClr val="FF7171"/>
                </a:solidFill>
                <a:effectLst/>
              </a:rPr>
              <a:t>nestatornici</a:t>
            </a:r>
            <a:r>
              <a:rPr lang="de-DE" dirty="0" smtClean="0">
                <a:effectLst/>
              </a:rPr>
              <a:t>, </a:t>
            </a:r>
            <a:r>
              <a:rPr lang="ro-RO" dirty="0" smtClean="0">
                <a:effectLst/>
              </a:rPr>
              <a:t>le răstălmăcesc</a:t>
            </a:r>
            <a:endParaRPr lang="de-DE" dirty="0" smtClean="0">
              <a:effectLst/>
            </a:endParaRPr>
          </a:p>
          <a:p>
            <a:pPr>
              <a:defRPr/>
            </a:pPr>
            <a:r>
              <a:rPr lang="de-DE" dirty="0" smtClean="0">
                <a:effectLst/>
              </a:rPr>
              <a:t>3,17: </a:t>
            </a:r>
            <a:r>
              <a:rPr lang="ro-RO" dirty="0" smtClean="0">
                <a:effectLst/>
              </a:rPr>
              <a:t>Voi deci</a:t>
            </a:r>
            <a:r>
              <a:rPr lang="de-DE" dirty="0" smtClean="0">
                <a:effectLst/>
              </a:rPr>
              <a:t>, </a:t>
            </a:r>
            <a:r>
              <a:rPr lang="ro-RO" dirty="0" smtClean="0">
                <a:effectLst/>
              </a:rPr>
              <a:t>prea iubiților</a:t>
            </a:r>
            <a:r>
              <a:rPr lang="de-DE" dirty="0" smtClean="0">
                <a:effectLst/>
              </a:rPr>
              <a:t>, .. </a:t>
            </a:r>
            <a:r>
              <a:rPr lang="ro-RO" dirty="0" smtClean="0">
                <a:effectLst/>
              </a:rPr>
              <a:t>păziți-vă ca nu cumva să vă lăsați târâți de rătăcirea acestor nelegiuiți</a:t>
            </a:r>
            <a:r>
              <a:rPr lang="de-DE" dirty="0" smtClean="0">
                <a:effectLst/>
              </a:rPr>
              <a:t>, </a:t>
            </a:r>
            <a:r>
              <a:rPr lang="ro-RO" dirty="0" smtClean="0">
                <a:effectLst/>
              </a:rPr>
              <a:t>și să vă pierdeți </a:t>
            </a:r>
            <a:r>
              <a:rPr lang="ro-RO" dirty="0" smtClean="0">
                <a:solidFill>
                  <a:srgbClr val="FF7171"/>
                </a:solidFill>
                <a:effectLst/>
              </a:rPr>
              <a:t>tăria</a:t>
            </a:r>
            <a:endParaRPr lang="de-DE" dirty="0">
              <a:solidFill>
                <a:srgbClr val="FF7171"/>
              </a:solidFill>
              <a:effectLst/>
            </a:endParaRPr>
          </a:p>
          <a:p>
            <a:pPr>
              <a:defRPr/>
            </a:pPr>
            <a:endParaRPr lang="de-CH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31300" cy="6856413"/>
          </a:xfrm>
        </p:spPr>
        <p:txBody>
          <a:bodyPr/>
          <a:lstStyle/>
          <a:p>
            <a:r>
              <a:rPr lang="de-DE" u="sng" smtClean="0">
                <a:solidFill>
                  <a:srgbClr val="00B0F0"/>
                </a:solidFill>
                <a:effectLst/>
              </a:rPr>
              <a:t>VII. </a:t>
            </a:r>
            <a:r>
              <a:rPr lang="ro-RO" u="sng" smtClean="0">
                <a:solidFill>
                  <a:srgbClr val="00B0F0"/>
                </a:solidFill>
                <a:effectLst/>
              </a:rPr>
              <a:t>Încheierea epistolei</a:t>
            </a:r>
            <a:r>
              <a:rPr lang="de-DE" u="sng" smtClean="0">
                <a:solidFill>
                  <a:srgbClr val="00B0F0"/>
                </a:solidFill>
                <a:effectLst/>
              </a:rPr>
              <a:t>: </a:t>
            </a:r>
            <a:r>
              <a:rPr lang="ro-RO" u="sng" smtClean="0">
                <a:solidFill>
                  <a:srgbClr val="00B0F0"/>
                </a:solidFill>
                <a:effectLst/>
              </a:rPr>
              <a:t>Chemarea la a crește în harul și cunoștința Domnului Hristos</a:t>
            </a:r>
            <a:r>
              <a:rPr lang="de-DE" sz="3200" smtClean="0">
                <a:solidFill>
                  <a:srgbClr val="00B0F0"/>
                </a:solidFill>
                <a:effectLst/>
              </a:rPr>
              <a:t> 3,18</a:t>
            </a:r>
            <a:endParaRPr lang="de-DE" smtClean="0">
              <a:solidFill>
                <a:srgbClr val="00B0F0"/>
              </a:solidFill>
              <a:effectLst/>
            </a:endParaRPr>
          </a:p>
          <a:p>
            <a:pPr lvl="1"/>
            <a:r>
              <a:rPr lang="de-DE" smtClean="0">
                <a:effectLst/>
              </a:rPr>
              <a:t>1. </a:t>
            </a:r>
            <a:r>
              <a:rPr lang="ro-RO" smtClean="0">
                <a:effectLst/>
              </a:rPr>
              <a:t>Apelul final </a:t>
            </a:r>
            <a:r>
              <a:rPr lang="de-DE" smtClean="0">
                <a:effectLst/>
              </a:rPr>
              <a:t>3,18A</a:t>
            </a:r>
          </a:p>
          <a:p>
            <a:pPr lvl="1"/>
            <a:r>
              <a:rPr lang="de-DE" smtClean="0">
                <a:effectLst/>
              </a:rPr>
              <a:t>2. </a:t>
            </a:r>
            <a:r>
              <a:rPr lang="ro-RO" smtClean="0">
                <a:effectLst/>
              </a:rPr>
              <a:t>Lăudarea și slăvirea Domnului Hristos</a:t>
            </a:r>
            <a:r>
              <a:rPr lang="de-DE" smtClean="0">
                <a:effectLst/>
              </a:rPr>
              <a:t> 3,18E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chemat la a fi treaz</a:t>
            </a:r>
            <a:r>
              <a:rPr lang="de-DE" smtClean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196975"/>
            <a:ext cx="9131300" cy="5659438"/>
          </a:xfrm>
        </p:spPr>
        <p:txBody>
          <a:bodyPr/>
          <a:lstStyle/>
          <a:p>
            <a:pPr>
              <a:defRPr/>
            </a:pPr>
            <a:r>
              <a:rPr lang="de-DE" sz="2800" dirty="0">
                <a:effectLst/>
              </a:rPr>
              <a:t>1,12-15: „... </a:t>
            </a:r>
            <a:r>
              <a:rPr lang="ro-RO" sz="2800" dirty="0" smtClean="0">
                <a:effectLst/>
              </a:rPr>
              <a:t>De aceea voi fi gata să vă aduc totdeauna aminte de</a:t>
            </a:r>
            <a:r>
              <a:rPr lang="de-DE" sz="2800" dirty="0" smtClean="0">
                <a:effectLst/>
              </a:rPr>
              <a:t> </a:t>
            </a:r>
            <a:r>
              <a:rPr lang="ro-RO" sz="2800" dirty="0" smtClean="0">
                <a:solidFill>
                  <a:srgbClr val="00B0F0"/>
                </a:solidFill>
                <a:effectLst/>
              </a:rPr>
              <a:t>lucrurile acestea</a:t>
            </a:r>
            <a:r>
              <a:rPr lang="de-DE" sz="2800" dirty="0" smtClean="0">
                <a:effectLst/>
              </a:rPr>
              <a:t>, </a:t>
            </a:r>
            <a:r>
              <a:rPr lang="ro-RO" sz="2800" dirty="0" smtClean="0">
                <a:effectLst/>
              </a:rPr>
              <a:t>măcar că le știți, și sunteți tari în adevărul pe care-l aveți</a:t>
            </a:r>
            <a:r>
              <a:rPr lang="de-DE" sz="2800" dirty="0" smtClean="0">
                <a:effectLst/>
              </a:rPr>
              <a:t>. </a:t>
            </a:r>
            <a:r>
              <a:rPr lang="ro-RO" sz="2800" dirty="0" smtClean="0">
                <a:effectLst/>
              </a:rPr>
              <a:t>Dar socotesc că este drept</a:t>
            </a:r>
            <a:r>
              <a:rPr lang="de-DE" sz="2800" dirty="0" smtClean="0">
                <a:effectLst/>
              </a:rPr>
              <a:t>, </a:t>
            </a:r>
            <a:r>
              <a:rPr lang="ro-RO" sz="2800" dirty="0" smtClean="0">
                <a:effectLst/>
              </a:rPr>
              <a:t>cât voi mai fi în cortul acesta</a:t>
            </a:r>
            <a:r>
              <a:rPr lang="de-DE" sz="2800" dirty="0" smtClean="0">
                <a:effectLst/>
              </a:rPr>
              <a:t>, </a:t>
            </a:r>
            <a:r>
              <a:rPr lang="ro-RO" sz="2800" dirty="0" smtClean="0">
                <a:solidFill>
                  <a:srgbClr val="00B0F0"/>
                </a:solidFill>
                <a:effectLst/>
              </a:rPr>
              <a:t>să vă țin treji aducându-vă aminte;</a:t>
            </a:r>
            <a:r>
              <a:rPr lang="de-DE" sz="2800" dirty="0" smtClean="0">
                <a:effectLst/>
              </a:rPr>
              <a:t> ... </a:t>
            </a:r>
            <a:r>
              <a:rPr lang="ro-RO" sz="2800" dirty="0" smtClean="0">
                <a:effectLst/>
              </a:rPr>
              <a:t>Îmi voi da osteneala dar</a:t>
            </a:r>
            <a:r>
              <a:rPr lang="de-DE" sz="2800" dirty="0" smtClean="0">
                <a:effectLst/>
              </a:rPr>
              <a:t>, </a:t>
            </a:r>
            <a:r>
              <a:rPr lang="ro-RO" sz="2800" dirty="0" smtClean="0">
                <a:effectLst/>
              </a:rPr>
              <a:t>ca și după moartea mea</a:t>
            </a:r>
            <a:r>
              <a:rPr lang="de-DE" sz="2800" dirty="0" smtClean="0">
                <a:effectLst/>
              </a:rPr>
              <a:t>, </a:t>
            </a:r>
            <a:r>
              <a:rPr lang="ro-RO" sz="2800" dirty="0" smtClean="0">
                <a:solidFill>
                  <a:srgbClr val="00B0F0"/>
                </a:solidFill>
                <a:effectLst/>
              </a:rPr>
              <a:t>să vă puteți aduce totdeauna aminte de aceste lucruri</a:t>
            </a:r>
            <a:r>
              <a:rPr lang="de-DE" sz="2800" dirty="0" smtClean="0">
                <a:effectLst/>
              </a:rPr>
              <a:t>.“</a:t>
            </a:r>
            <a:endParaRPr lang="de-DE" sz="2800" dirty="0">
              <a:effectLst/>
            </a:endParaRPr>
          </a:p>
          <a:p>
            <a:pPr>
              <a:defRPr/>
            </a:pPr>
            <a:r>
              <a:rPr lang="de-DE" sz="2800" dirty="0">
                <a:effectLst/>
              </a:rPr>
              <a:t>3,1.2: </a:t>
            </a:r>
            <a:r>
              <a:rPr lang="de-DE" sz="2800" dirty="0" smtClean="0">
                <a:effectLst/>
              </a:rPr>
              <a:t>„</a:t>
            </a:r>
            <a:r>
              <a:rPr lang="ro-RO" sz="2800" dirty="0" smtClean="0">
                <a:effectLst/>
              </a:rPr>
              <a:t>aceasta este a doua epistolă, pe care v-o scriu.</a:t>
            </a:r>
            <a:r>
              <a:rPr lang="de-DE" sz="2800" dirty="0" smtClean="0">
                <a:effectLst/>
              </a:rPr>
              <a:t> </a:t>
            </a:r>
            <a:r>
              <a:rPr lang="ro-RO" sz="2800" dirty="0" smtClean="0">
                <a:effectLst/>
              </a:rPr>
              <a:t>În amândouă,</a:t>
            </a:r>
            <a:r>
              <a:rPr lang="de-DE" sz="2800" b="0" dirty="0" smtClean="0">
                <a:effectLst/>
              </a:rPr>
              <a:t> </a:t>
            </a:r>
            <a:r>
              <a:rPr lang="ro-RO" sz="2800" dirty="0" smtClean="0">
                <a:solidFill>
                  <a:srgbClr val="00B0F0"/>
                </a:solidFill>
                <a:effectLst/>
              </a:rPr>
              <a:t>caut să vă trezesc mintea sănătoasă prin înștiințări, ca să vă fac să vă aduceți aminte de lucrurile vestite mai dinainte </a:t>
            </a:r>
            <a:r>
              <a:rPr lang="de-DE" sz="2800" dirty="0" smtClean="0">
                <a:effectLst/>
              </a:rPr>
              <a:t>de </a:t>
            </a:r>
            <a:r>
              <a:rPr lang="ro-RO" sz="2800" dirty="0" smtClean="0">
                <a:effectLst/>
              </a:rPr>
              <a:t>sfinții prooroci</a:t>
            </a:r>
            <a:r>
              <a:rPr lang="de-DE" sz="2800" dirty="0" smtClean="0">
                <a:effectLst/>
              </a:rPr>
              <a:t>, </a:t>
            </a:r>
            <a:r>
              <a:rPr lang="ro-RO" sz="2800" dirty="0" smtClean="0">
                <a:effectLst/>
              </a:rPr>
              <a:t>și de porunca Domnului și Mântuitorului nostru, dată prin apostolii voștri</a:t>
            </a:r>
            <a:r>
              <a:rPr lang="de-DE" sz="2800" dirty="0" smtClean="0">
                <a:effectLst/>
              </a:rPr>
              <a:t>.“</a:t>
            </a:r>
            <a:endParaRPr lang="de-DE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>
          <a:xfrm>
            <a:off x="236538" y="115888"/>
            <a:ext cx="8624887" cy="1512887"/>
          </a:xfrm>
        </p:spPr>
        <p:txBody>
          <a:bodyPr/>
          <a:lstStyle/>
          <a:p>
            <a:r>
              <a:rPr lang="ro-RO" smtClean="0"/>
              <a:t>Reamintirea Cuvântului lui Dumnezeu </a:t>
            </a:r>
            <a:r>
              <a:rPr lang="de-DE" smtClean="0"/>
              <a:t>→</a:t>
            </a:r>
            <a:br>
              <a:rPr lang="de-DE" smtClean="0"/>
            </a:br>
            <a:r>
              <a:rPr lang="ro-RO" smtClean="0"/>
              <a:t>A te</a:t>
            </a:r>
            <a:r>
              <a:rPr lang="de-DE" smtClean="0"/>
              <a:t> </a:t>
            </a:r>
            <a:r>
              <a:rPr lang="ro-RO" smtClean="0">
                <a:solidFill>
                  <a:srgbClr val="FF3B3B"/>
                </a:solidFill>
              </a:rPr>
              <a:t>consolida </a:t>
            </a:r>
            <a:r>
              <a:rPr lang="ro-RO" smtClean="0"/>
              <a:t>în Evanghelia lui Cristos</a:t>
            </a:r>
            <a:r>
              <a:rPr lang="de-DE" smtClean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36538" y="1773238"/>
            <a:ext cx="8894762" cy="5083175"/>
          </a:xfrm>
        </p:spPr>
        <p:txBody>
          <a:bodyPr/>
          <a:lstStyle/>
          <a:p>
            <a:pPr>
              <a:defRPr/>
            </a:pPr>
            <a:r>
              <a:rPr lang="ro-RO" dirty="0" smtClean="0">
                <a:effectLst/>
              </a:rPr>
              <a:t>Ioan</a:t>
            </a:r>
            <a:r>
              <a:rPr lang="de-DE" dirty="0" smtClean="0">
                <a:effectLst/>
              </a:rPr>
              <a:t> 21,15-17: „</a:t>
            </a:r>
            <a:r>
              <a:rPr lang="ro-RO" dirty="0" smtClean="0">
                <a:solidFill>
                  <a:srgbClr val="FFC000"/>
                </a:solidFill>
                <a:effectLst/>
              </a:rPr>
              <a:t>Paște</a:t>
            </a:r>
            <a:r>
              <a:rPr lang="de-DE" dirty="0" smtClean="0">
                <a:effectLst/>
              </a:rPr>
              <a:t> m</a:t>
            </a:r>
            <a:r>
              <a:rPr lang="ro-RO" dirty="0" err="1" smtClean="0">
                <a:effectLst/>
              </a:rPr>
              <a:t>ielușeii</a:t>
            </a:r>
            <a:r>
              <a:rPr lang="ro-RO" dirty="0" smtClean="0">
                <a:effectLst/>
              </a:rPr>
              <a:t> Mei</a:t>
            </a:r>
            <a:r>
              <a:rPr lang="de-DE" dirty="0" smtClean="0">
                <a:effectLst/>
              </a:rPr>
              <a:t>! .. </a:t>
            </a:r>
            <a:r>
              <a:rPr lang="ro-RO" dirty="0" smtClean="0">
                <a:solidFill>
                  <a:srgbClr val="FFC000"/>
                </a:solidFill>
                <a:effectLst/>
              </a:rPr>
              <a:t>Paște</a:t>
            </a:r>
            <a:r>
              <a:rPr lang="de-DE" dirty="0" smtClean="0">
                <a:solidFill>
                  <a:srgbClr val="FFC000"/>
                </a:solidFill>
                <a:effectLst/>
              </a:rPr>
              <a:t> </a:t>
            </a:r>
            <a:r>
              <a:rPr lang="ro-RO" dirty="0" smtClean="0">
                <a:effectLst/>
              </a:rPr>
              <a:t>oițele mele!</a:t>
            </a:r>
            <a:r>
              <a:rPr lang="de-DE" dirty="0" smtClean="0">
                <a:effectLst/>
              </a:rPr>
              <a:t>  .. </a:t>
            </a:r>
            <a:r>
              <a:rPr lang="ro-RO" dirty="0" smtClean="0">
                <a:solidFill>
                  <a:srgbClr val="FFC000"/>
                </a:solidFill>
                <a:effectLst/>
              </a:rPr>
              <a:t>Paște</a:t>
            </a:r>
            <a:r>
              <a:rPr lang="de-DE" dirty="0" smtClean="0">
                <a:effectLst/>
              </a:rPr>
              <a:t> </a:t>
            </a:r>
            <a:r>
              <a:rPr lang="ro-RO" dirty="0" smtClean="0">
                <a:effectLst/>
              </a:rPr>
              <a:t>oile Mele</a:t>
            </a:r>
            <a:r>
              <a:rPr lang="de-DE" dirty="0" smtClean="0">
                <a:effectLst/>
              </a:rPr>
              <a:t>!“</a:t>
            </a:r>
          </a:p>
          <a:p>
            <a:pPr>
              <a:defRPr/>
            </a:pPr>
            <a:r>
              <a:rPr lang="de-DE" dirty="0" smtClean="0"/>
              <a:t>L</a:t>
            </a:r>
            <a:r>
              <a:rPr lang="ro-RO" dirty="0" err="1" smtClean="0"/>
              <a:t>uca</a:t>
            </a:r>
            <a:r>
              <a:rPr lang="de-DE" dirty="0" smtClean="0"/>
              <a:t> 22,32: „</a:t>
            </a:r>
            <a:r>
              <a:rPr lang="ro-RO" dirty="0" smtClean="0"/>
              <a:t>Dar Eu M-am rugat pentru tine</a:t>
            </a:r>
            <a:r>
              <a:rPr lang="de-DE" dirty="0" smtClean="0"/>
              <a:t>, </a:t>
            </a:r>
            <a:r>
              <a:rPr lang="ro-RO" dirty="0" smtClean="0"/>
              <a:t>ca să nu se piardă credința ta;</a:t>
            </a:r>
            <a:r>
              <a:rPr lang="de-DE" dirty="0" smtClean="0"/>
              <a:t> </a:t>
            </a:r>
            <a:r>
              <a:rPr lang="ro-RO" dirty="0" smtClean="0"/>
              <a:t>și după ce te vei întoarce la Dumnezeu</a:t>
            </a:r>
            <a:r>
              <a:rPr lang="de-DE" dirty="0" smtClean="0"/>
              <a:t>, </a:t>
            </a:r>
            <a:r>
              <a:rPr lang="ro-RO" dirty="0" smtClean="0">
                <a:solidFill>
                  <a:srgbClr val="FF3B3B"/>
                </a:solidFill>
              </a:rPr>
              <a:t>să întărești </a:t>
            </a:r>
            <a:r>
              <a:rPr lang="ro-RO" dirty="0" smtClean="0">
                <a:solidFill>
                  <a:srgbClr val="FFC000"/>
                </a:solidFill>
              </a:rPr>
              <a:t>pe frații tăi</a:t>
            </a:r>
            <a:r>
              <a:rPr lang="de-DE" dirty="0" smtClean="0"/>
              <a:t>.“</a:t>
            </a:r>
            <a:endParaRPr lang="de-DE" dirty="0" smtClean="0">
              <a:effectLst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>
          <a:xfrm>
            <a:off x="236538" y="115888"/>
            <a:ext cx="8624887" cy="1225550"/>
          </a:xfrm>
        </p:spPr>
        <p:txBody>
          <a:bodyPr/>
          <a:lstStyle/>
          <a:p>
            <a:r>
              <a:rPr lang="ro-RO" smtClean="0"/>
              <a:t>Între două lumi,</a:t>
            </a:r>
            <a:r>
              <a:rPr lang="de-DE" smtClean="0"/>
              <a:t/>
            </a:r>
            <a:br>
              <a:rPr lang="de-DE" smtClean="0"/>
            </a:br>
            <a:r>
              <a:rPr lang="ro-RO" smtClean="0"/>
              <a:t>respectiv</a:t>
            </a:r>
            <a:r>
              <a:rPr lang="de-DE" smtClean="0"/>
              <a:t> </a:t>
            </a:r>
            <a:r>
              <a:rPr lang="ro-RO" smtClean="0"/>
              <a:t>î</a:t>
            </a:r>
            <a:r>
              <a:rPr lang="de-DE" smtClean="0"/>
              <a:t>n </a:t>
            </a:r>
            <a:r>
              <a:rPr lang="ro-RO" smtClean="0"/>
              <a:t>două lumi</a:t>
            </a:r>
            <a:endParaRPr lang="de-DE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341438"/>
            <a:ext cx="9131300" cy="5514975"/>
          </a:xfrm>
        </p:spPr>
        <p:txBody>
          <a:bodyPr/>
          <a:lstStyle/>
          <a:p>
            <a:pPr>
              <a:defRPr/>
            </a:pPr>
            <a:r>
              <a:rPr lang="de-DE" dirty="0" smtClean="0">
                <a:effectLst/>
              </a:rPr>
              <a:t>1,4: .. </a:t>
            </a:r>
            <a:r>
              <a:rPr lang="ro-RO" dirty="0" smtClean="0">
                <a:effectLst/>
              </a:rPr>
              <a:t>După ce </a:t>
            </a:r>
            <a:r>
              <a:rPr lang="ro-RO" u="sng" dirty="0" smtClean="0">
                <a:effectLst/>
              </a:rPr>
              <a:t>ați fugit </a:t>
            </a:r>
            <a:r>
              <a:rPr lang="ro-RO" dirty="0" smtClean="0">
                <a:effectLst/>
              </a:rPr>
              <a:t>de stricăciunea care este în lume</a:t>
            </a:r>
            <a:r>
              <a:rPr lang="de-DE" dirty="0" smtClean="0">
                <a:effectLst/>
              </a:rPr>
              <a:t> </a:t>
            </a:r>
            <a:r>
              <a:rPr lang="ro-RO" dirty="0" smtClean="0">
                <a:effectLst/>
              </a:rPr>
              <a:t>prin pofte </a:t>
            </a:r>
            <a:r>
              <a:rPr lang="de-DE" dirty="0" smtClean="0">
                <a:effectLst/>
              </a:rPr>
              <a:t> ..</a:t>
            </a:r>
          </a:p>
          <a:p>
            <a:pPr>
              <a:defRPr/>
            </a:pPr>
            <a:r>
              <a:rPr lang="de-DE" dirty="0" smtClean="0">
                <a:effectLst/>
              </a:rPr>
              <a:t>2,20: .. </a:t>
            </a:r>
            <a:r>
              <a:rPr lang="ro-RO" dirty="0" smtClean="0">
                <a:effectLst/>
              </a:rPr>
              <a:t>după ce </a:t>
            </a:r>
            <a:r>
              <a:rPr lang="ro-RO" u="sng" dirty="0" smtClean="0">
                <a:effectLst/>
              </a:rPr>
              <a:t>au scăpat </a:t>
            </a:r>
            <a:r>
              <a:rPr lang="ro-RO" dirty="0" smtClean="0">
                <a:effectLst/>
              </a:rPr>
              <a:t>de </a:t>
            </a:r>
            <a:r>
              <a:rPr lang="ro-RO" dirty="0" err="1" smtClean="0">
                <a:effectLst/>
              </a:rPr>
              <a:t>întinăciunile</a:t>
            </a:r>
            <a:r>
              <a:rPr lang="ro-RO" dirty="0" smtClean="0">
                <a:effectLst/>
              </a:rPr>
              <a:t> lumii, prin cunoașterea Domnului și Mântuitorului nostru Isus Hristos…</a:t>
            </a:r>
            <a:endParaRPr lang="de-DE" dirty="0" smtClean="0">
              <a:effectLst/>
            </a:endParaRPr>
          </a:p>
          <a:p>
            <a:pPr>
              <a:defRPr/>
            </a:pPr>
            <a:r>
              <a:rPr lang="de-D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3,10.11</a:t>
            </a:r>
            <a:r>
              <a:rPr lang="de-DE" dirty="0" smtClean="0">
                <a:effectLst/>
              </a:rPr>
              <a:t> </a:t>
            </a:r>
            <a:r>
              <a:rPr lang="de-D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o-RO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Ziua Domnului însă va veni ca un hoț</a:t>
            </a:r>
            <a:r>
              <a:rPr lang="de-D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.., </a:t>
            </a:r>
            <a:r>
              <a:rPr lang="ro-RO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cerurile </a:t>
            </a:r>
            <a:r>
              <a:rPr lang="ro-RO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vor trece cu </a:t>
            </a:r>
            <a:r>
              <a:rPr lang="ro-RO" u="sng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troznet</a:t>
            </a:r>
            <a:r>
              <a:rPr lang="de-D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; .. </a:t>
            </a:r>
            <a:r>
              <a:rPr lang="ro-RO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și</a:t>
            </a:r>
            <a:r>
              <a:rPr lang="de-D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o-RO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pământul, cu tot ce este pe el, va arde</a:t>
            </a:r>
            <a:r>
              <a:rPr lang="de-D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. 11 </a:t>
            </a:r>
            <a:r>
              <a:rPr lang="ro-RO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Deci</a:t>
            </a:r>
            <a:r>
              <a:rPr lang="de-D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,</a:t>
            </a:r>
            <a:r>
              <a:rPr lang="ro-RO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o-RO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fiindcă toate aceste lucruri au să se strice</a:t>
            </a:r>
            <a:r>
              <a:rPr lang="ro-RO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..</a:t>
            </a:r>
            <a:endParaRPr lang="de-DE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  <a:p>
            <a:pPr>
              <a:defRPr/>
            </a:pPr>
            <a:r>
              <a:rPr lang="de-D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3,13: </a:t>
            </a:r>
            <a:r>
              <a:rPr lang="ro-RO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Dar noi, după făgăduința Lui, așteptăm </a:t>
            </a:r>
            <a:r>
              <a:rPr lang="ro-RO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ceruri noi și un pământ nou</a:t>
            </a:r>
            <a:r>
              <a:rPr lang="ro-RO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, în care va locui neprihănirea</a:t>
            </a:r>
            <a:r>
              <a:rPr lang="de-D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. </a:t>
            </a:r>
            <a:endParaRPr lang="de-DE" dirty="0">
              <a:effectLst/>
            </a:endParaRPr>
          </a:p>
          <a:p>
            <a:pPr>
              <a:defRPr/>
            </a:pPr>
            <a:endParaRPr lang="de-D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A n</a:t>
            </a:r>
            <a:r>
              <a:rPr lang="de-DE" smtClean="0"/>
              <a:t>u </a:t>
            </a:r>
            <a:r>
              <a:rPr lang="ro-RO" smtClean="0"/>
              <a:t>se piedica / cădea</a:t>
            </a:r>
            <a:r>
              <a:rPr lang="de-DE" smtClean="0"/>
              <a:t>!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1P: </a:t>
            </a:r>
            <a:r>
              <a:rPr lang="de-DE" dirty="0" err="1" smtClean="0"/>
              <a:t>Pericol</a:t>
            </a:r>
            <a:r>
              <a:rPr lang="de-DE" dirty="0" smtClean="0"/>
              <a:t>: </a:t>
            </a:r>
            <a:r>
              <a:rPr lang="ro-RO" dirty="0" smtClean="0"/>
              <a:t>Necredincioșie</a:t>
            </a:r>
            <a:r>
              <a:rPr lang="de-DE" dirty="0" smtClean="0"/>
              <a:t> </a:t>
            </a:r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>       </a:t>
            </a:r>
            <a:r>
              <a:rPr lang="de-DE" dirty="0" smtClean="0"/>
              <a:t>(</a:t>
            </a:r>
            <a:r>
              <a:rPr lang="de-DE" dirty="0" err="1" smtClean="0"/>
              <a:t>din</a:t>
            </a:r>
            <a:r>
              <a:rPr lang="de-DE" dirty="0" smtClean="0"/>
              <a:t> </a:t>
            </a:r>
            <a:r>
              <a:rPr lang="de-DE" dirty="0" err="1" smtClean="0"/>
              <a:t>cauza</a:t>
            </a:r>
            <a:r>
              <a:rPr lang="de-DE" dirty="0" smtClean="0"/>
              <a:t> </a:t>
            </a:r>
            <a:r>
              <a:rPr lang="ro-RO" dirty="0" smtClean="0"/>
              <a:t>presiunii exercitate/ suferinței</a:t>
            </a:r>
            <a:r>
              <a:rPr lang="de-DE" dirty="0" smtClean="0"/>
              <a:t>) </a:t>
            </a:r>
          </a:p>
          <a:p>
            <a:pPr>
              <a:defRPr/>
            </a:pPr>
            <a:r>
              <a:rPr lang="de-DE" dirty="0" smtClean="0"/>
              <a:t>→ </a:t>
            </a:r>
            <a:r>
              <a:rPr lang="ro-RO" dirty="0" smtClean="0"/>
              <a:t>se poate rata scopul</a:t>
            </a:r>
            <a:endParaRPr lang="de-DE" dirty="0"/>
          </a:p>
          <a:p>
            <a:pPr>
              <a:defRPr/>
            </a:pPr>
            <a:endParaRPr lang="de-DE" dirty="0"/>
          </a:p>
          <a:p>
            <a:pPr>
              <a:defRPr/>
            </a:pPr>
            <a:r>
              <a:rPr lang="de-DE" dirty="0"/>
              <a:t>2</a:t>
            </a:r>
            <a:r>
              <a:rPr lang="de-DE" dirty="0" smtClean="0"/>
              <a:t>P</a:t>
            </a:r>
            <a:r>
              <a:rPr lang="de-DE" dirty="0"/>
              <a:t>: </a:t>
            </a:r>
            <a:r>
              <a:rPr lang="ro-RO" dirty="0" smtClean="0"/>
              <a:t>Pericol</a:t>
            </a:r>
            <a:r>
              <a:rPr lang="de-DE" dirty="0" smtClean="0"/>
              <a:t>: </a:t>
            </a:r>
            <a:r>
              <a:rPr lang="ro-RO" dirty="0" smtClean="0"/>
              <a:t>Imoralitate</a:t>
            </a:r>
            <a:r>
              <a:rPr lang="de-DE" dirty="0" smtClean="0"/>
              <a:t> (</a:t>
            </a:r>
            <a:r>
              <a:rPr lang="ro-RO" dirty="0" smtClean="0"/>
              <a:t>mărturie</a:t>
            </a:r>
            <a:r>
              <a:rPr lang="de-DE" dirty="0" smtClean="0"/>
              <a:t> // </a:t>
            </a:r>
            <a:r>
              <a:rPr lang="ro-RO" dirty="0" smtClean="0"/>
              <a:t>mod de viață</a:t>
            </a:r>
            <a:r>
              <a:rPr lang="de-DE" dirty="0" smtClean="0"/>
              <a:t>)</a:t>
            </a:r>
            <a:endParaRPr lang="de-DE" dirty="0"/>
          </a:p>
          <a:p>
            <a:pPr>
              <a:defRPr/>
            </a:pPr>
            <a:r>
              <a:rPr lang="de-DE" dirty="0"/>
              <a:t>→ </a:t>
            </a:r>
            <a:r>
              <a:rPr lang="ro-RO" dirty="0" smtClean="0"/>
              <a:t>se poate rata scopul</a:t>
            </a:r>
            <a:endParaRPr lang="de-DE" dirty="0"/>
          </a:p>
          <a:p>
            <a:pPr>
              <a:defRPr/>
            </a:pPr>
            <a:endParaRPr lang="de-DE" dirty="0"/>
          </a:p>
          <a:p>
            <a:pPr>
              <a:defRPr/>
            </a:pPr>
            <a:endParaRPr lang="de-D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236538" y="44450"/>
            <a:ext cx="8624887" cy="504825"/>
          </a:xfrm>
        </p:spPr>
        <p:txBody>
          <a:bodyPr/>
          <a:lstStyle/>
          <a:p>
            <a:r>
              <a:rPr lang="de-DE" b="0" smtClean="0"/>
              <a:t>2. Petru:  </a:t>
            </a:r>
            <a:r>
              <a:rPr lang="ro-RO" b="0" smtClean="0"/>
              <a:t>Structură</a:t>
            </a:r>
            <a:endParaRPr lang="de-DE" b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620713"/>
            <a:ext cx="9131300" cy="6235700"/>
          </a:xfrm>
        </p:spPr>
        <p:txBody>
          <a:bodyPr/>
          <a:lstStyle/>
          <a:p>
            <a:pPr>
              <a:defRPr/>
            </a:pPr>
            <a:r>
              <a:rPr lang="de-DE" sz="2800" dirty="0" smtClean="0">
                <a:solidFill>
                  <a:srgbClr val="00B0F0"/>
                </a:solidFill>
                <a:effectLst/>
              </a:rPr>
              <a:t>I. </a:t>
            </a:r>
            <a:r>
              <a:rPr lang="ro-RO" sz="2800" dirty="0" smtClean="0">
                <a:solidFill>
                  <a:srgbClr val="00B0F0"/>
                </a:solidFill>
                <a:effectLst/>
              </a:rPr>
              <a:t>Introducerea epistolei</a:t>
            </a:r>
            <a:r>
              <a:rPr lang="de-DE" sz="2800" dirty="0" smtClean="0">
                <a:solidFill>
                  <a:srgbClr val="00B0F0"/>
                </a:solidFill>
                <a:effectLst/>
              </a:rPr>
              <a:t>: </a:t>
            </a:r>
            <a:r>
              <a:rPr lang="ro-RO" sz="2800" dirty="0" smtClean="0">
                <a:solidFill>
                  <a:srgbClr val="00B0F0"/>
                </a:solidFill>
                <a:effectLst/>
              </a:rPr>
              <a:t>Rugăciune ca harul și pacea să fie înmulțite prin cunoașterea lui Dumnezeu și a Domnului Isus Hristos</a:t>
            </a:r>
            <a:r>
              <a:rPr lang="de-DE" sz="2800" dirty="0" smtClean="0">
                <a:solidFill>
                  <a:srgbClr val="00B0F0"/>
                </a:solidFill>
                <a:effectLst/>
              </a:rPr>
              <a:t> 1,1-4</a:t>
            </a:r>
          </a:p>
          <a:p>
            <a:pPr>
              <a:defRPr/>
            </a:pPr>
            <a:endParaRPr lang="de-DE" sz="2800" dirty="0">
              <a:solidFill>
                <a:srgbClr val="92D050"/>
              </a:solidFill>
              <a:effectLst/>
            </a:endParaRPr>
          </a:p>
          <a:p>
            <a:pPr>
              <a:defRPr/>
            </a:pPr>
            <a:endParaRPr lang="de-DE" sz="2800" dirty="0" smtClean="0">
              <a:solidFill>
                <a:srgbClr val="92D050"/>
              </a:solidFill>
              <a:effectLst/>
            </a:endParaRPr>
          </a:p>
          <a:p>
            <a:pPr>
              <a:defRPr/>
            </a:pPr>
            <a:endParaRPr lang="de-DE" sz="2800" dirty="0">
              <a:solidFill>
                <a:srgbClr val="92D050"/>
              </a:solidFill>
              <a:effectLst/>
            </a:endParaRPr>
          </a:p>
          <a:p>
            <a:pPr>
              <a:defRPr/>
            </a:pPr>
            <a:endParaRPr lang="de-DE" sz="2800" dirty="0" smtClean="0">
              <a:solidFill>
                <a:srgbClr val="92D050"/>
              </a:solidFill>
              <a:effectLst/>
            </a:endParaRPr>
          </a:p>
          <a:p>
            <a:pPr>
              <a:defRPr/>
            </a:pPr>
            <a:endParaRPr lang="de-DE" sz="2800" dirty="0" smtClean="0">
              <a:solidFill>
                <a:srgbClr val="92D050"/>
              </a:solidFill>
              <a:effectLst/>
            </a:endParaRPr>
          </a:p>
          <a:p>
            <a:pPr>
              <a:defRPr/>
            </a:pPr>
            <a:endParaRPr lang="de-DE" sz="2800" dirty="0" smtClean="0">
              <a:solidFill>
                <a:srgbClr val="92D050"/>
              </a:solidFill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de-DE" sz="2800" dirty="0">
              <a:solidFill>
                <a:srgbClr val="92D050"/>
              </a:solidFill>
              <a:effectLst/>
            </a:endParaRPr>
          </a:p>
          <a:p>
            <a:pPr>
              <a:defRPr/>
            </a:pPr>
            <a:r>
              <a:rPr lang="de-DE" sz="2800" dirty="0" smtClean="0">
                <a:solidFill>
                  <a:srgbClr val="00B0F0"/>
                </a:solidFill>
                <a:effectLst/>
              </a:rPr>
              <a:t>VII. </a:t>
            </a:r>
            <a:r>
              <a:rPr lang="ro-RO" sz="2800" dirty="0" smtClean="0">
                <a:solidFill>
                  <a:srgbClr val="00B0F0"/>
                </a:solidFill>
                <a:effectLst/>
              </a:rPr>
              <a:t>Încheierea epistolei</a:t>
            </a:r>
            <a:r>
              <a:rPr lang="de-DE" sz="2800" dirty="0" smtClean="0">
                <a:solidFill>
                  <a:srgbClr val="00B0F0"/>
                </a:solidFill>
                <a:effectLst/>
              </a:rPr>
              <a:t>: </a:t>
            </a:r>
            <a:r>
              <a:rPr lang="ro-RO" sz="2800" dirty="0" smtClean="0">
                <a:solidFill>
                  <a:srgbClr val="00B0F0"/>
                </a:solidFill>
                <a:effectLst/>
              </a:rPr>
              <a:t>Chemare la creștere în harul și cunoștința Domnului Isus Hristos</a:t>
            </a:r>
            <a:r>
              <a:rPr lang="de-DE" sz="2800" dirty="0" smtClean="0">
                <a:solidFill>
                  <a:srgbClr val="00B0F0"/>
                </a:solidFill>
                <a:effectLst/>
              </a:rPr>
              <a:t> 3,18</a:t>
            </a:r>
            <a:endParaRPr lang="de-DE" sz="2800" dirty="0">
              <a:solidFill>
                <a:srgbClr val="00B0F0"/>
              </a:solidFill>
              <a:effectLst/>
            </a:endParaRPr>
          </a:p>
          <a:p>
            <a:pPr>
              <a:defRPr/>
            </a:pPr>
            <a:endParaRPr lang="de-D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236538" y="44450"/>
            <a:ext cx="8624887" cy="504825"/>
          </a:xfrm>
        </p:spPr>
        <p:txBody>
          <a:bodyPr/>
          <a:lstStyle/>
          <a:p>
            <a:r>
              <a:rPr lang="de-DE" b="0" smtClean="0"/>
              <a:t>2. Petru:  </a:t>
            </a:r>
            <a:r>
              <a:rPr lang="ro-RO" b="0" smtClean="0"/>
              <a:t>Structură</a:t>
            </a:r>
            <a:endParaRPr lang="de-DE" b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620713"/>
            <a:ext cx="9131300" cy="6235700"/>
          </a:xfrm>
        </p:spPr>
        <p:txBody>
          <a:bodyPr/>
          <a:lstStyle/>
          <a:p>
            <a:pPr>
              <a:defRPr/>
            </a:pPr>
            <a:r>
              <a:rPr lang="de-DE" sz="2800" dirty="0" smtClean="0">
                <a:solidFill>
                  <a:srgbClr val="00B0F0"/>
                </a:solidFill>
                <a:effectLst/>
              </a:rPr>
              <a:t>I. </a:t>
            </a:r>
            <a:r>
              <a:rPr lang="ro-RO" sz="2800" dirty="0" smtClean="0">
                <a:solidFill>
                  <a:srgbClr val="00B0F0"/>
                </a:solidFill>
                <a:effectLst/>
              </a:rPr>
              <a:t>Introducerea epistolei</a:t>
            </a:r>
            <a:r>
              <a:rPr lang="de-DE" sz="2800" dirty="0" smtClean="0">
                <a:solidFill>
                  <a:srgbClr val="00B0F0"/>
                </a:solidFill>
                <a:effectLst/>
              </a:rPr>
              <a:t>: </a:t>
            </a:r>
            <a:r>
              <a:rPr lang="ro-RO" sz="2800" dirty="0" smtClean="0">
                <a:solidFill>
                  <a:srgbClr val="00B0F0"/>
                </a:solidFill>
                <a:effectLst/>
              </a:rPr>
              <a:t>Rugăciune ca harul și pacea să fie înmulțite prin cunoașterea lui Dumnezeu și a Domnului Isus Hristos</a:t>
            </a:r>
            <a:r>
              <a:rPr lang="de-DE" sz="2800" dirty="0" smtClean="0">
                <a:solidFill>
                  <a:srgbClr val="00B0F0"/>
                </a:solidFill>
                <a:effectLst/>
              </a:rPr>
              <a:t> 1,1-4</a:t>
            </a:r>
            <a:endParaRPr lang="de-DE" sz="2800" dirty="0">
              <a:solidFill>
                <a:srgbClr val="00B0F0"/>
              </a:solidFill>
              <a:effectLst/>
            </a:endParaRPr>
          </a:p>
          <a:p>
            <a:pPr>
              <a:defRPr/>
            </a:pPr>
            <a:r>
              <a:rPr lang="de-DE" sz="2800" dirty="0" smtClean="0">
                <a:effectLst/>
              </a:rPr>
              <a:t>  </a:t>
            </a:r>
            <a:r>
              <a:rPr lang="de-DE" sz="2800" dirty="0" smtClean="0">
                <a:solidFill>
                  <a:srgbClr val="92D050"/>
                </a:solidFill>
                <a:effectLst/>
              </a:rPr>
              <a:t>II. </a:t>
            </a:r>
            <a:r>
              <a:rPr lang="ro-RO" sz="2800" dirty="0" smtClean="0">
                <a:solidFill>
                  <a:srgbClr val="92D050"/>
                </a:solidFill>
                <a:effectLst/>
              </a:rPr>
              <a:t>Chemare la a  face pași spirituali având în vedere intrarea   în Împărăția veșnică a lui Hristos</a:t>
            </a:r>
            <a:r>
              <a:rPr lang="de-DE" sz="2800" dirty="0" smtClean="0">
                <a:solidFill>
                  <a:srgbClr val="92D050"/>
                </a:solidFill>
                <a:effectLst/>
              </a:rPr>
              <a:t> 1,5-11</a:t>
            </a:r>
            <a:endParaRPr lang="de-DE" sz="2800" dirty="0" smtClean="0">
              <a:solidFill>
                <a:srgbClr val="FFC000"/>
              </a:solidFill>
              <a:effectLst/>
            </a:endParaRPr>
          </a:p>
          <a:p>
            <a:pPr>
              <a:defRPr/>
            </a:pPr>
            <a:endParaRPr lang="de-DE" sz="2800" dirty="0">
              <a:solidFill>
                <a:srgbClr val="FFC000"/>
              </a:solidFill>
              <a:effectLst/>
            </a:endParaRPr>
          </a:p>
          <a:p>
            <a:pPr>
              <a:defRPr/>
            </a:pPr>
            <a:endParaRPr lang="de-DE" sz="2800" dirty="0" smtClean="0">
              <a:solidFill>
                <a:srgbClr val="FFC000"/>
              </a:solidFill>
              <a:effectLst/>
            </a:endParaRPr>
          </a:p>
          <a:p>
            <a:pPr>
              <a:defRPr/>
            </a:pPr>
            <a:endParaRPr lang="de-DE" sz="2800" dirty="0">
              <a:solidFill>
                <a:srgbClr val="FFC000"/>
              </a:solidFill>
              <a:effectLst/>
            </a:endParaRPr>
          </a:p>
          <a:p>
            <a:pPr>
              <a:defRPr/>
            </a:pPr>
            <a:endParaRPr lang="de-DE" sz="2800" dirty="0" smtClean="0">
              <a:solidFill>
                <a:srgbClr val="FFC000"/>
              </a:solidFill>
              <a:effectLst/>
            </a:endParaRPr>
          </a:p>
          <a:p>
            <a:pPr>
              <a:defRPr/>
            </a:pPr>
            <a:r>
              <a:rPr lang="de-DE" sz="2800" dirty="0" smtClean="0">
                <a:solidFill>
                  <a:srgbClr val="92D050"/>
                </a:solidFill>
                <a:effectLst/>
              </a:rPr>
              <a:t>  VI. </a:t>
            </a:r>
            <a:r>
              <a:rPr lang="ro-RO" sz="2800" dirty="0" smtClean="0">
                <a:solidFill>
                  <a:srgbClr val="92D050"/>
                </a:solidFill>
                <a:effectLst/>
              </a:rPr>
              <a:t>Chemare la o trăire curată, având în vedere intervenția    viitoarea a lui Dumnezeu</a:t>
            </a:r>
            <a:r>
              <a:rPr lang="de-DE" sz="2800" dirty="0" smtClean="0">
                <a:solidFill>
                  <a:srgbClr val="92D050"/>
                </a:solidFill>
                <a:effectLst/>
              </a:rPr>
              <a:t> </a:t>
            </a:r>
            <a:r>
              <a:rPr lang="de-DE" sz="2800" dirty="0">
                <a:solidFill>
                  <a:srgbClr val="92D050"/>
                </a:solidFill>
                <a:effectLst/>
              </a:rPr>
              <a:t>3,11-17</a:t>
            </a:r>
          </a:p>
          <a:p>
            <a:pPr>
              <a:defRPr/>
            </a:pPr>
            <a:r>
              <a:rPr lang="de-DE" sz="2800" dirty="0" smtClean="0">
                <a:solidFill>
                  <a:srgbClr val="00B0F0"/>
                </a:solidFill>
                <a:effectLst/>
              </a:rPr>
              <a:t>VII. </a:t>
            </a:r>
            <a:r>
              <a:rPr lang="ro-RO" sz="2800" dirty="0" smtClean="0">
                <a:solidFill>
                  <a:srgbClr val="00B0F0"/>
                </a:solidFill>
                <a:effectLst/>
              </a:rPr>
              <a:t>Încheierea epistolei</a:t>
            </a:r>
            <a:r>
              <a:rPr lang="de-DE" sz="2800" dirty="0" smtClean="0">
                <a:solidFill>
                  <a:srgbClr val="00B0F0"/>
                </a:solidFill>
                <a:effectLst/>
              </a:rPr>
              <a:t>: </a:t>
            </a:r>
            <a:r>
              <a:rPr lang="ro-RO" sz="2800" dirty="0" smtClean="0">
                <a:solidFill>
                  <a:srgbClr val="00B0F0"/>
                </a:solidFill>
                <a:effectLst/>
              </a:rPr>
              <a:t>Chemare la creștere în harul și cunoștința Domnului Isus Hristos</a:t>
            </a:r>
            <a:r>
              <a:rPr lang="de-DE" sz="2800" dirty="0" smtClean="0">
                <a:solidFill>
                  <a:srgbClr val="00B0F0"/>
                </a:solidFill>
                <a:effectLst/>
              </a:rPr>
              <a:t> 3,18</a:t>
            </a:r>
            <a:endParaRPr lang="de-DE" sz="2800" dirty="0">
              <a:solidFill>
                <a:srgbClr val="00B0F0"/>
              </a:solidFill>
              <a:effectLst/>
            </a:endParaRPr>
          </a:p>
          <a:p>
            <a:pPr>
              <a:defRPr/>
            </a:pPr>
            <a:endParaRPr lang="de-D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hl">
  <a:themeElements>
    <a:clrScheme name="Strahl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Strah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ahl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hl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hl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hl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hl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hl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hl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hl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h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0</TotalTime>
  <Words>2456</Words>
  <Application>Microsoft Office PowerPoint</Application>
  <PresentationFormat>Bildschirmpräsentation (4:3)</PresentationFormat>
  <Paragraphs>366</Paragraphs>
  <Slides>30</Slides>
  <Notes>30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1" baseType="lpstr">
      <vt:lpstr>Strahl</vt:lpstr>
      <vt:lpstr>Sprijin pentru a rămâne treaz și puternic în credința de preț -          în fața marilor pericole  Un strigăt de trezire pentru credincioși  în ultimele zile   II Petru</vt:lpstr>
      <vt:lpstr>A face progres</vt:lpstr>
      <vt:lpstr>a deveni tare </vt:lpstr>
      <vt:lpstr>chemat la a fi treaz </vt:lpstr>
      <vt:lpstr>Reamintirea Cuvântului lui Dumnezeu → A te consolida în Evanghelia lui Cristos </vt:lpstr>
      <vt:lpstr>Între două lumi, respectiv în două lumi</vt:lpstr>
      <vt:lpstr>A nu se piedica / cădea!</vt:lpstr>
      <vt:lpstr>2. Petru:  Structură</vt:lpstr>
      <vt:lpstr>2. Petru:  Structură</vt:lpstr>
      <vt:lpstr>2. Petru:  Structură</vt:lpstr>
      <vt:lpstr>2. Petru:  Structură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Sprijin pentru a rămâne treaz și puternic în credința de preț</dc:title>
  <dc:creator>Thomas Jettel</dc:creator>
  <cp:lastModifiedBy>Me</cp:lastModifiedBy>
  <cp:revision>231</cp:revision>
  <dcterms:created xsi:type="dcterms:W3CDTF">2011-01-16T17:00:47Z</dcterms:created>
  <dcterms:modified xsi:type="dcterms:W3CDTF">2014-03-15T20:58:24Z</dcterms:modified>
</cp:coreProperties>
</file>