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31"/>
  </p:notesMasterIdLst>
  <p:handoutMasterIdLst>
    <p:handoutMasterId r:id="rId32"/>
  </p:handout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4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83" r:id="rId23"/>
    <p:sldId id="282" r:id="rId24"/>
    <p:sldId id="275" r:id="rId25"/>
    <p:sldId id="281" r:id="rId26"/>
    <p:sldId id="280" r:id="rId27"/>
    <p:sldId id="277" r:id="rId28"/>
    <p:sldId id="278" r:id="rId29"/>
    <p:sldId id="279" r:id="rId30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500" kern="1200">
        <a:solidFill>
          <a:srgbClr val="000000"/>
        </a:solidFill>
        <a:latin typeface="Frutiger Next Pro Light" charset="0"/>
        <a:ea typeface="ＭＳ Ｐゴシック" charset="0"/>
        <a:cs typeface="ＭＳ Ｐゴシック" charset="0"/>
        <a:sym typeface="Frutiger Next Pro Light" charset="0"/>
      </a:defRPr>
    </a:lvl1pPr>
    <a:lvl2pPr marL="457200" algn="l" rtl="0" fontAlgn="base">
      <a:spcBef>
        <a:spcPct val="0"/>
      </a:spcBef>
      <a:spcAft>
        <a:spcPct val="0"/>
      </a:spcAft>
      <a:defRPr sz="3500" kern="1200">
        <a:solidFill>
          <a:srgbClr val="000000"/>
        </a:solidFill>
        <a:latin typeface="Frutiger Next Pro Light" charset="0"/>
        <a:ea typeface="ＭＳ Ｐゴシック" charset="0"/>
        <a:cs typeface="ＭＳ Ｐゴシック" charset="0"/>
        <a:sym typeface="Frutiger Next Pro Light" charset="0"/>
      </a:defRPr>
    </a:lvl2pPr>
    <a:lvl3pPr marL="914400" algn="l" rtl="0" fontAlgn="base">
      <a:spcBef>
        <a:spcPct val="0"/>
      </a:spcBef>
      <a:spcAft>
        <a:spcPct val="0"/>
      </a:spcAft>
      <a:defRPr sz="3500" kern="1200">
        <a:solidFill>
          <a:srgbClr val="000000"/>
        </a:solidFill>
        <a:latin typeface="Frutiger Next Pro Light" charset="0"/>
        <a:ea typeface="ＭＳ Ｐゴシック" charset="0"/>
        <a:cs typeface="ＭＳ Ｐゴシック" charset="0"/>
        <a:sym typeface="Frutiger Next Pro Light" charset="0"/>
      </a:defRPr>
    </a:lvl3pPr>
    <a:lvl4pPr marL="1371600" algn="l" rtl="0" fontAlgn="base">
      <a:spcBef>
        <a:spcPct val="0"/>
      </a:spcBef>
      <a:spcAft>
        <a:spcPct val="0"/>
      </a:spcAft>
      <a:defRPr sz="3500" kern="1200">
        <a:solidFill>
          <a:srgbClr val="000000"/>
        </a:solidFill>
        <a:latin typeface="Frutiger Next Pro Light" charset="0"/>
        <a:ea typeface="ＭＳ Ｐゴシック" charset="0"/>
        <a:cs typeface="ＭＳ Ｐゴシック" charset="0"/>
        <a:sym typeface="Frutiger Next Pro Light" charset="0"/>
      </a:defRPr>
    </a:lvl4pPr>
    <a:lvl5pPr marL="1828800" algn="l" rtl="0" fontAlgn="base">
      <a:spcBef>
        <a:spcPct val="0"/>
      </a:spcBef>
      <a:spcAft>
        <a:spcPct val="0"/>
      </a:spcAft>
      <a:defRPr sz="3500" kern="1200">
        <a:solidFill>
          <a:srgbClr val="000000"/>
        </a:solidFill>
        <a:latin typeface="Frutiger Next Pro Light" charset="0"/>
        <a:ea typeface="ＭＳ Ｐゴシック" charset="0"/>
        <a:cs typeface="ＭＳ Ｐゴシック" charset="0"/>
        <a:sym typeface="Frutiger Next Pro Light" charset="0"/>
      </a:defRPr>
    </a:lvl5pPr>
    <a:lvl6pPr marL="2286000" algn="l" defTabSz="457200" rtl="0" eaLnBrk="1" latinLnBrk="0" hangingPunct="1">
      <a:defRPr sz="3500" kern="1200">
        <a:solidFill>
          <a:srgbClr val="000000"/>
        </a:solidFill>
        <a:latin typeface="Frutiger Next Pro Light" charset="0"/>
        <a:ea typeface="ＭＳ Ｐゴシック" charset="0"/>
        <a:cs typeface="ＭＳ Ｐゴシック" charset="0"/>
        <a:sym typeface="Frutiger Next Pro Light" charset="0"/>
      </a:defRPr>
    </a:lvl6pPr>
    <a:lvl7pPr marL="2743200" algn="l" defTabSz="457200" rtl="0" eaLnBrk="1" latinLnBrk="0" hangingPunct="1">
      <a:defRPr sz="3500" kern="1200">
        <a:solidFill>
          <a:srgbClr val="000000"/>
        </a:solidFill>
        <a:latin typeface="Frutiger Next Pro Light" charset="0"/>
        <a:ea typeface="ＭＳ Ｐゴシック" charset="0"/>
        <a:cs typeface="ＭＳ Ｐゴシック" charset="0"/>
        <a:sym typeface="Frutiger Next Pro Light" charset="0"/>
      </a:defRPr>
    </a:lvl7pPr>
    <a:lvl8pPr marL="3200400" algn="l" defTabSz="457200" rtl="0" eaLnBrk="1" latinLnBrk="0" hangingPunct="1">
      <a:defRPr sz="3500" kern="1200">
        <a:solidFill>
          <a:srgbClr val="000000"/>
        </a:solidFill>
        <a:latin typeface="Frutiger Next Pro Light" charset="0"/>
        <a:ea typeface="ＭＳ Ｐゴシック" charset="0"/>
        <a:cs typeface="ＭＳ Ｐゴシック" charset="0"/>
        <a:sym typeface="Frutiger Next Pro Light" charset="0"/>
      </a:defRPr>
    </a:lvl8pPr>
    <a:lvl9pPr marL="3657600" algn="l" defTabSz="457200" rtl="0" eaLnBrk="1" latinLnBrk="0" hangingPunct="1">
      <a:defRPr sz="3500" kern="1200">
        <a:solidFill>
          <a:srgbClr val="000000"/>
        </a:solidFill>
        <a:latin typeface="Frutiger Next Pro Light" charset="0"/>
        <a:ea typeface="ＭＳ Ｐゴシック" charset="0"/>
        <a:cs typeface="ＭＳ Ｐゴシック" charset="0"/>
        <a:sym typeface="Frutiger Next Pro Light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ittlere Formatvorlage 1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16DA210-FB5B-4158-B5E0-FEB733F419BA}" styleName="Helle Formatvorlag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03447BB-5D67-496B-8E87-E561075AD55C}" styleName="Dunkle Formatvorlage 1 - Akz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2"/>
    <p:restoredTop sz="94745"/>
  </p:normalViewPr>
  <p:slideViewPr>
    <p:cSldViewPr>
      <p:cViewPr>
        <p:scale>
          <a:sx n="75" d="100"/>
          <a:sy n="75" d="100"/>
        </p:scale>
        <p:origin x="-1704" y="-450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3200" y="16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A12F7A-69BC-A744-8B2C-C1C3C26969E5}" type="datetimeFigureOut">
              <a:rPr lang="de-DE" smtClean="0"/>
              <a:t>17.12.2016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46BE50-B078-F94E-9F4C-73E331101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24906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.Aqua かな" charset="0"/>
                <a:cs typeface=".Aqua かな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.Aqua かな" charset="0"/>
              </a:defRPr>
            </a:lvl1pPr>
          </a:lstStyle>
          <a:p>
            <a:pPr>
              <a:defRPr/>
            </a:pPr>
            <a:fld id="{26D105F0-DF59-C043-86BE-B652E5753958}" type="datetimeFigureOut">
              <a:rPr lang="de-CH" smtClean="0"/>
              <a:pPr>
                <a:defRPr/>
              </a:pPr>
              <a:t>17.12.2016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.Aqua かな" charset="0"/>
                <a:cs typeface=".Aqua かな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.Aqua かな" charset="0"/>
              </a:defRPr>
            </a:lvl1pPr>
          </a:lstStyle>
          <a:p>
            <a:pPr>
              <a:defRPr/>
            </a:pPr>
            <a:fld id="{21B8CF0B-FD3A-E540-B2DB-9C04EB29C0C9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9641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8CF0B-FD3A-E540-B2DB-9C04EB29C0C9}" type="slidenum">
              <a:rPr lang="de-CH" smtClean="0"/>
              <a:pPr>
                <a:defRPr/>
              </a:pPr>
              <a:t>1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10068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B8CF0B-FD3A-E540-B2DB-9C04EB29C0C9}" type="slidenum">
              <a:rPr lang="de-CH" smtClean="0"/>
              <a:pPr>
                <a:defRPr/>
              </a:pPr>
              <a:t>5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30618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100" y="1996480"/>
            <a:ext cx="9982200" cy="4392488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CH" dirty="0"/>
          </a:p>
        </p:txBody>
      </p:sp>
      <p:sp>
        <p:nvSpPr>
          <p:cNvPr id="3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12560300" y="8999538"/>
            <a:ext cx="444500" cy="4143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D3EC-60C8-6448-9022-08F38BB9658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853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73808" y="772344"/>
            <a:ext cx="11055350" cy="4176464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CH" dirty="0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778D8-B49F-E64F-AA10-87B5E6284838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900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7E6F2-3051-6E4D-8F20-CF6A98C0768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5252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69900" y="1143000"/>
            <a:ext cx="6108700" cy="702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731000" y="1143000"/>
            <a:ext cx="6108700" cy="7023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 Box 8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83671-A3EE-3743-86F7-BEE3416C2D5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440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CH" dirty="0"/>
          </a:p>
        </p:txBody>
      </p:sp>
      <p:sp>
        <p:nvSpPr>
          <p:cNvPr id="4" name="Text Box 8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51171A-486E-864D-ACB5-2B9A1596134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008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 Box 8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6ACB6-9E57-3642-BD08-3355396CF0F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75838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DD6B5-6689-6D42-A3BE-1817A4F8DDC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717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/>
          </p:cNvSpPr>
          <p:nvPr/>
        </p:nvSpPr>
        <p:spPr bwMode="auto">
          <a:xfrm>
            <a:off x="2273300" y="8674100"/>
            <a:ext cx="10756900" cy="876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endParaRPr lang="de-CH">
              <a:cs typeface=".Aqua かな" charset="0"/>
            </a:endParaRPr>
          </a:p>
        </p:txBody>
      </p:sp>
      <p:sp>
        <p:nvSpPr>
          <p:cNvPr id="1027" name="Rectangle 2"/>
          <p:cNvSpPr>
            <a:spLocks/>
          </p:cNvSpPr>
          <p:nvPr/>
        </p:nvSpPr>
        <p:spPr bwMode="auto">
          <a:xfrm>
            <a:off x="2541960" y="8999538"/>
            <a:ext cx="65659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>
              <a:tabLst>
                <a:tab pos="10612438" algn="r"/>
              </a:tabLst>
            </a:pPr>
            <a:r>
              <a:rPr lang="en-US" sz="2000" dirty="0" err="1" smtClean="0">
                <a:solidFill>
                  <a:srgbClr val="FFFFFF"/>
                </a:solidFill>
                <a:latin typeface="Arial" charset="0"/>
                <a:cs typeface="Frutiger Next Pro Light" charset="0"/>
              </a:rPr>
              <a:t>Wiederkunft</a:t>
            </a:r>
            <a:r>
              <a:rPr lang="en-US" sz="2000" baseline="0" dirty="0" smtClean="0">
                <a:solidFill>
                  <a:srgbClr val="FFFFFF"/>
                </a:solidFill>
                <a:latin typeface="Arial" charset="0"/>
                <a:cs typeface="Frutiger Next Pro Light" charset="0"/>
              </a:rPr>
              <a:t>  </a:t>
            </a:r>
            <a:r>
              <a:rPr lang="en-US" sz="2000" baseline="0" dirty="0" err="1" smtClean="0">
                <a:solidFill>
                  <a:srgbClr val="FFFFFF"/>
                </a:solidFill>
                <a:latin typeface="Arial" charset="0"/>
                <a:cs typeface="Frutiger Next Pro Light" charset="0"/>
              </a:rPr>
              <a:t>Jesu</a:t>
            </a:r>
            <a:r>
              <a:rPr lang="en-US" sz="2000" baseline="0" dirty="0" smtClean="0">
                <a:solidFill>
                  <a:srgbClr val="FFFFFF"/>
                </a:solidFill>
                <a:latin typeface="Arial" charset="0"/>
                <a:cs typeface="Frutiger Next Pro Light" charset="0"/>
              </a:rPr>
              <a:t> und </a:t>
            </a:r>
            <a:r>
              <a:rPr lang="en-US" sz="2000" baseline="0" dirty="0" err="1" smtClean="0">
                <a:solidFill>
                  <a:srgbClr val="FFFFFF"/>
                </a:solidFill>
                <a:latin typeface="Arial" charset="0"/>
                <a:cs typeface="Frutiger Next Pro Light" charset="0"/>
              </a:rPr>
              <a:t>Entrückung</a:t>
            </a:r>
            <a:endParaRPr lang="en-US" sz="2000" dirty="0">
              <a:solidFill>
                <a:srgbClr val="FFFFFF"/>
              </a:solidFill>
              <a:latin typeface="Arial" charset="0"/>
              <a:cs typeface="Frutiger Next Pro Light" charset="0"/>
            </a:endParaRPr>
          </a:p>
        </p:txBody>
      </p:sp>
      <p:sp>
        <p:nvSpPr>
          <p:cNvPr id="1028" name="Rectangle 3"/>
          <p:cNvSpPr>
            <a:spLocks/>
          </p:cNvSpPr>
          <p:nvPr/>
        </p:nvSpPr>
        <p:spPr bwMode="auto">
          <a:xfrm>
            <a:off x="8626475" y="8999538"/>
            <a:ext cx="38481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>
              <a:tabLst>
                <a:tab pos="10612438" algn="r"/>
              </a:tabLst>
            </a:pPr>
            <a:r>
              <a:rPr lang="en-US" sz="2000" dirty="0">
                <a:solidFill>
                  <a:srgbClr val="FFFFFF"/>
                </a:solidFill>
                <a:latin typeface="Arial" charset="0"/>
                <a:cs typeface="Frutiger Next Pro Light" charset="0"/>
              </a:rPr>
              <a:t>Jacob </a:t>
            </a:r>
            <a:r>
              <a:rPr lang="en-US" sz="2000" dirty="0" smtClean="0">
                <a:solidFill>
                  <a:srgbClr val="FFFFFF"/>
                </a:solidFill>
                <a:latin typeface="Arial" charset="0"/>
                <a:cs typeface="Frutiger Next Pro Light" charset="0"/>
              </a:rPr>
              <a:t>Thiessen | 11.12.2016 | </a:t>
            </a:r>
            <a:endParaRPr lang="en-US" sz="2000" dirty="0">
              <a:solidFill>
                <a:srgbClr val="FFFFFF"/>
              </a:solidFill>
              <a:latin typeface="Arial" charset="0"/>
              <a:cs typeface="Frutiger Next Pro Light" charset="0"/>
            </a:endParaRPr>
          </a:p>
        </p:txBody>
      </p:sp>
      <p:sp>
        <p:nvSpPr>
          <p:cNvPr id="2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426950" y="8999538"/>
            <a:ext cx="577850" cy="2555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rgbClr val="FFFFFF"/>
                </a:solidFill>
                <a:latin typeface="Arial" charset="0"/>
                <a:cs typeface="Frutiger Next Pro Light" charset="0"/>
              </a:defRPr>
            </a:lvl1pPr>
          </a:lstStyle>
          <a:p>
            <a:pPr>
              <a:defRPr/>
            </a:pPr>
            <a:fld id="{E3CDC9D0-693C-DD45-A421-28B054081492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8674100"/>
            <a:ext cx="15494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578100" y="2692400"/>
            <a:ext cx="9982200" cy="26289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>
                <a:sym typeface="Frutiger Next Pro Light" charset="0"/>
              </a:rPr>
              <a:t>Titelmasterformat durch Klicken bearbeiten</a:t>
            </a:r>
            <a:endParaRPr lang="en-US" dirty="0">
              <a:sym typeface="Frutiger Next Pro Light" charset="0"/>
            </a:endParaRPr>
          </a:p>
        </p:txBody>
      </p:sp>
      <p:sp>
        <p:nvSpPr>
          <p:cNvPr id="1032" name="Rectangle 7"/>
          <p:cNvSpPr>
            <a:spLocks/>
          </p:cNvSpPr>
          <p:nvPr/>
        </p:nvSpPr>
        <p:spPr bwMode="auto">
          <a:xfrm>
            <a:off x="0" y="8686800"/>
            <a:ext cx="495300" cy="876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endParaRPr lang="de-CH">
              <a:cs typeface=".Aqua かな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09" r:id="rId2"/>
    <p:sldLayoutId id="2147483710" r:id="rId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0000">
          <a:solidFill>
            <a:srgbClr val="004276"/>
          </a:solidFill>
          <a:latin typeface="+mn-lt"/>
          <a:ea typeface="ＭＳ Ｐゴシック" charset="0"/>
          <a:cs typeface="+mj-cs"/>
          <a:sym typeface="Frutiger Next Pro Light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0000">
          <a:solidFill>
            <a:srgbClr val="004276"/>
          </a:solidFill>
          <a:latin typeface="Arial" charset="0"/>
          <a:ea typeface="ＭＳ Ｐゴシック" charset="0"/>
          <a:cs typeface=".Aqua かな" charset="0"/>
          <a:sym typeface="Frutiger Next Pro Light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0000">
          <a:solidFill>
            <a:srgbClr val="004276"/>
          </a:solidFill>
          <a:latin typeface="Arial" charset="0"/>
          <a:ea typeface="ＭＳ Ｐゴシック" charset="0"/>
          <a:cs typeface=".Aqua かな" charset="0"/>
          <a:sym typeface="Frutiger Next Pro Light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0000">
          <a:solidFill>
            <a:srgbClr val="004276"/>
          </a:solidFill>
          <a:latin typeface="Arial" charset="0"/>
          <a:ea typeface="ＭＳ Ｐゴシック" charset="0"/>
          <a:cs typeface=".Aqua かな" charset="0"/>
          <a:sym typeface="Frutiger Next Pro Light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0000">
          <a:solidFill>
            <a:srgbClr val="004276"/>
          </a:solidFill>
          <a:latin typeface="Arial" charset="0"/>
          <a:ea typeface="ＭＳ Ｐゴシック" charset="0"/>
          <a:cs typeface=".Aqua かな" charset="0"/>
          <a:sym typeface="Frutiger Next Pro Light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0000">
          <a:solidFill>
            <a:srgbClr val="004276"/>
          </a:solidFill>
          <a:latin typeface="Frutiger Next Pro Light" charset="0"/>
          <a:ea typeface=".Aqua かな" charset="0"/>
          <a:cs typeface=".Aqua かな" charset="0"/>
          <a:sym typeface="Frutiger Next Pro Light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0000">
          <a:solidFill>
            <a:srgbClr val="004276"/>
          </a:solidFill>
          <a:latin typeface="Frutiger Next Pro Light" charset="0"/>
          <a:ea typeface=".Aqua かな" charset="0"/>
          <a:cs typeface=".Aqua かな" charset="0"/>
          <a:sym typeface="Frutiger Next Pro Light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0000">
          <a:solidFill>
            <a:srgbClr val="004276"/>
          </a:solidFill>
          <a:latin typeface="Frutiger Next Pro Light" charset="0"/>
          <a:ea typeface=".Aqua かな" charset="0"/>
          <a:cs typeface=".Aqua かな" charset="0"/>
          <a:sym typeface="Frutiger Next Pro Light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0000">
          <a:solidFill>
            <a:srgbClr val="004276"/>
          </a:solidFill>
          <a:latin typeface="Frutiger Next Pro Light" charset="0"/>
          <a:ea typeface=".Aqua かな" charset="0"/>
          <a:cs typeface=".Aqua かな" charset="0"/>
          <a:sym typeface="Frutiger Next Pro Light" charset="0"/>
        </a:defRPr>
      </a:lvl9pPr>
    </p:titleStyle>
    <p:bodyStyle>
      <a:lvl1pPr marL="406400" indent="-406400" algn="l" rtl="0" eaLnBrk="1" fontAlgn="base" hangingPunct="1">
        <a:spcBef>
          <a:spcPts val="1200"/>
        </a:spcBef>
        <a:spcAft>
          <a:spcPct val="0"/>
        </a:spcAft>
        <a:buSzPct val="100000"/>
        <a:buFont typeface="Lucida Grande" charset="0"/>
        <a:buChar char="‣"/>
        <a:defRPr sz="4200">
          <a:solidFill>
            <a:schemeClr val="tx1"/>
          </a:solidFill>
          <a:latin typeface="+mn-lt"/>
          <a:ea typeface="ＭＳ Ｐゴシック" charset="0"/>
          <a:cs typeface="+mn-cs"/>
          <a:sym typeface="Arial" charset="0"/>
        </a:defRPr>
      </a:lvl1pPr>
      <a:lvl2pPr marL="1003300" indent="-406400" algn="l" rtl="0" eaLnBrk="1" fontAlgn="base" hangingPunct="1">
        <a:spcBef>
          <a:spcPts val="1200"/>
        </a:spcBef>
        <a:spcAft>
          <a:spcPct val="0"/>
        </a:spcAft>
        <a:buSzPct val="100000"/>
        <a:buFont typeface="Lucida Grande" charset="0"/>
        <a:buChar char="‣"/>
        <a:defRPr sz="3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2pPr>
      <a:lvl3pPr marL="1600200" indent="-406400" algn="l" rtl="0" eaLnBrk="1" fontAlgn="base" hangingPunct="1">
        <a:spcBef>
          <a:spcPts val="1200"/>
        </a:spcBef>
        <a:spcAft>
          <a:spcPct val="0"/>
        </a:spcAft>
        <a:buSzPct val="100000"/>
        <a:buFont typeface="Lucida Grande" charset="0"/>
        <a:buChar char="‣"/>
        <a:defRPr sz="34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3pPr>
      <a:lvl4pPr marL="2197100" indent="-406400" algn="l" rtl="0" eaLnBrk="1" fontAlgn="base" hangingPunct="1">
        <a:spcBef>
          <a:spcPts val="1200"/>
        </a:spcBef>
        <a:spcAft>
          <a:spcPct val="0"/>
        </a:spcAft>
        <a:buSzPct val="100000"/>
        <a:buFont typeface="Lucida Grande" charset="0"/>
        <a:buChar char="‣"/>
        <a:defRPr sz="30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4pPr>
      <a:lvl5pPr marL="2794000" indent="-406400" algn="l" rtl="0" eaLnBrk="1" fontAlgn="base" hangingPunct="1">
        <a:spcBef>
          <a:spcPts val="1200"/>
        </a:spcBef>
        <a:spcAft>
          <a:spcPct val="0"/>
        </a:spcAft>
        <a:buSzPct val="100000"/>
        <a:buFont typeface="Lucida Grande" charset="0"/>
        <a:buChar char="‣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5pPr>
      <a:lvl6pPr marL="3251200" indent="-406400" algn="l" rtl="0" eaLnBrk="1" fontAlgn="base" hangingPunct="1">
        <a:spcBef>
          <a:spcPts val="1200"/>
        </a:spcBef>
        <a:spcAft>
          <a:spcPct val="0"/>
        </a:spcAft>
        <a:buSzPct val="100000"/>
        <a:buFont typeface="Lucida Grande" charset="0"/>
        <a:buChar char="‣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6pPr>
      <a:lvl7pPr marL="3708400" indent="-406400" algn="l" rtl="0" eaLnBrk="1" fontAlgn="base" hangingPunct="1">
        <a:spcBef>
          <a:spcPts val="1200"/>
        </a:spcBef>
        <a:spcAft>
          <a:spcPct val="0"/>
        </a:spcAft>
        <a:buSzPct val="100000"/>
        <a:buFont typeface="Lucida Grande" charset="0"/>
        <a:buChar char="‣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7pPr>
      <a:lvl8pPr marL="4165600" indent="-406400" algn="l" rtl="0" eaLnBrk="1" fontAlgn="base" hangingPunct="1">
        <a:spcBef>
          <a:spcPts val="1200"/>
        </a:spcBef>
        <a:spcAft>
          <a:spcPct val="0"/>
        </a:spcAft>
        <a:buSzPct val="100000"/>
        <a:buFont typeface="Lucida Grande" charset="0"/>
        <a:buChar char="‣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8pPr>
      <a:lvl9pPr marL="4622800" indent="-406400" algn="l" rtl="0" eaLnBrk="1" fontAlgn="base" hangingPunct="1">
        <a:spcBef>
          <a:spcPts val="1200"/>
        </a:spcBef>
        <a:spcAft>
          <a:spcPct val="0"/>
        </a:spcAft>
        <a:buSzPct val="100000"/>
        <a:buFont typeface="Lucida Grande" charset="0"/>
        <a:buChar char="‣"/>
        <a:defRPr sz="2800">
          <a:solidFill>
            <a:schemeClr val="tx1"/>
          </a:solidFill>
          <a:latin typeface="+mn-lt"/>
          <a:ea typeface="+mn-ea"/>
          <a:cs typeface="+mn-cs"/>
          <a:sym typeface="Arial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/>
          </p:cNvSpPr>
          <p:nvPr/>
        </p:nvSpPr>
        <p:spPr bwMode="auto">
          <a:xfrm>
            <a:off x="2273300" y="8674100"/>
            <a:ext cx="10756900" cy="876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endParaRPr lang="de-CH" dirty="0">
              <a:cs typeface=".Aqua かな" charset="0"/>
            </a:endParaRPr>
          </a:p>
        </p:txBody>
      </p:sp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0" y="8674100"/>
            <a:ext cx="1549400" cy="88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3"/>
          <p:cNvSpPr>
            <a:spLocks/>
          </p:cNvSpPr>
          <p:nvPr/>
        </p:nvSpPr>
        <p:spPr bwMode="auto">
          <a:xfrm>
            <a:off x="0" y="8686800"/>
            <a:ext cx="495300" cy="8763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endParaRPr lang="de-CH">
              <a:cs typeface=".Aqua かな" charset="0"/>
            </a:endParaRPr>
          </a:p>
        </p:txBody>
      </p:sp>
      <p:sp>
        <p:nvSpPr>
          <p:cNvPr id="5125" name="Rectangle 4"/>
          <p:cNvSpPr>
            <a:spLocks/>
          </p:cNvSpPr>
          <p:nvPr/>
        </p:nvSpPr>
        <p:spPr bwMode="auto">
          <a:xfrm>
            <a:off x="0" y="0"/>
            <a:ext cx="13004800" cy="8509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ctr"/>
            <a:endParaRPr lang="de-CH">
              <a:cs typeface=".Aqua かな" charset="0"/>
            </a:endParaRPr>
          </a:p>
        </p:txBody>
      </p:sp>
      <p:sp>
        <p:nvSpPr>
          <p:cNvPr id="51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71488" y="36513"/>
            <a:ext cx="123698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Frutiger Next Pro Light" charset="0"/>
              </a:rPr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9900" y="1143000"/>
            <a:ext cx="12369800" cy="702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Frutiger Next Pro Light" charset="0"/>
              </a:rPr>
              <a:t>Click to edit Master text styles</a:t>
            </a:r>
          </a:p>
          <a:p>
            <a:pPr lvl="1"/>
            <a:r>
              <a:rPr lang="en-US">
                <a:sym typeface="Frutiger Next Pro Light" charset="0"/>
              </a:rPr>
              <a:t>Second level</a:t>
            </a:r>
          </a:p>
          <a:p>
            <a:pPr lvl="2"/>
            <a:r>
              <a:rPr lang="en-US">
                <a:sym typeface="Frutiger Next Pro Light" charset="0"/>
              </a:rPr>
              <a:t>Third level</a:t>
            </a:r>
          </a:p>
          <a:p>
            <a:pPr lvl="3"/>
            <a:r>
              <a:rPr lang="en-US">
                <a:sym typeface="Frutiger Next Pro Light" charset="0"/>
              </a:rPr>
              <a:t>Fourth level</a:t>
            </a:r>
          </a:p>
          <a:p>
            <a:pPr lvl="4"/>
            <a:r>
              <a:rPr lang="en-US">
                <a:sym typeface="Frutiger Next Pro Light" charset="0"/>
              </a:rPr>
              <a:t>Fifth level</a:t>
            </a:r>
          </a:p>
        </p:txBody>
      </p:sp>
      <p:sp>
        <p:nvSpPr>
          <p:cNvPr id="2056" name="Text Box 8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561888" y="8999538"/>
            <a:ext cx="442912" cy="414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rgbClr val="FFFFFF"/>
                </a:solidFill>
                <a:cs typeface="Frutiger Next Pro Light" charset="0"/>
              </a:defRPr>
            </a:lvl1pPr>
          </a:lstStyle>
          <a:p>
            <a:pPr>
              <a:defRPr/>
            </a:pPr>
            <a:fld id="{509A2E87-F412-DF4D-A80A-6756AF63D6E6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  <p:sp>
        <p:nvSpPr>
          <p:cNvPr id="5129" name="Rectangle 2"/>
          <p:cNvSpPr>
            <a:spLocks/>
          </p:cNvSpPr>
          <p:nvPr/>
        </p:nvSpPr>
        <p:spPr bwMode="auto">
          <a:xfrm>
            <a:off x="2581275" y="8999538"/>
            <a:ext cx="65659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/>
          <a:p>
            <a:pPr>
              <a:tabLst>
                <a:tab pos="10612438" algn="r"/>
              </a:tabLst>
            </a:pPr>
            <a:r>
              <a:rPr lang="en-US" sz="2000" dirty="0" err="1" smtClean="0">
                <a:solidFill>
                  <a:srgbClr val="FFFFFF"/>
                </a:solidFill>
                <a:cs typeface="Frutiger Next Pro Light" charset="0"/>
              </a:rPr>
              <a:t>Wiederkunft</a:t>
            </a:r>
            <a:r>
              <a:rPr lang="en-US" sz="2000" dirty="0" smtClean="0">
                <a:solidFill>
                  <a:srgbClr val="FFFFFF"/>
                </a:solidFill>
                <a:cs typeface="Frutiger Next Pro Light" charset="0"/>
              </a:rPr>
              <a:t> </a:t>
            </a:r>
            <a:r>
              <a:rPr lang="en-US" sz="2000" dirty="0" err="1" smtClean="0">
                <a:solidFill>
                  <a:srgbClr val="FFFFFF"/>
                </a:solidFill>
                <a:cs typeface="Frutiger Next Pro Light" charset="0"/>
              </a:rPr>
              <a:t>Jesu</a:t>
            </a:r>
            <a:r>
              <a:rPr lang="en-US" sz="2000" dirty="0" smtClean="0">
                <a:solidFill>
                  <a:srgbClr val="FFFFFF"/>
                </a:solidFill>
                <a:cs typeface="Frutiger Next Pro Light" charset="0"/>
              </a:rPr>
              <a:t> und </a:t>
            </a:r>
            <a:r>
              <a:rPr lang="en-US" sz="2000" dirty="0" err="1" smtClean="0">
                <a:solidFill>
                  <a:srgbClr val="FFFFFF"/>
                </a:solidFill>
                <a:cs typeface="Frutiger Next Pro Light" charset="0"/>
              </a:rPr>
              <a:t>Entrückung</a:t>
            </a:r>
            <a:endParaRPr lang="en-US" sz="2000" dirty="0">
              <a:solidFill>
                <a:srgbClr val="FFFFFF"/>
              </a:solidFill>
              <a:cs typeface="Frutiger Next Pro Light" charset="0"/>
            </a:endParaRPr>
          </a:p>
        </p:txBody>
      </p:sp>
      <p:sp>
        <p:nvSpPr>
          <p:cNvPr id="5130" name="Rectangle 3"/>
          <p:cNvSpPr>
            <a:spLocks/>
          </p:cNvSpPr>
          <p:nvPr/>
        </p:nvSpPr>
        <p:spPr bwMode="auto">
          <a:xfrm>
            <a:off x="8626475" y="8999538"/>
            <a:ext cx="3848100" cy="25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algn="r">
              <a:tabLst>
                <a:tab pos="10612438" algn="r"/>
              </a:tabLst>
            </a:pPr>
            <a:r>
              <a:rPr lang="en-US" sz="2000" dirty="0">
                <a:solidFill>
                  <a:srgbClr val="FFFFFF"/>
                </a:solidFill>
                <a:cs typeface="Frutiger Next Pro Light" charset="0"/>
              </a:rPr>
              <a:t>Jacob </a:t>
            </a:r>
            <a:r>
              <a:rPr lang="en-US" sz="2000" dirty="0" smtClean="0">
                <a:solidFill>
                  <a:srgbClr val="FFFFFF"/>
                </a:solidFill>
                <a:cs typeface="Frutiger Next Pro Light" charset="0"/>
              </a:rPr>
              <a:t>Thiessen | 11.12.2016 | </a:t>
            </a:r>
            <a:endParaRPr lang="en-US" sz="2000" dirty="0">
              <a:solidFill>
                <a:srgbClr val="FFFFFF"/>
              </a:solidFill>
              <a:cs typeface="Frutiger Next Pro Light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64432384" presetClass="entr" presetSubtype="6508620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 autoUpdateAnimBg="0">
        <p:tmplLst>
          <p:tmpl lvl="1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64432384" presetClass="entr" presetSubtype="6508620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Arial" pitchFamily="34" charset="0"/>
          <a:ea typeface="+mj-ea"/>
          <a:cs typeface="Arial" pitchFamily="34" charset="0"/>
          <a:sym typeface="Frutiger Next Pro Ligh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Arial" charset="0"/>
          <a:ea typeface=".Aqua かな" charset="0"/>
          <a:cs typeface="Arial" charset="0"/>
          <a:sym typeface="Frutiger Next Pro Ligh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Arial" charset="0"/>
          <a:ea typeface=".Aqua かな" charset="0"/>
          <a:cs typeface="Arial" charset="0"/>
          <a:sym typeface="Frutiger Next Pro Ligh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Arial" charset="0"/>
          <a:ea typeface=".Aqua かな" charset="0"/>
          <a:cs typeface="Arial" charset="0"/>
          <a:sym typeface="Frutiger Next Pro Ligh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Arial" charset="0"/>
          <a:ea typeface=".Aqua かな" charset="0"/>
          <a:cs typeface="Arial" charset="0"/>
          <a:sym typeface="Frutiger Next Pro Ligh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Frutiger Next Pro Light" charset="0"/>
          <a:ea typeface=".Aqua かな" charset="0"/>
          <a:cs typeface=".Aqua かな" charset="0"/>
          <a:sym typeface="Frutiger Next Pro Ligh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Frutiger Next Pro Light" charset="0"/>
          <a:ea typeface=".Aqua かな" charset="0"/>
          <a:cs typeface=".Aqua かな" charset="0"/>
          <a:sym typeface="Frutiger Next Pro Ligh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Frutiger Next Pro Light" charset="0"/>
          <a:ea typeface=".Aqua かな" charset="0"/>
          <a:cs typeface=".Aqua かな" charset="0"/>
          <a:sym typeface="Frutiger Next Pro Ligh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>
          <a:solidFill>
            <a:srgbClr val="FFFFFF"/>
          </a:solidFill>
          <a:latin typeface="Frutiger Next Pro Light" charset="0"/>
          <a:ea typeface=".Aqua かな" charset="0"/>
          <a:cs typeface=".Aqua かな" charset="0"/>
          <a:sym typeface="Frutiger Next Pro Light" charset="0"/>
        </a:defRPr>
      </a:lvl9pPr>
    </p:titleStyle>
    <p:bodyStyle>
      <a:lvl1pPr marL="541338" indent="-541338" algn="l" rtl="0" eaLnBrk="0" fontAlgn="base" hangingPunct="0">
        <a:spcBef>
          <a:spcPts val="1000"/>
        </a:spcBef>
        <a:spcAft>
          <a:spcPct val="0"/>
        </a:spcAft>
        <a:buFont typeface="Arial" charset="0"/>
        <a:defRPr sz="4800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1pPr>
      <a:lvl2pPr marL="896938" indent="-350838" algn="l" rtl="0" eaLnBrk="0" fontAlgn="base" hangingPunct="0">
        <a:spcBef>
          <a:spcPts val="1000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4300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2pPr>
      <a:lvl3pPr marL="1397000" indent="-254000" algn="l" rtl="0" eaLnBrk="0" fontAlgn="base" hangingPunct="0">
        <a:spcBef>
          <a:spcPts val="1000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3800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3pPr>
      <a:lvl4pPr marL="1993900" indent="-254000" algn="l" rtl="0" eaLnBrk="0" fontAlgn="base" hangingPunct="0">
        <a:spcBef>
          <a:spcPts val="1000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3300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4pPr>
      <a:lvl5pPr marL="2590800" indent="-254000" algn="l" rtl="0" eaLnBrk="0" fontAlgn="base" hangingPunct="0">
        <a:spcBef>
          <a:spcPts val="1000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800">
          <a:solidFill>
            <a:schemeClr val="tx1"/>
          </a:solidFill>
          <a:latin typeface="Arial" pitchFamily="34" charset="0"/>
          <a:ea typeface="+mn-ea"/>
          <a:cs typeface="Arial" pitchFamily="34" charset="0"/>
          <a:sym typeface="Frutiger Next Pro Light" charset="0"/>
        </a:defRPr>
      </a:lvl5pPr>
      <a:lvl6pPr marL="3048000" indent="-254000" algn="l" rtl="0" fontAlgn="base">
        <a:spcBef>
          <a:spcPts val="1000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800">
          <a:solidFill>
            <a:schemeClr val="tx1"/>
          </a:solidFill>
          <a:latin typeface="+mn-lt"/>
          <a:ea typeface="+mn-ea"/>
          <a:cs typeface="+mn-cs"/>
          <a:sym typeface="Frutiger Next Pro Light" charset="0"/>
        </a:defRPr>
      </a:lvl6pPr>
      <a:lvl7pPr marL="3505200" indent="-254000" algn="l" rtl="0" fontAlgn="base">
        <a:spcBef>
          <a:spcPts val="1000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800">
          <a:solidFill>
            <a:schemeClr val="tx1"/>
          </a:solidFill>
          <a:latin typeface="+mn-lt"/>
          <a:ea typeface="+mn-ea"/>
          <a:cs typeface="+mn-cs"/>
          <a:sym typeface="Frutiger Next Pro Light" charset="0"/>
        </a:defRPr>
      </a:lvl7pPr>
      <a:lvl8pPr marL="3962400" indent="-254000" algn="l" rtl="0" fontAlgn="base">
        <a:spcBef>
          <a:spcPts val="1000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800">
          <a:solidFill>
            <a:schemeClr val="tx1"/>
          </a:solidFill>
          <a:latin typeface="+mn-lt"/>
          <a:ea typeface="+mn-ea"/>
          <a:cs typeface="+mn-cs"/>
          <a:sym typeface="Frutiger Next Pro Light" charset="0"/>
        </a:defRPr>
      </a:lvl8pPr>
      <a:lvl9pPr marL="4419600" indent="-254000" algn="l" rtl="0" fontAlgn="base">
        <a:spcBef>
          <a:spcPts val="1000"/>
        </a:spcBef>
        <a:spcAft>
          <a:spcPct val="0"/>
        </a:spcAft>
        <a:buClr>
          <a:srgbClr val="000000"/>
        </a:buClr>
        <a:buSzPct val="100000"/>
        <a:buFont typeface="Frutiger Next Pro Light" charset="0"/>
        <a:buChar char="-"/>
        <a:defRPr sz="2800">
          <a:solidFill>
            <a:schemeClr val="tx1"/>
          </a:solidFill>
          <a:latin typeface="+mn-lt"/>
          <a:ea typeface="+mn-ea"/>
          <a:cs typeface="+mn-cs"/>
          <a:sym typeface="Frutiger Next Pro Light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hbasel.ch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57696015-7B45-9845-9DF1-CB77320C816B}" type="slidenum">
              <a:rPr lang="en-US" sz="2000">
                <a:solidFill>
                  <a:srgbClr val="FFFFFF"/>
                </a:solidFill>
                <a:latin typeface="Arial" charset="0"/>
                <a:cs typeface="Frutiger Next Pro Light" charset="0"/>
              </a:rPr>
              <a:pPr eaLnBrk="1" hangingPunct="1"/>
              <a:t>1</a:t>
            </a:fld>
            <a:endParaRPr lang="en-US" sz="2000">
              <a:solidFill>
                <a:srgbClr val="FFFFFF"/>
              </a:solidFill>
              <a:latin typeface="Arial" charset="0"/>
              <a:cs typeface="Frutiger Next Pro Light" charset="0"/>
            </a:endParaRPr>
          </a:p>
        </p:txBody>
      </p:sp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381720" y="484312"/>
            <a:ext cx="12241360" cy="7560840"/>
          </a:xfrm>
        </p:spPr>
        <p:txBody>
          <a:bodyPr/>
          <a:lstStyle/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de-DE" sz="6000" dirty="0" smtClean="0">
                <a:solidFill>
                  <a:schemeClr val="accent2"/>
                </a:solidFill>
                <a:latin typeface="Arial Rounded MT Bold" charset="0"/>
              </a:rPr>
              <a:t>Die </a:t>
            </a:r>
            <a:r>
              <a:rPr lang="de-DE" sz="6000" dirty="0">
                <a:solidFill>
                  <a:schemeClr val="accent2"/>
                </a:solidFill>
                <a:latin typeface="Arial Rounded MT Bold" charset="0"/>
              </a:rPr>
              <a:t>Wiederkunft </a:t>
            </a:r>
            <a:r>
              <a:rPr lang="de-DE" sz="6000" dirty="0" smtClean="0">
                <a:solidFill>
                  <a:schemeClr val="accent2"/>
                </a:solidFill>
                <a:latin typeface="Arial Rounded MT Bold" charset="0"/>
              </a:rPr>
              <a:t>Jesu</a:t>
            </a:r>
            <a:br>
              <a:rPr lang="de-DE" sz="6000" dirty="0" smtClean="0">
                <a:solidFill>
                  <a:schemeClr val="accent2"/>
                </a:solidFill>
                <a:latin typeface="Arial Rounded MT Bold" charset="0"/>
              </a:rPr>
            </a:br>
            <a:r>
              <a:rPr lang="de-DE" sz="4800" dirty="0" smtClean="0">
                <a:solidFill>
                  <a:schemeClr val="accent2"/>
                </a:solidFill>
                <a:latin typeface="Arial Rounded MT Bold" charset="0"/>
              </a:rPr>
              <a:t>und </a:t>
            </a:r>
            <a:r>
              <a:rPr lang="de-DE" sz="4800" dirty="0">
                <a:solidFill>
                  <a:schemeClr val="accent2"/>
                </a:solidFill>
                <a:latin typeface="Arial Rounded MT Bold" charset="0"/>
              </a:rPr>
              <a:t>die Entrückung der Gemeinde</a:t>
            </a:r>
            <a:r>
              <a:rPr lang="de-DE" sz="4800" dirty="0">
                <a:solidFill>
                  <a:srgbClr val="0000FF"/>
                </a:solidFill>
              </a:rPr>
              <a:t/>
            </a:r>
            <a:br>
              <a:rPr lang="de-DE" sz="4800" dirty="0">
                <a:solidFill>
                  <a:srgbClr val="0000FF"/>
                </a:solidFill>
              </a:rPr>
            </a:br>
            <a:r>
              <a:rPr lang="de-DE" sz="6000" dirty="0" smtClean="0">
                <a:solidFill>
                  <a:srgbClr val="0000FF"/>
                </a:solidFill>
              </a:rPr>
              <a:t/>
            </a:r>
            <a:br>
              <a:rPr lang="de-DE" sz="6000" dirty="0" smtClean="0">
                <a:solidFill>
                  <a:srgbClr val="0000FF"/>
                </a:solidFill>
              </a:rPr>
            </a:br>
            <a:r>
              <a:rPr lang="de-DE" sz="6000" dirty="0" smtClean="0">
                <a:solidFill>
                  <a:srgbClr val="0000FF"/>
                </a:solidFill>
              </a:rPr>
              <a:t/>
            </a:r>
            <a:br>
              <a:rPr lang="de-DE" sz="6000" dirty="0" smtClean="0">
                <a:solidFill>
                  <a:srgbClr val="0000FF"/>
                </a:solidFill>
              </a:rPr>
            </a:br>
            <a:r>
              <a:rPr lang="de-DE" sz="6000" dirty="0" smtClean="0">
                <a:solidFill>
                  <a:srgbClr val="0000FF"/>
                </a:solidFill>
              </a:rPr>
              <a:t/>
            </a:r>
            <a:br>
              <a:rPr lang="de-DE" sz="6000" dirty="0" smtClean="0">
                <a:solidFill>
                  <a:srgbClr val="0000FF"/>
                </a:solidFill>
              </a:rPr>
            </a:b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Prof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. Dr. Jacob Thiessen, STH Basel</a:t>
            </a:r>
            <a:r>
              <a:rPr lang="de-DE" sz="2400" dirty="0">
                <a:solidFill>
                  <a:srgbClr val="0000FF"/>
                </a:solidFill>
                <a:latin typeface="Arial Unicode MS" charset="0"/>
                <a:ea typeface="Arial Unicode MS" charset="0"/>
                <a:cs typeface="Arial Unicode MS" charset="0"/>
              </a:rPr>
              <a:t/>
            </a:r>
            <a:br>
              <a:rPr lang="de-DE" sz="2400" dirty="0">
                <a:solidFill>
                  <a:srgbClr val="0000FF"/>
                </a:solidFill>
                <a:latin typeface="Arial Unicode MS" charset="0"/>
                <a:ea typeface="Arial Unicode MS" charset="0"/>
                <a:cs typeface="Arial Unicode MS" charset="0"/>
              </a:rPr>
            </a:br>
            <a:r>
              <a:rPr lang="de-DE" sz="2000" dirty="0">
                <a:solidFill>
                  <a:srgbClr val="0000FF"/>
                </a:solidFill>
                <a:latin typeface="Arial Unicode MS" charset="0"/>
                <a:ea typeface="Arial Unicode MS" charset="0"/>
                <a:cs typeface="Arial Unicode MS" charset="0"/>
                <a:hlinkClick r:id="rId3"/>
              </a:rPr>
              <a:t>www.sthbasel.ch</a:t>
            </a:r>
            <a:r>
              <a:rPr lang="de-DE" sz="2000" dirty="0">
                <a:solidFill>
                  <a:srgbClr val="0000FF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000" dirty="0" smtClean="0">
                <a:solidFill>
                  <a:srgbClr val="0000FF"/>
                </a:solidFill>
                <a:latin typeface="Arial Unicode MS" charset="0"/>
                <a:ea typeface="Arial Unicode MS" charset="0"/>
                <a:cs typeface="Arial Unicode MS" charset="0"/>
              </a:rPr>
              <a:t/>
            </a:r>
            <a:br>
              <a:rPr lang="de-DE" sz="2000" dirty="0" smtClean="0">
                <a:solidFill>
                  <a:srgbClr val="0000FF"/>
                </a:solidFill>
                <a:latin typeface="Arial Unicode MS" charset="0"/>
                <a:ea typeface="Arial Unicode MS" charset="0"/>
                <a:cs typeface="Arial Unicode MS" charset="0"/>
              </a:rPr>
            </a:br>
            <a:r>
              <a:rPr lang="de-DE" sz="2000" dirty="0">
                <a:latin typeface="Arial Unicode MS" charset="0"/>
                <a:ea typeface="Arial Unicode MS" charset="0"/>
                <a:cs typeface="Arial Unicode MS" charset="0"/>
              </a:rPr>
              <a:t/>
            </a:r>
            <a:br>
              <a:rPr lang="de-DE" sz="2000" dirty="0">
                <a:latin typeface="Arial Unicode MS" charset="0"/>
                <a:ea typeface="Arial Unicode MS" charset="0"/>
                <a:cs typeface="Arial Unicode MS" charset="0"/>
              </a:rPr>
            </a:br>
            <a:r>
              <a:rPr lang="de-DE" sz="2000" dirty="0">
                <a:latin typeface="Arial Unicode MS" charset="0"/>
                <a:ea typeface="Arial Unicode MS" charset="0"/>
                <a:cs typeface="Arial Unicode MS" charset="0"/>
              </a:rPr>
              <a:t>Vgl. J. Thiessen, Biblische Glaubenslehre.</a:t>
            </a:r>
            <a:br>
              <a:rPr lang="de-DE" sz="2000" dirty="0">
                <a:latin typeface="Arial Unicode MS" charset="0"/>
                <a:ea typeface="Arial Unicode MS" charset="0"/>
                <a:cs typeface="Arial Unicode MS" charset="0"/>
              </a:rPr>
            </a:br>
            <a:r>
              <a:rPr lang="de-DE" sz="2000" dirty="0">
                <a:latin typeface="Arial Unicode MS" charset="0"/>
                <a:ea typeface="Arial Unicode MS" charset="0"/>
                <a:cs typeface="Arial Unicode MS" charset="0"/>
              </a:rPr>
              <a:t>Eine systematische Theologie für die Gemeinde,</a:t>
            </a:r>
            <a:br>
              <a:rPr lang="de-DE" sz="2000" dirty="0">
                <a:latin typeface="Arial Unicode MS" charset="0"/>
                <a:ea typeface="Arial Unicode MS" charset="0"/>
                <a:cs typeface="Arial Unicode MS" charset="0"/>
              </a:rPr>
            </a:br>
            <a:r>
              <a:rPr lang="de-DE" sz="2000" dirty="0">
                <a:latin typeface="Arial Unicode MS" charset="0"/>
                <a:ea typeface="Arial Unicode MS" charset="0"/>
                <a:cs typeface="Arial Unicode MS" charset="0"/>
              </a:rPr>
              <a:t>Nürnberg: VTR, </a:t>
            </a:r>
            <a:r>
              <a:rPr lang="de-DE" sz="2000" dirty="0" smtClean="0">
                <a:latin typeface="Arial Unicode MS" charset="0"/>
                <a:ea typeface="Arial Unicode MS" charset="0"/>
                <a:cs typeface="Arial Unicode MS" charset="0"/>
              </a:rPr>
              <a:t>2004, </a:t>
            </a:r>
            <a:r>
              <a:rPr lang="de-DE" sz="2000" dirty="0">
                <a:latin typeface="Arial Unicode MS" charset="0"/>
                <a:ea typeface="Arial Unicode MS" charset="0"/>
                <a:cs typeface="Arial Unicode MS" charset="0"/>
              </a:rPr>
              <a:t>S. 192ff</a:t>
            </a:r>
            <a:r>
              <a:rPr lang="de-DE" sz="2000" dirty="0" smtClean="0">
                <a:latin typeface="Arial Unicode MS" charset="0"/>
                <a:ea typeface="Arial Unicode MS" charset="0"/>
                <a:cs typeface="Arial Unicode MS" charset="0"/>
              </a:rPr>
              <a:t>.</a:t>
            </a:r>
            <a:endParaRPr lang="de-DE" sz="2000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776133" y="9144000"/>
            <a:ext cx="184666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4400" dirty="0">
                <a:latin typeface="Arial Unicode MS" charset="0"/>
                <a:ea typeface="Arial Unicode MS" charset="0"/>
                <a:cs typeface="Arial Unicode MS" charset="0"/>
              </a:rPr>
              <a:t>Verschiedene Ansichten</a:t>
            </a:r>
            <a:endParaRPr lang="en-US" sz="4400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53728" y="1132384"/>
            <a:ext cx="12385972" cy="7416824"/>
          </a:xfrm>
        </p:spPr>
        <p:txBody>
          <a:bodyPr/>
          <a:lstStyle/>
          <a:p>
            <a:pPr>
              <a:lnSpc>
                <a:spcPts val="5340"/>
              </a:lnSpc>
              <a:spcBef>
                <a:spcPts val="1600"/>
              </a:spcBef>
              <a:spcAft>
                <a:spcPts val="1128"/>
              </a:spcAft>
              <a:buFont typeface="Arial"/>
              <a:buChar char="•"/>
            </a:pPr>
            <a:r>
              <a:rPr lang="de-DE" sz="3200" b="1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3. Der </a:t>
            </a:r>
            <a:r>
              <a:rPr lang="de-DE" sz="3200" b="1" dirty="0" err="1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Posttribulationismus</a:t>
            </a:r>
            <a:r>
              <a:rPr lang="de-DE" sz="3200" b="1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32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(Tribulation = Bedrängnis, Trübsal)</a:t>
            </a:r>
            <a:r>
              <a:rPr lang="de-DE" sz="3200" b="1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:</a:t>
            </a:r>
            <a:endParaRPr lang="de-DE" sz="3200" b="1" dirty="0">
              <a:solidFill>
                <a:srgbClr val="333399"/>
              </a:solidFill>
              <a:latin typeface="Arial Unicode MS" charset="0"/>
              <a:ea typeface="Arial Unicode MS" charset="0"/>
              <a:cs typeface="Arial Unicode MS" charset="0"/>
            </a:endParaRPr>
          </a:p>
          <a:p>
            <a:pPr lvl="1">
              <a:lnSpc>
                <a:spcPts val="4440"/>
              </a:lnSpc>
              <a:spcBef>
                <a:spcPts val="2200"/>
              </a:spcBef>
              <a:spcAft>
                <a:spcPts val="1728"/>
              </a:spcAft>
              <a:buFont typeface="Symbol" charset="2"/>
              <a:buChar char="-"/>
            </a:pPr>
            <a:r>
              <a:rPr lang="de-DE" sz="31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Entrückung</a:t>
            </a:r>
            <a:r>
              <a:rPr lang="de-DE" sz="3100" dirty="0" smtClean="0">
                <a:solidFill>
                  <a:srgbClr val="0000FF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3100" dirty="0">
                <a:latin typeface="Arial Unicode MS" charset="0"/>
                <a:ea typeface="Arial Unicode MS" charset="0"/>
                <a:cs typeface="Arial Unicode MS" charset="0"/>
              </a:rPr>
              <a:t>und </a:t>
            </a:r>
            <a:r>
              <a:rPr lang="de-DE" sz="31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(sichtbare) </a:t>
            </a:r>
            <a:r>
              <a:rPr lang="de-DE" sz="31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Wiederkunft </a:t>
            </a:r>
            <a:r>
              <a:rPr lang="de-DE" sz="31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Jesu fallen zusammen</a:t>
            </a:r>
            <a:r>
              <a:rPr lang="de-DE" sz="3100" dirty="0">
                <a:latin typeface="Arial Unicode MS" charset="0"/>
                <a:ea typeface="Arial Unicode MS" charset="0"/>
                <a:cs typeface="Arial Unicode MS" charset="0"/>
              </a:rPr>
              <a:t>.</a:t>
            </a:r>
          </a:p>
          <a:p>
            <a:pPr lvl="1">
              <a:lnSpc>
                <a:spcPts val="4440"/>
              </a:lnSpc>
              <a:spcBef>
                <a:spcPts val="2200"/>
              </a:spcBef>
              <a:spcAft>
                <a:spcPts val="1728"/>
              </a:spcAft>
              <a:buFont typeface="Symbol" charset="2"/>
              <a:buChar char="-"/>
            </a:pPr>
            <a:r>
              <a:rPr lang="de-DE" sz="31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Vorher</a:t>
            </a:r>
            <a:r>
              <a:rPr lang="de-DE" sz="3100" dirty="0" smtClean="0">
                <a:solidFill>
                  <a:srgbClr val="0000FF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3100" dirty="0">
                <a:latin typeface="Arial Unicode MS" charset="0"/>
                <a:ea typeface="Arial Unicode MS" charset="0"/>
                <a:cs typeface="Arial Unicode MS" charset="0"/>
              </a:rPr>
              <a:t>findet die „</a:t>
            </a:r>
            <a:r>
              <a:rPr lang="de-DE" sz="31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große Trübsal</a:t>
            </a:r>
            <a:r>
              <a:rPr lang="de-DE" sz="3100" dirty="0">
                <a:latin typeface="Arial Unicode MS" charset="0"/>
                <a:ea typeface="Arial Unicode MS" charset="0"/>
                <a:cs typeface="Arial Unicode MS" charset="0"/>
              </a:rPr>
              <a:t>“ statt.</a:t>
            </a:r>
          </a:p>
          <a:p>
            <a:pPr lvl="1">
              <a:lnSpc>
                <a:spcPts val="4440"/>
              </a:lnSpc>
              <a:spcBef>
                <a:spcPts val="2200"/>
              </a:spcBef>
              <a:spcAft>
                <a:spcPts val="1728"/>
              </a:spcAft>
              <a:buFont typeface="Symbol" charset="2"/>
              <a:buChar char="-"/>
            </a:pPr>
            <a:r>
              <a:rPr lang="de-DE" sz="31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Besuch </a:t>
            </a:r>
            <a:r>
              <a:rPr lang="de-DE" sz="31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eines </a:t>
            </a:r>
            <a:r>
              <a:rPr lang="de-DE" sz="31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Würdenträgers</a:t>
            </a:r>
            <a:r>
              <a:rPr lang="de-DE" sz="3100" dirty="0" smtClean="0">
                <a:latin typeface="Arial Unicode MS" charset="0"/>
                <a:ea typeface="Arial Unicode MS" charset="0"/>
                <a:cs typeface="Arial Unicode MS" charset="0"/>
              </a:rPr>
              <a:t>: </a:t>
            </a:r>
            <a:r>
              <a:rPr lang="de-DE" sz="3100" i="1" dirty="0" err="1">
                <a:latin typeface="Arial Unicode MS" charset="0"/>
                <a:ea typeface="Arial Unicode MS" charset="0"/>
                <a:cs typeface="Arial Unicode MS" charset="0"/>
              </a:rPr>
              <a:t>parousia</a:t>
            </a:r>
            <a:r>
              <a:rPr lang="de-DE" sz="3100" i="1" dirty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3100" dirty="0" smtClean="0">
                <a:latin typeface="Arial Unicode MS" charset="0"/>
                <a:ea typeface="Arial Unicode MS" charset="0"/>
                <a:cs typeface="Arial Unicode MS" charset="0"/>
              </a:rPr>
              <a:t>= </a:t>
            </a:r>
            <a:r>
              <a:rPr lang="de-DE" sz="3100" i="1" dirty="0" smtClean="0">
                <a:latin typeface="Arial Unicode MS" charset="0"/>
                <a:ea typeface="Arial Unicode MS" charset="0"/>
                <a:cs typeface="Arial Unicode MS" charset="0"/>
              </a:rPr>
              <a:t>„</a:t>
            </a:r>
            <a:r>
              <a:rPr lang="de-DE" sz="3100" dirty="0" smtClean="0">
                <a:latin typeface="Arial Unicode MS" charset="0"/>
                <a:ea typeface="Arial Unicode MS" charset="0"/>
                <a:cs typeface="Arial Unicode MS" charset="0"/>
              </a:rPr>
              <a:t>An-</a:t>
            </a:r>
            <a:r>
              <a:rPr lang="de-DE" sz="3100" dirty="0" err="1" smtClean="0">
                <a:latin typeface="Arial Unicode MS" charset="0"/>
                <a:ea typeface="Arial Unicode MS" charset="0"/>
                <a:cs typeface="Arial Unicode MS" charset="0"/>
              </a:rPr>
              <a:t>kunft</a:t>
            </a:r>
            <a:r>
              <a:rPr lang="de-DE" sz="3100" dirty="0" smtClean="0">
                <a:latin typeface="Arial Unicode MS" charset="0"/>
                <a:ea typeface="Arial Unicode MS" charset="0"/>
                <a:cs typeface="Arial Unicode MS" charset="0"/>
              </a:rPr>
              <a:t>“; </a:t>
            </a:r>
            <a:r>
              <a:rPr lang="de-DE" sz="31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Empfang</a:t>
            </a:r>
            <a:r>
              <a:rPr lang="de-DE" sz="3100" dirty="0">
                <a:solidFill>
                  <a:srgbClr val="0000FF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3100" dirty="0">
                <a:latin typeface="Arial Unicode MS" charset="0"/>
                <a:ea typeface="Arial Unicode MS" charset="0"/>
                <a:cs typeface="Arial Unicode MS" charset="0"/>
              </a:rPr>
              <a:t>außerhalb der Stadt: </a:t>
            </a:r>
            <a:r>
              <a:rPr lang="de-DE" sz="3100" i="1" dirty="0" err="1">
                <a:latin typeface="Arial Unicode MS" charset="0"/>
                <a:ea typeface="Arial Unicode MS" charset="0"/>
                <a:cs typeface="Arial Unicode MS" charset="0"/>
              </a:rPr>
              <a:t>apantesis</a:t>
            </a:r>
            <a:r>
              <a:rPr lang="de-DE" sz="3100" dirty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3100" dirty="0" smtClean="0">
                <a:latin typeface="Arial Unicode MS" charset="0"/>
                <a:ea typeface="Arial Unicode MS" charset="0"/>
                <a:cs typeface="Arial Unicode MS" charset="0"/>
              </a:rPr>
              <a:t>= </a:t>
            </a:r>
            <a:r>
              <a:rPr lang="de-DE" sz="3100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„</a:t>
            </a:r>
            <a:r>
              <a:rPr lang="de-DE" sz="3100" dirty="0" smtClean="0">
                <a:latin typeface="Arial Unicode MS" charset="0"/>
                <a:ea typeface="Arial Unicode MS" charset="0"/>
                <a:cs typeface="Arial Unicode MS" charset="0"/>
              </a:rPr>
              <a:t>Begegnung“ (vgl. </a:t>
            </a:r>
            <a:r>
              <a:rPr lang="de-DE" sz="31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1. </a:t>
            </a:r>
            <a:r>
              <a:rPr lang="de-DE" sz="3100" dirty="0" err="1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Thess</a:t>
            </a:r>
            <a:r>
              <a:rPr lang="de-DE" sz="31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 4,15.17</a:t>
            </a:r>
            <a:r>
              <a:rPr lang="de-DE" sz="3100" dirty="0" smtClean="0">
                <a:latin typeface="Arial Unicode MS" charset="0"/>
                <a:ea typeface="Arial Unicode MS" charset="0"/>
                <a:cs typeface="Arial Unicode MS" charset="0"/>
              </a:rPr>
              <a:t>: … Ankunft … Begegnung …; vgl. auch </a:t>
            </a:r>
            <a:r>
              <a:rPr lang="de-DE" sz="3100" dirty="0" err="1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Mt</a:t>
            </a:r>
            <a:r>
              <a:rPr lang="de-DE" sz="31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 25,1</a:t>
            </a:r>
            <a:r>
              <a:rPr lang="de-DE" sz="3100" dirty="0" smtClean="0">
                <a:latin typeface="Arial Unicode MS" charset="0"/>
                <a:ea typeface="Arial Unicode MS" charset="0"/>
                <a:cs typeface="Arial Unicode MS" charset="0"/>
              </a:rPr>
              <a:t>).</a:t>
            </a:r>
            <a:endParaRPr lang="de-DE" sz="3100" dirty="0">
              <a:latin typeface="Arial Unicode MS" charset="0"/>
              <a:ea typeface="Arial Unicode MS" charset="0"/>
              <a:cs typeface="Arial Unicode MS" charset="0"/>
            </a:endParaRPr>
          </a:p>
          <a:p>
            <a:pPr lvl="1">
              <a:lnSpc>
                <a:spcPts val="4440"/>
              </a:lnSpc>
              <a:spcBef>
                <a:spcPts val="2200"/>
              </a:spcBef>
              <a:spcAft>
                <a:spcPts val="1728"/>
              </a:spcAft>
              <a:buFont typeface="Symbol" charset="2"/>
              <a:buChar char="-"/>
            </a:pPr>
            <a:r>
              <a:rPr lang="de-DE" sz="3100" dirty="0" smtClean="0">
                <a:latin typeface="Arial Unicode MS" charset="0"/>
                <a:ea typeface="Arial Unicode MS" charset="0"/>
                <a:cs typeface="Arial Unicode MS" charset="0"/>
              </a:rPr>
              <a:t> Die </a:t>
            </a:r>
            <a:r>
              <a:rPr lang="de-DE" sz="3100" dirty="0">
                <a:latin typeface="Arial Unicode MS" charset="0"/>
                <a:ea typeface="Arial Unicode MS" charset="0"/>
                <a:cs typeface="Arial Unicode MS" charset="0"/>
              </a:rPr>
              <a:t>Christen werden ihrem König </a:t>
            </a:r>
            <a:r>
              <a:rPr lang="de-DE" sz="31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bei seiner Wiederkunft entgegen </a:t>
            </a:r>
            <a:r>
              <a:rPr lang="de-DE" sz="31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gehen, um ihn in der Luft als König zu empfangen</a:t>
            </a:r>
            <a:r>
              <a:rPr lang="de-DE" sz="3100" dirty="0" smtClean="0">
                <a:latin typeface="Arial Unicode MS" charset="0"/>
                <a:ea typeface="Arial Unicode MS" charset="0"/>
                <a:cs typeface="Arial Unicode MS" charset="0"/>
              </a:rPr>
              <a:t>.</a:t>
            </a:r>
            <a:endParaRPr lang="de-DE" sz="3100" dirty="0">
              <a:latin typeface="Arial Unicode MS" charset="0"/>
              <a:ea typeface="Arial Unicode MS" charset="0"/>
              <a:cs typeface="Arial Unicode MS" charset="0"/>
            </a:endParaRPr>
          </a:p>
          <a:p>
            <a:pPr eaLnBrk="1" hangingPunct="1">
              <a:lnSpc>
                <a:spcPts val="5340"/>
              </a:lnSpc>
              <a:spcBef>
                <a:spcPts val="1600"/>
              </a:spcBef>
            </a:pPr>
            <a:endParaRPr lang="en-US" sz="3600" dirty="0">
              <a:latin typeface="Arial" charset="0"/>
              <a:ea typeface=".Aqua かな" charset="0"/>
            </a:endParaRP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10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8635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.Aqua かな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9712" y="1420416"/>
            <a:ext cx="12529988" cy="6745684"/>
          </a:xfrm>
        </p:spPr>
        <p:txBody>
          <a:bodyPr/>
          <a:lstStyle/>
          <a:p>
            <a:pPr eaLnBrk="1" hangingPunct="1"/>
            <a:endParaRPr lang="de-DE" dirty="0" smtClean="0">
              <a:solidFill>
                <a:schemeClr val="accent2"/>
              </a:solidFill>
              <a:latin typeface="Arial Rounded MT Bold" charset="0"/>
            </a:endParaRPr>
          </a:p>
          <a:p>
            <a:pPr eaLnBrk="1" hangingPunct="1"/>
            <a:endParaRPr lang="de-DE" dirty="0">
              <a:solidFill>
                <a:schemeClr val="accent2"/>
              </a:solidFill>
              <a:latin typeface="Arial Rounded MT Bold" charset="0"/>
            </a:endParaRPr>
          </a:p>
          <a:p>
            <a:pPr eaLnBrk="1" hangingPunct="1"/>
            <a:endParaRPr lang="de-DE" dirty="0" smtClean="0">
              <a:solidFill>
                <a:schemeClr val="accent2"/>
              </a:solidFill>
              <a:latin typeface="Arial Rounded MT Bold" charset="0"/>
            </a:endParaRPr>
          </a:p>
          <a:p>
            <a:pPr algn="ctr" eaLnBrk="1" hangingPunct="1"/>
            <a:r>
              <a:rPr lang="de-DE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Biblische Stellungnahme</a:t>
            </a:r>
            <a:endParaRPr lang="de-DE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11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8338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>
                <a:latin typeface="Arial Unicode MS" charset="0"/>
                <a:ea typeface="Arial Unicode MS" charset="0"/>
                <a:cs typeface="Arial Unicode MS" charset="0"/>
              </a:rPr>
              <a:t>Biblische Stellungnahme</a:t>
            </a:r>
            <a:endParaRPr lang="en-US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53728" y="988368"/>
            <a:ext cx="12385972" cy="7560840"/>
          </a:xfrm>
        </p:spPr>
        <p:txBody>
          <a:bodyPr/>
          <a:lstStyle/>
          <a:p>
            <a:pPr>
              <a:lnSpc>
                <a:spcPts val="4100"/>
              </a:lnSpc>
              <a:spcAft>
                <a:spcPts val="600"/>
              </a:spcAft>
              <a:buFont typeface="Arial"/>
              <a:buChar char="•"/>
            </a:pPr>
            <a:r>
              <a:rPr lang="de-DE" sz="3200" b="1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Zum Aufbau der Offenbarung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:</a:t>
            </a:r>
          </a:p>
          <a:p>
            <a:pPr lvl="1">
              <a:lnSpc>
                <a:spcPts val="4100"/>
              </a:lnSpc>
              <a:spcBef>
                <a:spcPts val="2200"/>
              </a:spcBef>
              <a:spcAft>
                <a:spcPts val="1200"/>
              </a:spcAft>
              <a:buFont typeface="Symbol" charset="2"/>
              <a:buChar char="-"/>
            </a:pP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 Vgl. </a:t>
            </a:r>
            <a:r>
              <a:rPr lang="de-DE" sz="3200" dirty="0" err="1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32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1,19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: „Schreibe nun, </a:t>
            </a:r>
            <a:r>
              <a:rPr lang="de-DE" sz="32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was du gesehen hast und was ist 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und </a:t>
            </a:r>
            <a:r>
              <a:rPr lang="de-DE" sz="32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was nach diesem geschehen wird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!“</a:t>
            </a:r>
          </a:p>
          <a:p>
            <a:pPr lvl="1">
              <a:lnSpc>
                <a:spcPts val="4100"/>
              </a:lnSpc>
              <a:spcBef>
                <a:spcPts val="2200"/>
              </a:spcBef>
              <a:spcAft>
                <a:spcPts val="1200"/>
              </a:spcAft>
              <a:buFont typeface="Symbol" charset="2"/>
              <a:buChar char="-"/>
            </a:pP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 „</a:t>
            </a:r>
            <a:r>
              <a:rPr lang="de-DE" sz="32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Was du gesehen hast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“ = </a:t>
            </a:r>
            <a:r>
              <a:rPr lang="de-DE" sz="3200" dirty="0" err="1" smtClean="0"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 1.</a:t>
            </a:r>
          </a:p>
          <a:p>
            <a:pPr lvl="1">
              <a:lnSpc>
                <a:spcPts val="4100"/>
              </a:lnSpc>
              <a:spcBef>
                <a:spcPts val="2200"/>
              </a:spcBef>
              <a:spcAft>
                <a:spcPts val="1200"/>
              </a:spcAft>
              <a:buFont typeface="Symbol" charset="2"/>
              <a:buChar char="-"/>
            </a:pP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 „</a:t>
            </a:r>
            <a:r>
              <a:rPr lang="de-DE" sz="32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Was ist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“ = </a:t>
            </a:r>
            <a:r>
              <a:rPr lang="de-DE" sz="3200" dirty="0" err="1" smtClean="0"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 2–3 (sieben Gemeinden am Ende des 1. Jh. n. Chr.).</a:t>
            </a:r>
          </a:p>
          <a:p>
            <a:pPr lvl="1">
              <a:lnSpc>
                <a:spcPts val="4100"/>
              </a:lnSpc>
              <a:spcBef>
                <a:spcPts val="2200"/>
              </a:spcBef>
              <a:spcAft>
                <a:spcPts val="1200"/>
              </a:spcAft>
              <a:buFont typeface="Symbol" charset="2"/>
              <a:buChar char="-"/>
            </a:pP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 „</a:t>
            </a:r>
            <a:r>
              <a:rPr lang="de-DE" sz="32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Was nach diesem geschehen wird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“ = </a:t>
            </a:r>
            <a:r>
              <a:rPr lang="de-DE" sz="3200" dirty="0" err="1" smtClean="0"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 4–22.</a:t>
            </a:r>
          </a:p>
          <a:p>
            <a:pPr lvl="1">
              <a:lnSpc>
                <a:spcPts val="4100"/>
              </a:lnSpc>
              <a:spcBef>
                <a:spcPts val="2200"/>
              </a:spcBef>
              <a:spcAft>
                <a:spcPts val="1200"/>
              </a:spcAft>
              <a:buFont typeface="Symbol" charset="2"/>
              <a:buChar char="-"/>
            </a:pP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 „</a:t>
            </a:r>
            <a:r>
              <a:rPr lang="de-DE" sz="32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Nach diesem/danach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“ („nach diesen Dingen“) u. a. in </a:t>
            </a:r>
            <a:r>
              <a:rPr lang="de-DE" sz="3200" dirty="0" err="1" smtClean="0"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 1,19; 4,1; 7,1; 15,5; 19,1; 20,3</a:t>
            </a: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.</a:t>
            </a:r>
            <a:endParaRPr lang="de-DE" sz="3200" dirty="0" smtClean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12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60002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>
                <a:latin typeface="Arial Unicode MS" charset="0"/>
                <a:ea typeface="Arial Unicode MS" charset="0"/>
                <a:cs typeface="Arial Unicode MS" charset="0"/>
              </a:rPr>
              <a:t>Biblische Stellungnahme</a:t>
            </a:r>
            <a:endParaRPr lang="en-US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53728" y="988368"/>
            <a:ext cx="12385972" cy="7560840"/>
          </a:xfrm>
        </p:spPr>
        <p:txBody>
          <a:bodyPr/>
          <a:lstStyle/>
          <a:p>
            <a:pPr>
              <a:lnSpc>
                <a:spcPts val="4100"/>
              </a:lnSpc>
              <a:spcAft>
                <a:spcPts val="600"/>
              </a:spcAft>
              <a:buFont typeface="Arial"/>
              <a:buChar char="•"/>
            </a:pPr>
            <a:r>
              <a:rPr lang="de-DE" sz="3200" b="1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Zum Aufbau der Offenbarung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:</a:t>
            </a:r>
          </a:p>
          <a:p>
            <a:pPr lvl="1">
              <a:lnSpc>
                <a:spcPts val="314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altLang="ja-JP" sz="2400" dirty="0" smtClean="0">
                <a:latin typeface="Arial Unicode MS" charset="0"/>
                <a:ea typeface="Arial Unicode MS" charset="0"/>
                <a:cs typeface="Arial Unicode MS" charset="0"/>
              </a:rPr>
              <a:t>Vgl</a:t>
            </a:r>
            <a:r>
              <a:rPr lang="de-DE" altLang="ja-JP" sz="2400" dirty="0">
                <a:latin typeface="Arial Unicode MS" charset="0"/>
                <a:ea typeface="Arial Unicode MS" charset="0"/>
                <a:cs typeface="Arial Unicode MS" charset="0"/>
              </a:rPr>
              <a:t>. zudem u. a. </a:t>
            </a:r>
            <a:r>
              <a:rPr lang="de-DE" altLang="ja-JP" sz="2400" dirty="0" err="1"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altLang="ja-JP" sz="2400" dirty="0">
                <a:latin typeface="Arial Unicode MS" charset="0"/>
                <a:ea typeface="Arial Unicode MS" charset="0"/>
                <a:cs typeface="Arial Unicode MS" charset="0"/>
              </a:rPr>
              <a:t> 4,1: </a:t>
            </a:r>
            <a:r>
              <a:rPr lang="de-DE" altLang="ja-JP" sz="2400" dirty="0" smtClean="0">
                <a:latin typeface="Arial Unicode MS" charset="0"/>
                <a:ea typeface="Arial Unicode MS" charset="0"/>
                <a:cs typeface="Arial Unicode MS" charset="0"/>
              </a:rPr>
              <a:t>„</a:t>
            </a:r>
            <a:r>
              <a:rPr lang="de-DE" altLang="ja-JP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Nach diesem 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(</a:t>
            </a:r>
            <a:r>
              <a:rPr lang="de-DE" sz="2400" i="1" dirty="0" err="1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meta</a:t>
            </a:r>
            <a:r>
              <a:rPr lang="de-DE" sz="2400" i="1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400" i="1" dirty="0" err="1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tauta</a:t>
            </a:r>
            <a:r>
              <a:rPr lang="de-DE" sz="2400" i="1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= nach dienen Dingen) </a:t>
            </a:r>
            <a:r>
              <a:rPr lang="de-DE" sz="24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sah ich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, und siehe, eine Tür war aufgetan im Himmel, und die erste Stimme, die ich mit mir hatte reden hören wie eine Posaune, die sprach: Steig herauf, ich will dir zeigen, </a:t>
            </a:r>
            <a:r>
              <a:rPr lang="de-DE" sz="24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was nach diesem 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(</a:t>
            </a:r>
            <a:r>
              <a:rPr lang="de-DE" sz="2400" i="1" dirty="0" err="1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meta</a:t>
            </a:r>
            <a:r>
              <a:rPr lang="de-DE" sz="2400" i="1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400" i="1" dirty="0" err="1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tauta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) </a:t>
            </a:r>
            <a:r>
              <a:rPr lang="de-DE" sz="24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geschehen soll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.“</a:t>
            </a:r>
          </a:p>
          <a:p>
            <a:pPr lvl="1">
              <a:lnSpc>
                <a:spcPts val="3140"/>
              </a:lnSpc>
              <a:spcBef>
                <a:spcPts val="1800"/>
              </a:spcBef>
              <a:spcAft>
                <a:spcPts val="1800"/>
              </a:spcAft>
            </a:pP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Vgl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. </a:t>
            </a:r>
            <a:r>
              <a:rPr lang="de-DE" sz="24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Dan 7,6-7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: „ </a:t>
            </a:r>
            <a:r>
              <a:rPr lang="de-DE" sz="2400" dirty="0">
                <a:solidFill>
                  <a:schemeClr val="accent1"/>
                </a:solidFill>
                <a:latin typeface="Arial Unicode MS" charset="0"/>
                <a:ea typeface="Arial Unicode MS" charset="0"/>
                <a:cs typeface="Arial Unicode MS" charset="0"/>
              </a:rPr>
              <a:t>Nach </a:t>
            </a:r>
            <a:r>
              <a:rPr lang="de-DE" sz="24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diesem (LXX: </a:t>
            </a:r>
            <a:r>
              <a:rPr lang="de-DE" sz="2400" i="1" dirty="0" err="1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kai</a:t>
            </a:r>
            <a:r>
              <a:rPr lang="de-DE" sz="2400" i="1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400" i="1" dirty="0" err="1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meta</a:t>
            </a:r>
            <a:r>
              <a:rPr lang="de-DE" sz="2400" i="1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400" i="1" dirty="0" err="1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tauta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) schaute ich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, 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und siehe, ein anderes, wie ein Leopard: das hatte vier Vogelflügel auf seinem Rücken. Und das Tier hatte vier Köpfe, und Herrschaft wurde ihm gegeben. </a:t>
            </a:r>
            <a:r>
              <a:rPr lang="de-DE" sz="24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Nach diesem 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(</a:t>
            </a:r>
            <a:r>
              <a:rPr lang="de-DE" sz="24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LXX: </a:t>
            </a:r>
            <a:r>
              <a:rPr lang="de-DE" sz="2400" i="1" dirty="0" err="1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meta</a:t>
            </a:r>
            <a:r>
              <a:rPr lang="de-DE" sz="2400" i="1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400" i="1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de </a:t>
            </a:r>
            <a:r>
              <a:rPr lang="de-DE" sz="2400" i="1" dirty="0" err="1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tauta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) </a:t>
            </a:r>
            <a:r>
              <a:rPr lang="de-DE" sz="24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schaute ich</a:t>
            </a:r>
            <a:r>
              <a:rPr lang="de-DE" sz="2400" dirty="0">
                <a:solidFill>
                  <a:schemeClr val="accent1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in </a:t>
            </a:r>
            <a:r>
              <a:rPr lang="de-DE" sz="2400" dirty="0" err="1">
                <a:latin typeface="Arial Unicode MS" charset="0"/>
                <a:ea typeface="Arial Unicode MS" charset="0"/>
                <a:cs typeface="Arial Unicode MS" charset="0"/>
              </a:rPr>
              <a:t>Gesichten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 der Nacht: und siehe, ein viertes Tier, furchtbar und schreckenerregend und außergewöhnlich stark, und es hatte große eiserne Zähne; es fraß und zermalmte, und den Rest zertrat es mit seinen Füßen. Und es war verschieden von allen Tieren, die vor ihm waren, und es hatte zehn Hörner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.</a:t>
            </a:r>
          </a:p>
          <a:p>
            <a:pPr lvl="2">
              <a:lnSpc>
                <a:spcPts val="3140"/>
              </a:lnSpc>
              <a:spcBef>
                <a:spcPts val="1800"/>
              </a:spcBef>
              <a:spcAft>
                <a:spcPts val="1800"/>
              </a:spcAft>
              <a:buFont typeface="Wingdings" charset="2"/>
              <a:buChar char="Ø"/>
            </a:pP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„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Nach diesen Dingen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“ bezieht sich nicht nur auf den Ablauf der Visionen, sondern auch der geschichtlichen Ereignisse!</a:t>
            </a:r>
            <a:endParaRPr lang="de-DE" sz="2400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13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282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>
                <a:latin typeface="Arial Unicode MS" charset="0"/>
                <a:ea typeface="Arial Unicode MS" charset="0"/>
                <a:cs typeface="Arial Unicode MS" charset="0"/>
              </a:rPr>
              <a:t>Biblische Stellungnahme</a:t>
            </a:r>
            <a:endParaRPr lang="en-US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1488" y="1204392"/>
            <a:ext cx="12223600" cy="7344816"/>
          </a:xfrm>
        </p:spPr>
        <p:txBody>
          <a:bodyPr/>
          <a:lstStyle/>
          <a:p>
            <a:pPr>
              <a:lnSpc>
                <a:spcPts val="3900"/>
              </a:lnSpc>
              <a:spcBef>
                <a:spcPts val="1600"/>
              </a:spcBef>
              <a:spcAft>
                <a:spcPts val="1680"/>
              </a:spcAft>
              <a:buFont typeface="Arial"/>
              <a:buChar char="•"/>
            </a:pP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„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Nach diesem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“ 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in </a:t>
            </a:r>
            <a:r>
              <a:rPr lang="de-DE" sz="2800" dirty="0" err="1" smtClean="0"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 4,1 = 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nach der Entrückung der Gemeinde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?</a:t>
            </a:r>
          </a:p>
          <a:p>
            <a:pPr>
              <a:lnSpc>
                <a:spcPts val="3900"/>
              </a:lnSpc>
              <a:spcBef>
                <a:spcPts val="1600"/>
              </a:spcBef>
              <a:spcAft>
                <a:spcPts val="1680"/>
              </a:spcAft>
              <a:buFont typeface="Arial"/>
              <a:buChar char="•"/>
            </a:pP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Kaum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! </a:t>
            </a: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Die 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Hochzeit des Lammes 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wird in </a:t>
            </a:r>
            <a:r>
              <a:rPr lang="de-DE" sz="28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19,7 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erst 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angekündigt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! (</a:t>
            </a:r>
            <a:r>
              <a:rPr lang="de-DE" sz="28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Beschreibung der Wiederkunft Jesu in </a:t>
            </a:r>
            <a:r>
              <a:rPr lang="de-DE" sz="2800" dirty="0" err="1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8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 19,11ff.).</a:t>
            </a:r>
            <a:endParaRPr lang="de-DE" sz="2800" dirty="0">
              <a:solidFill>
                <a:schemeClr val="accent2"/>
              </a:solidFill>
              <a:latin typeface="Arial Unicode MS" charset="0"/>
              <a:ea typeface="Arial Unicode MS" charset="0"/>
              <a:cs typeface="Arial Unicode MS" charset="0"/>
            </a:endParaRPr>
          </a:p>
          <a:p>
            <a:pPr>
              <a:lnSpc>
                <a:spcPts val="3900"/>
              </a:lnSpc>
              <a:spcBef>
                <a:spcPts val="1600"/>
              </a:spcBef>
              <a:spcAft>
                <a:spcPts val="1680"/>
              </a:spcAft>
              <a:buFont typeface="Arial"/>
              <a:buChar char="•"/>
            </a:pP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Vgl. die 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Hinweise auf das Ausharren 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in </a:t>
            </a:r>
            <a:r>
              <a:rPr lang="de-DE" sz="2800" dirty="0" err="1"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 4–19!</a:t>
            </a:r>
          </a:p>
          <a:p>
            <a:pPr>
              <a:lnSpc>
                <a:spcPts val="3900"/>
              </a:lnSpc>
              <a:spcBef>
                <a:spcPts val="1600"/>
              </a:spcBef>
              <a:spcAft>
                <a:spcPts val="1680"/>
              </a:spcAft>
              <a:buFont typeface="Arial"/>
              <a:buChar char="•"/>
            </a:pP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Dreimal sieben Gerichte 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in </a:t>
            </a:r>
            <a:r>
              <a:rPr lang="de-DE" sz="2800" dirty="0" err="1"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 4–19:</a:t>
            </a:r>
          </a:p>
          <a:p>
            <a:pPr lvl="1">
              <a:lnSpc>
                <a:spcPts val="3900"/>
              </a:lnSpc>
              <a:spcBef>
                <a:spcPts val="1600"/>
              </a:spcBef>
              <a:spcAft>
                <a:spcPts val="1680"/>
              </a:spcAft>
              <a:buClr>
                <a:schemeClr val="tx1"/>
              </a:buClr>
              <a:buFont typeface="Symbol" charset="2"/>
              <a:buChar char="-"/>
            </a:pP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 Sieben 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Siegelgerichte</a:t>
            </a:r>
            <a:r>
              <a:rPr lang="de-DE" sz="2800" dirty="0">
                <a:solidFill>
                  <a:srgbClr val="0000FF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(</a:t>
            </a:r>
            <a:r>
              <a:rPr lang="de-DE" sz="2800" dirty="0" err="1"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6–8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).</a:t>
            </a:r>
          </a:p>
          <a:p>
            <a:pPr lvl="1">
              <a:lnSpc>
                <a:spcPts val="3900"/>
              </a:lnSpc>
              <a:spcBef>
                <a:spcPts val="1600"/>
              </a:spcBef>
              <a:spcAft>
                <a:spcPts val="1680"/>
              </a:spcAft>
              <a:buClr>
                <a:schemeClr val="tx1"/>
              </a:buClr>
              <a:buFont typeface="Symbol" charset="2"/>
              <a:buChar char="-"/>
            </a:pP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 Sieben 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Posaunengerichte</a:t>
            </a:r>
            <a:r>
              <a:rPr lang="de-DE" sz="2800" dirty="0">
                <a:solidFill>
                  <a:srgbClr val="0000FF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nach Öffnung des letztes Siegels (</a:t>
            </a:r>
            <a:r>
              <a:rPr lang="de-DE" sz="2800" dirty="0" err="1"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8,7–9,21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; 11,15-19).</a:t>
            </a:r>
          </a:p>
          <a:p>
            <a:pPr lvl="1">
              <a:lnSpc>
                <a:spcPts val="3900"/>
              </a:lnSpc>
              <a:spcBef>
                <a:spcPts val="1600"/>
              </a:spcBef>
              <a:spcAft>
                <a:spcPts val="1680"/>
              </a:spcAft>
              <a:buClr>
                <a:schemeClr val="tx1"/>
              </a:buClr>
              <a:buFont typeface="Symbol" charset="2"/>
              <a:buChar char="-"/>
            </a:pP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 Sieben 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Zornschalengerichte</a:t>
            </a:r>
            <a:r>
              <a:rPr lang="de-DE" sz="2800" dirty="0">
                <a:solidFill>
                  <a:srgbClr val="0000FF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(</a:t>
            </a:r>
            <a:r>
              <a:rPr lang="de-DE" sz="2800" dirty="0" err="1"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15–16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).</a:t>
            </a: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14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15007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>
                <a:latin typeface="Arial Unicode MS" charset="0"/>
                <a:ea typeface="Arial Unicode MS" charset="0"/>
                <a:cs typeface="Arial Unicode MS" charset="0"/>
              </a:rPr>
              <a:t>Biblische Stellungnahme</a:t>
            </a:r>
            <a:endParaRPr lang="en-US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53728" y="916360"/>
            <a:ext cx="12551072" cy="7537772"/>
          </a:xfrm>
        </p:spPr>
        <p:txBody>
          <a:bodyPr/>
          <a:lstStyle/>
          <a:p>
            <a:pPr>
              <a:lnSpc>
                <a:spcPts val="3360"/>
              </a:lnSpc>
              <a:spcBef>
                <a:spcPts val="1600"/>
              </a:spcBef>
              <a:spcAft>
                <a:spcPts val="1200"/>
              </a:spcAft>
              <a:buFont typeface="Arial"/>
              <a:buChar char="•"/>
            </a:pP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Folgen wohl </a:t>
            </a:r>
            <a:r>
              <a:rPr lang="de-DE" sz="24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chronologisch (zeitlich) aufeinander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.</a:t>
            </a:r>
          </a:p>
          <a:p>
            <a:pPr>
              <a:lnSpc>
                <a:spcPts val="3360"/>
              </a:lnSpc>
              <a:spcBef>
                <a:spcPts val="1600"/>
              </a:spcBef>
              <a:spcAft>
                <a:spcPts val="1200"/>
              </a:spcAft>
              <a:buFont typeface="Arial"/>
              <a:buChar char="•"/>
            </a:pPr>
            <a:r>
              <a:rPr lang="de-DE" sz="2400" dirty="0" err="1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4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11,15 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(</a:t>
            </a:r>
            <a:r>
              <a:rPr lang="de-DE" sz="24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„siebte Posaune“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): „</a:t>
            </a:r>
            <a:r>
              <a:rPr lang="de-DE" sz="24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Das Reich (die Königsherrschaft) der Welt unseres Herrn und seines Christus ist gekommen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, und er wird in alle Ewigkeit (als König) </a:t>
            </a:r>
            <a:r>
              <a:rPr lang="de-DE" sz="2400" dirty="0" err="1" smtClean="0">
                <a:latin typeface="Arial Unicode MS" charset="0"/>
                <a:ea typeface="Arial Unicode MS" charset="0"/>
                <a:cs typeface="Arial Unicode MS" charset="0"/>
              </a:rPr>
              <a:t>herr-schen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“ (vgl. 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Dan 7,13ff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.; vgl. auch </a:t>
            </a:r>
            <a:r>
              <a:rPr lang="de-DE" sz="2400" dirty="0" err="1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Eph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 5,5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: … 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ein Erbteil im Reich des Christus und Gottes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 …).</a:t>
            </a:r>
          </a:p>
          <a:p>
            <a:pPr>
              <a:lnSpc>
                <a:spcPts val="3360"/>
              </a:lnSpc>
              <a:spcBef>
                <a:spcPts val="1600"/>
              </a:spcBef>
              <a:spcAft>
                <a:spcPts val="1200"/>
              </a:spcAft>
              <a:buFont typeface="Arial"/>
              <a:buChar char="•"/>
            </a:pP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Vgl. </a:t>
            </a:r>
            <a:r>
              <a:rPr lang="de-DE" sz="24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1. Kor 15,51-52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: „… wir werden aber alle verwandelt werden, im Nu, in einem Augenblick, </a:t>
            </a:r>
            <a:r>
              <a:rPr lang="de-DE" sz="24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bei der letzten Posaune 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…“</a:t>
            </a:r>
          </a:p>
          <a:p>
            <a:pPr>
              <a:lnSpc>
                <a:spcPts val="3360"/>
              </a:lnSpc>
              <a:spcBef>
                <a:spcPts val="1600"/>
              </a:spcBef>
              <a:spcAft>
                <a:spcPts val="1200"/>
              </a:spcAft>
              <a:buFont typeface="Arial"/>
              <a:buChar char="•"/>
            </a:pP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und </a:t>
            </a:r>
            <a:r>
              <a:rPr lang="de-DE" sz="24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1. </a:t>
            </a:r>
            <a:r>
              <a:rPr lang="de-DE" sz="2400" dirty="0" err="1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Thess</a:t>
            </a:r>
            <a:r>
              <a:rPr lang="de-DE" sz="24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4,16-17</a:t>
            </a:r>
            <a:r>
              <a:rPr lang="de-DE" sz="2400" dirty="0" smtClean="0">
                <a:solidFill>
                  <a:srgbClr val="0000FF"/>
                </a:solidFill>
                <a:latin typeface="Arial Unicode MS" charset="0"/>
                <a:ea typeface="Arial Unicode MS" charset="0"/>
                <a:cs typeface="Arial Unicode MS" charset="0"/>
              </a:rPr>
              <a:t>: 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„Denn der Herr 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selbst wird … bei [dem Schall] der Posaune Gottes vom Himmel herabkommen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, und die Toten in Christus werden zuerst auferstehen; danach werden wir … entrückt werden …“ </a:t>
            </a:r>
          </a:p>
          <a:p>
            <a:pPr>
              <a:lnSpc>
                <a:spcPts val="3360"/>
              </a:lnSpc>
              <a:spcBef>
                <a:spcPts val="1600"/>
              </a:spcBef>
              <a:spcAft>
                <a:spcPts val="1200"/>
              </a:spcAft>
              <a:buFont typeface="Arial"/>
              <a:buChar char="•"/>
            </a:pPr>
            <a:r>
              <a:rPr lang="de-DE" sz="24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Entrückung bei der „siebten Posaune“ 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(vgl. </a:t>
            </a:r>
            <a:r>
              <a:rPr lang="de-DE" sz="2400" dirty="0" err="1" smtClean="0"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 11,15).</a:t>
            </a:r>
          </a:p>
          <a:p>
            <a:pPr>
              <a:lnSpc>
                <a:spcPts val="3360"/>
              </a:lnSpc>
              <a:spcBef>
                <a:spcPts val="1600"/>
              </a:spcBef>
              <a:spcAft>
                <a:spcPts val="1200"/>
              </a:spcAft>
              <a:buFont typeface="Arial"/>
              <a:buChar char="•"/>
            </a:pP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Vgl. auch </a:t>
            </a:r>
            <a:r>
              <a:rPr lang="de-DE" sz="2400" dirty="0" err="1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Mt</a:t>
            </a:r>
            <a:r>
              <a:rPr lang="de-DE" sz="24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24,31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: 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„Und er wird 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seine Engel </a:t>
            </a:r>
            <a:r>
              <a:rPr lang="de-DE" sz="24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mit starkem Posaunenschall</a:t>
            </a:r>
            <a:r>
              <a:rPr lang="de-DE" sz="24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 aussenden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, und 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sie werden seine Auserwählten versammeln 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…“</a:t>
            </a:r>
            <a:endParaRPr lang="de-DE" sz="2400" dirty="0">
              <a:solidFill>
                <a:srgbClr val="000000"/>
              </a:solidFill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15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155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>
                <a:latin typeface="Arial Unicode MS" charset="0"/>
                <a:ea typeface="Arial Unicode MS" charset="0"/>
                <a:cs typeface="Arial Unicode MS" charset="0"/>
              </a:rPr>
              <a:t>Biblische Stellungnahme</a:t>
            </a:r>
            <a:endParaRPr lang="en-US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1488" y="1132384"/>
            <a:ext cx="12368212" cy="7344816"/>
          </a:xfrm>
        </p:spPr>
        <p:txBody>
          <a:bodyPr/>
          <a:lstStyle/>
          <a:p>
            <a:pPr>
              <a:lnSpc>
                <a:spcPts val="3700"/>
              </a:lnSpc>
              <a:spcBef>
                <a:spcPts val="1600"/>
              </a:spcBef>
              <a:spcAft>
                <a:spcPts val="1200"/>
              </a:spcAft>
              <a:buFont typeface="Arial"/>
              <a:buChar char="•"/>
            </a:pP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Die sieben 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Zornschalengerichte (</a:t>
            </a:r>
            <a:r>
              <a:rPr lang="de-DE" sz="28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15–16) folgen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!</a:t>
            </a:r>
          </a:p>
          <a:p>
            <a:pPr lvl="1">
              <a:lnSpc>
                <a:spcPts val="3700"/>
              </a:lnSpc>
              <a:spcBef>
                <a:spcPts val="1600"/>
              </a:spcBef>
              <a:spcAft>
                <a:spcPts val="1200"/>
              </a:spcAft>
              <a:buClr>
                <a:schemeClr val="tx1"/>
              </a:buClr>
              <a:buFont typeface="Symbol" charset="2"/>
              <a:buChar char="-"/>
            </a:pP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Entrückung 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doch in der Mitte 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der großen Trübsal? </a:t>
            </a:r>
          </a:p>
          <a:p>
            <a:pPr>
              <a:lnSpc>
                <a:spcPts val="3700"/>
              </a:lnSpc>
              <a:spcBef>
                <a:spcPts val="1600"/>
              </a:spcBef>
              <a:spcAft>
                <a:spcPts val="1200"/>
              </a:spcAft>
              <a:buFont typeface="Arial"/>
              <a:buChar char="•"/>
            </a:pPr>
            <a:r>
              <a:rPr lang="de-DE" sz="28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15–16 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zeitlich nach </a:t>
            </a:r>
            <a:r>
              <a:rPr lang="de-DE" sz="28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14 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(</a:t>
            </a:r>
            <a:r>
              <a:rPr lang="de-DE" sz="28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14,1ff. 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folgt </a:t>
            </a:r>
            <a:r>
              <a:rPr lang="de-DE" sz="28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11,15-19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: „siebte Posaune“).</a:t>
            </a:r>
          </a:p>
          <a:p>
            <a:pPr>
              <a:lnSpc>
                <a:spcPts val="3700"/>
              </a:lnSpc>
              <a:spcBef>
                <a:spcPts val="1600"/>
              </a:spcBef>
              <a:spcAft>
                <a:spcPts val="1200"/>
              </a:spcAft>
              <a:buFont typeface="Arial"/>
              <a:buChar char="•"/>
            </a:pP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Zornschalengerichte</a:t>
            </a:r>
            <a:r>
              <a:rPr lang="de-DE" sz="2800" dirty="0">
                <a:solidFill>
                  <a:srgbClr val="0000FF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8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(</a:t>
            </a:r>
            <a:r>
              <a:rPr lang="de-DE" sz="2800" dirty="0" err="1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8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8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15–16</a:t>
            </a:r>
            <a:r>
              <a:rPr lang="de-DE" sz="28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) 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nach der Wiederkunft Jesu 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(vgl. </a:t>
            </a:r>
            <a:r>
              <a:rPr lang="de-DE" sz="2800" dirty="0" err="1"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 19,11ff.).</a:t>
            </a:r>
          </a:p>
          <a:p>
            <a:pPr>
              <a:lnSpc>
                <a:spcPts val="3700"/>
              </a:lnSpc>
              <a:spcBef>
                <a:spcPts val="1600"/>
              </a:spcBef>
              <a:spcAft>
                <a:spcPts val="1200"/>
              </a:spcAft>
              <a:buFont typeface="Arial"/>
              <a:buChar char="•"/>
            </a:pP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Vgl. </a:t>
            </a:r>
            <a:r>
              <a:rPr lang="de-DE" sz="28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14,1-3 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mit </a:t>
            </a:r>
            <a:r>
              <a:rPr lang="de-DE" sz="28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15,1-3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:</a:t>
            </a:r>
          </a:p>
          <a:p>
            <a:pPr>
              <a:lnSpc>
                <a:spcPts val="3700"/>
              </a:lnSpc>
              <a:spcBef>
                <a:spcPts val="1600"/>
              </a:spcBef>
              <a:spcAft>
                <a:spcPts val="1200"/>
              </a:spcAft>
              <a:buFont typeface="Arial"/>
              <a:buChar char="•"/>
            </a:pPr>
            <a:r>
              <a:rPr lang="de-DE" sz="28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14,1-3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: „Und ich sah: und siehe, 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das Lamm stand auf dem Berg Zion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 und mit ihm 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hundertvierundvierzigtausend (144 000), 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die seinen Namen und den Namen seines Vaters an ihren 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Stirnen 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geschrieben trugen … Und sie singen ein neues Lied …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“</a:t>
            </a:r>
            <a:endParaRPr lang="de-DE" sz="2800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16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8075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>
                <a:latin typeface="Arial Unicode MS" charset="0"/>
                <a:ea typeface="Arial Unicode MS" charset="0"/>
                <a:cs typeface="Arial Unicode MS" charset="0"/>
              </a:rPr>
              <a:t>Biblische Stellungnahme</a:t>
            </a:r>
            <a:endParaRPr lang="en-US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81720" y="1060376"/>
            <a:ext cx="12623080" cy="7465764"/>
          </a:xfrm>
        </p:spPr>
        <p:txBody>
          <a:bodyPr/>
          <a:lstStyle/>
          <a:p>
            <a:pPr>
              <a:lnSpc>
                <a:spcPts val="2880"/>
              </a:lnSpc>
              <a:spcBef>
                <a:spcPts val="1200"/>
              </a:spcBef>
              <a:spcAft>
                <a:spcPts val="1800"/>
              </a:spcAft>
              <a:buFont typeface="Arial"/>
              <a:buChar char="•"/>
            </a:pPr>
            <a:r>
              <a:rPr lang="de-DE" sz="24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4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15,1-3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: „Und ich sah ein anderes Zeichen im Himmel, groß und wunderbar: Sieben Engel, die sieben Plagen hatten, die letzten; </a:t>
            </a:r>
            <a:r>
              <a:rPr lang="de-DE" sz="24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denn in ihnen wurde der Grimm Gottes vollendet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.  Und ich sah [etwas] wie ein gläsernes Meer, mit Feuer gemischt, </a:t>
            </a:r>
            <a:r>
              <a:rPr lang="de-DE" sz="24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und [sah] die Überwinder über das Tier und über sein Bild und über die Zahl seines Namens an dem gläsernen Meer stehen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, und sie hatten Harfen Gottes. Und sie singen das Lied Moses, des Knechtes Gottes, und das Lied des Lammes …!“</a:t>
            </a:r>
          </a:p>
          <a:p>
            <a:pPr>
              <a:lnSpc>
                <a:spcPts val="2880"/>
              </a:lnSpc>
              <a:spcBef>
                <a:spcPts val="1200"/>
              </a:spcBef>
              <a:spcAft>
                <a:spcPts val="1800"/>
              </a:spcAft>
              <a:buFont typeface="Arial"/>
              <a:buChar char="•"/>
            </a:pPr>
            <a:r>
              <a:rPr lang="de-DE" sz="24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4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11,15-19 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(„siebte Posaune“) = </a:t>
            </a:r>
            <a:r>
              <a:rPr lang="de-DE" sz="24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Wiederkunft</a:t>
            </a:r>
            <a:r>
              <a:rPr lang="de-DE" sz="2400" dirty="0">
                <a:solidFill>
                  <a:srgbClr val="0000FF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Jesu/</a:t>
            </a:r>
            <a:r>
              <a:rPr lang="de-DE" sz="24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Entrückung</a:t>
            </a:r>
            <a:r>
              <a:rPr lang="de-DE" sz="2400" dirty="0">
                <a:solidFill>
                  <a:srgbClr val="0000FF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der Gemeinde (vgl. Dan 7,11ff.; 2. </a:t>
            </a:r>
            <a:r>
              <a:rPr lang="de-DE" sz="2400" dirty="0" err="1">
                <a:latin typeface="Arial Unicode MS" charset="0"/>
                <a:ea typeface="Arial Unicode MS" charset="0"/>
                <a:cs typeface="Arial Unicode MS" charset="0"/>
              </a:rPr>
              <a:t>Thess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 1,7f.).</a:t>
            </a:r>
          </a:p>
          <a:p>
            <a:pPr>
              <a:lnSpc>
                <a:spcPts val="2880"/>
              </a:lnSpc>
              <a:spcBef>
                <a:spcPts val="1200"/>
              </a:spcBef>
              <a:spcAft>
                <a:spcPts val="1800"/>
              </a:spcAft>
              <a:buFont typeface="Arial"/>
              <a:buChar char="•"/>
            </a:pPr>
            <a:r>
              <a:rPr lang="de-DE" sz="24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4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4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14,1ff. 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= </a:t>
            </a:r>
            <a:r>
              <a:rPr lang="de-DE" sz="24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Fortsetzung von </a:t>
            </a:r>
            <a:r>
              <a:rPr lang="de-DE" sz="24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4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11,15-19 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(nach „Exkurs“ in </a:t>
            </a:r>
            <a:r>
              <a:rPr lang="de-DE" sz="2400" dirty="0" err="1"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 12–13), </a:t>
            </a:r>
            <a:r>
              <a:rPr lang="de-DE" sz="24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4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4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15–16 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folgen zeitlich.</a:t>
            </a:r>
          </a:p>
          <a:p>
            <a:pPr>
              <a:lnSpc>
                <a:spcPts val="2880"/>
              </a:lnSpc>
              <a:spcBef>
                <a:spcPts val="1200"/>
              </a:spcBef>
              <a:spcAft>
                <a:spcPts val="1800"/>
              </a:spcAft>
              <a:buFont typeface="Arial"/>
              <a:buChar char="•"/>
            </a:pPr>
            <a:r>
              <a:rPr lang="de-DE" sz="24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4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17–18 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ist wiederum ein </a:t>
            </a:r>
            <a:r>
              <a:rPr lang="de-DE" sz="24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Rückblick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(auf die Hure Babylons vor dem Fall).</a:t>
            </a:r>
          </a:p>
          <a:p>
            <a:pPr>
              <a:lnSpc>
                <a:spcPts val="2880"/>
              </a:lnSpc>
              <a:spcBef>
                <a:spcPts val="1200"/>
              </a:spcBef>
              <a:spcAft>
                <a:spcPts val="1800"/>
              </a:spcAft>
              <a:buFont typeface="Arial"/>
              <a:buChar char="•"/>
            </a:pPr>
            <a:r>
              <a:rPr lang="de-DE" sz="24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4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19,7ff.: 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„</a:t>
            </a:r>
            <a:r>
              <a:rPr lang="de-DE" sz="24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Hochzeit des Lammes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“ wird angekündigt, worauf die </a:t>
            </a:r>
            <a:r>
              <a:rPr lang="de-DE" sz="24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Vernichtung der antichristlichen Macht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durch die Wiederkunft Jesu folgt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.</a:t>
            </a:r>
          </a:p>
          <a:p>
            <a:pPr>
              <a:lnSpc>
                <a:spcPts val="2880"/>
              </a:lnSpc>
              <a:spcBef>
                <a:spcPts val="1200"/>
              </a:spcBef>
              <a:spcAft>
                <a:spcPts val="1800"/>
              </a:spcAft>
              <a:buFont typeface="Arial"/>
              <a:buChar char="•"/>
            </a:pP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Anschließend („danach“ in </a:t>
            </a:r>
            <a:r>
              <a:rPr lang="de-DE" sz="2400" dirty="0" err="1" smtClean="0"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 20,3): </a:t>
            </a:r>
            <a:r>
              <a:rPr lang="de-DE" sz="24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Tausendjähriges Reich 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(</a:t>
            </a:r>
            <a:r>
              <a:rPr lang="de-DE" sz="2400" dirty="0" err="1"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 20,1ff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.).</a:t>
            </a:r>
            <a:endParaRPr lang="de-DE" sz="2400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17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46655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>
                <a:latin typeface="Arial Unicode MS" charset="0"/>
                <a:ea typeface="Arial Unicode MS" charset="0"/>
                <a:cs typeface="Arial Unicode MS" charset="0"/>
              </a:rPr>
              <a:t>Biblische Stellungnahme</a:t>
            </a:r>
            <a:endParaRPr lang="en-US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0" y="988368"/>
            <a:ext cx="12839700" cy="7560840"/>
          </a:xfrm>
        </p:spPr>
        <p:txBody>
          <a:bodyPr/>
          <a:lstStyle/>
          <a:p>
            <a:pPr>
              <a:lnSpc>
                <a:spcPts val="338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</a:pPr>
            <a:r>
              <a:rPr lang="de-DE" sz="26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Übersicht </a:t>
            </a:r>
            <a:r>
              <a:rPr lang="de-DE" sz="26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über </a:t>
            </a:r>
            <a:r>
              <a:rPr lang="de-DE" sz="26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6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4–19</a:t>
            </a:r>
            <a:r>
              <a:rPr lang="de-DE" sz="2600" dirty="0">
                <a:latin typeface="Arial Unicode MS" charset="0"/>
                <a:ea typeface="Arial Unicode MS" charset="0"/>
                <a:cs typeface="Arial Unicode MS" charset="0"/>
              </a:rPr>
              <a:t>:</a:t>
            </a:r>
          </a:p>
          <a:p>
            <a:pPr lvl="1">
              <a:lnSpc>
                <a:spcPts val="3180"/>
              </a:lnSpc>
              <a:spcBef>
                <a:spcPts val="0"/>
              </a:spcBef>
              <a:spcAft>
                <a:spcPts val="1200"/>
              </a:spcAft>
            </a:pP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1. Die „Einleitung“ 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(Rückblick, Blick in die Gegenwart, Ausblick)		4,1–5,14</a:t>
            </a:r>
            <a:endParaRPr lang="de-DE" sz="2400" dirty="0">
              <a:solidFill>
                <a:srgbClr val="000000"/>
              </a:solidFill>
              <a:latin typeface="Arial Unicode MS" charset="0"/>
              <a:ea typeface="Arial Unicode MS" charset="0"/>
              <a:cs typeface="Arial Unicode MS" charset="0"/>
            </a:endParaRPr>
          </a:p>
          <a:p>
            <a:pPr lvl="1">
              <a:lnSpc>
                <a:spcPts val="3180"/>
              </a:lnSpc>
              <a:spcBef>
                <a:spcPts val="0"/>
              </a:spcBef>
              <a:spcAft>
                <a:spcPts val="1200"/>
              </a:spcAft>
            </a:pP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2. Die ersten sechs Siegel					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			6,1-17</a:t>
            </a:r>
            <a:endParaRPr lang="de-DE" sz="2400" dirty="0">
              <a:solidFill>
                <a:srgbClr val="000000"/>
              </a:solidFill>
              <a:latin typeface="Arial Unicode MS" charset="0"/>
              <a:ea typeface="Arial Unicode MS" charset="0"/>
              <a:cs typeface="Arial Unicode MS" charset="0"/>
            </a:endParaRPr>
          </a:p>
          <a:p>
            <a:pPr lvl="1">
              <a:lnSpc>
                <a:spcPts val="3180"/>
              </a:lnSpc>
              <a:spcBef>
                <a:spcPts val="0"/>
              </a:spcBef>
              <a:spcAft>
                <a:spcPts val="1200"/>
              </a:spcAft>
            </a:pP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3. </a:t>
            </a:r>
            <a:r>
              <a:rPr lang="de-DE" sz="24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Exkurs</a:t>
            </a: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: Die 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144 000 </a:t>
            </a: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Versiegelten aus Israel 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und						 die </a:t>
            </a: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zukünftige Schar der 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Erlösten</a:t>
            </a: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			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			7,1-17</a:t>
            </a:r>
            <a:endParaRPr lang="de-DE" sz="2400" dirty="0">
              <a:solidFill>
                <a:srgbClr val="000000"/>
              </a:solidFill>
              <a:latin typeface="Arial Unicode MS" charset="0"/>
              <a:ea typeface="Arial Unicode MS" charset="0"/>
              <a:cs typeface="Arial Unicode MS" charset="0"/>
            </a:endParaRPr>
          </a:p>
          <a:p>
            <a:pPr lvl="1">
              <a:lnSpc>
                <a:spcPts val="3180"/>
              </a:lnSpc>
              <a:spcBef>
                <a:spcPts val="0"/>
              </a:spcBef>
              <a:spcAft>
                <a:spcPts val="1200"/>
              </a:spcAft>
            </a:pP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4. Die 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Siegel- </a:t>
            </a: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und die 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Posaunengerichte </a:t>
            </a: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(</a:t>
            </a:r>
            <a:r>
              <a:rPr lang="de-DE" sz="24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bis zur 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Entrückung/Wiederkunft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)</a:t>
            </a: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	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8,1–11,19</a:t>
            </a:r>
            <a:endParaRPr lang="de-DE" sz="2400" dirty="0">
              <a:solidFill>
                <a:srgbClr val="000000"/>
              </a:solidFill>
              <a:latin typeface="Arial Unicode MS" charset="0"/>
              <a:ea typeface="Arial Unicode MS" charset="0"/>
              <a:cs typeface="Arial Unicode MS" charset="0"/>
            </a:endParaRPr>
          </a:p>
          <a:p>
            <a:pPr lvl="1">
              <a:lnSpc>
                <a:spcPts val="3180"/>
              </a:lnSpc>
              <a:spcBef>
                <a:spcPts val="0"/>
              </a:spcBef>
              <a:spcAft>
                <a:spcPts val="1200"/>
              </a:spcAft>
            </a:pP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5. </a:t>
            </a:r>
            <a:r>
              <a:rPr lang="de-DE" sz="24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Exkurs</a:t>
            </a: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: Israel, der Messias und der Antichrist		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	</a:t>
            </a: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	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12,1–13,18</a:t>
            </a:r>
            <a:endParaRPr lang="de-DE" sz="2400" dirty="0">
              <a:solidFill>
                <a:srgbClr val="000000"/>
              </a:solidFill>
              <a:latin typeface="Arial Unicode MS" charset="0"/>
              <a:ea typeface="Arial Unicode MS" charset="0"/>
              <a:cs typeface="Arial Unicode MS" charset="0"/>
            </a:endParaRPr>
          </a:p>
          <a:p>
            <a:pPr lvl="1">
              <a:lnSpc>
                <a:spcPts val="3180"/>
              </a:lnSpc>
              <a:spcBef>
                <a:spcPts val="0"/>
              </a:spcBef>
              <a:spcAft>
                <a:spcPts val="1200"/>
              </a:spcAft>
            </a:pP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6. Das Lamm und die Versiegelten auf Zion (</a:t>
            </a:r>
            <a:r>
              <a:rPr lang="de-DE" sz="24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nach der Entrückung</a:t>
            </a: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)		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14,1-20</a:t>
            </a:r>
            <a:endParaRPr lang="de-DE" sz="2400" dirty="0">
              <a:solidFill>
                <a:srgbClr val="000000"/>
              </a:solidFill>
              <a:latin typeface="Arial Unicode MS" charset="0"/>
              <a:ea typeface="Arial Unicode MS" charset="0"/>
              <a:cs typeface="Arial Unicode MS" charset="0"/>
            </a:endParaRPr>
          </a:p>
          <a:p>
            <a:pPr lvl="1">
              <a:lnSpc>
                <a:spcPts val="3180"/>
              </a:lnSpc>
              <a:spcBef>
                <a:spcPts val="0"/>
              </a:spcBef>
              <a:spcAft>
                <a:spcPts val="1200"/>
              </a:spcAft>
            </a:pP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7. Die 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sieben Zornschalengerichte (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gleichzeitig </a:t>
            </a:r>
            <a:r>
              <a:rPr lang="de-DE" sz="24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mit </a:t>
            </a:r>
            <a:r>
              <a:rPr lang="de-DE" sz="2400" dirty="0" err="1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 19,11ff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.)</a:t>
            </a: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	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 	15,1–16,21</a:t>
            </a:r>
            <a:endParaRPr lang="de-DE" sz="2400" dirty="0">
              <a:solidFill>
                <a:srgbClr val="000000"/>
              </a:solidFill>
              <a:latin typeface="Arial Unicode MS" charset="0"/>
              <a:ea typeface="Arial Unicode MS" charset="0"/>
              <a:cs typeface="Arial Unicode MS" charset="0"/>
            </a:endParaRPr>
          </a:p>
          <a:p>
            <a:pPr lvl="1">
              <a:lnSpc>
                <a:spcPts val="3180"/>
              </a:lnSpc>
              <a:spcBef>
                <a:spcPts val="0"/>
              </a:spcBef>
              <a:spcAft>
                <a:spcPts val="1200"/>
              </a:spcAft>
            </a:pP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8. </a:t>
            </a:r>
            <a:r>
              <a:rPr lang="de-DE" sz="24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Exkurs</a:t>
            </a: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: Rückblick auf die „Hure Babylons“, ihr 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Fall	</a:t>
            </a: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	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				und </a:t>
            </a: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Ankündigung der „Hochzeit des Lammes“	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		</a:t>
            </a: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		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17,1–19,10</a:t>
            </a:r>
            <a:endParaRPr lang="de-DE" sz="2400" dirty="0">
              <a:solidFill>
                <a:srgbClr val="000000"/>
              </a:solidFill>
              <a:latin typeface="Arial Unicode MS" charset="0"/>
              <a:ea typeface="Arial Unicode MS" charset="0"/>
              <a:cs typeface="Arial Unicode MS" charset="0"/>
            </a:endParaRPr>
          </a:p>
          <a:p>
            <a:pPr lvl="1">
              <a:lnSpc>
                <a:spcPts val="3180"/>
              </a:lnSpc>
              <a:spcBef>
                <a:spcPts val="0"/>
              </a:spcBef>
              <a:spcAft>
                <a:spcPts val="1200"/>
              </a:spcAft>
            </a:pP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9. 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Die Wiederkunft Jesu und die Zerstörung des Antichristus	</a:t>
            </a:r>
            <a:r>
              <a:rPr lang="de-DE" sz="24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	</a:t>
            </a: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	19,11-21</a:t>
            </a:r>
          </a:p>
          <a:p>
            <a:pPr lvl="1">
              <a:lnSpc>
                <a:spcPts val="3180"/>
              </a:lnSpc>
              <a:spcBef>
                <a:spcPts val="0"/>
              </a:spcBef>
              <a:spcAft>
                <a:spcPts val="1200"/>
              </a:spcAft>
            </a:pP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10. Das Taufendjährige Reich und das Letzte Gericht danach		20,1-8</a:t>
            </a:r>
          </a:p>
          <a:p>
            <a:pPr lvl="1">
              <a:lnSpc>
                <a:spcPts val="3180"/>
              </a:lnSpc>
              <a:spcBef>
                <a:spcPts val="0"/>
              </a:spcBef>
              <a:spcAft>
                <a:spcPts val="1200"/>
              </a:spcAft>
            </a:pPr>
            <a:r>
              <a:rPr lang="de-DE" sz="24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11. Neuer Himmel und Neue Erde						21,1–22,21</a:t>
            </a:r>
            <a:endParaRPr lang="de-DE" sz="2400" dirty="0">
              <a:solidFill>
                <a:srgbClr val="000000"/>
              </a:solidFill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18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163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>
                <a:latin typeface="Arial Unicode MS" charset="0"/>
                <a:ea typeface="Arial Unicode MS" charset="0"/>
                <a:cs typeface="Arial Unicode MS" charset="0"/>
              </a:rPr>
              <a:t>Biblische Stellungnahme</a:t>
            </a:r>
            <a:endParaRPr lang="en-US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25736" y="1204392"/>
            <a:ext cx="12313964" cy="7272808"/>
          </a:xfrm>
        </p:spPr>
        <p:txBody>
          <a:bodyPr/>
          <a:lstStyle/>
          <a:p>
            <a:pPr eaLnBrk="1" hangingPunct="1">
              <a:lnSpc>
                <a:spcPts val="3440"/>
              </a:lnSpc>
              <a:spcAft>
                <a:spcPts val="1200"/>
              </a:spcAft>
              <a:buFont typeface="Arial"/>
              <a:buChar char="•"/>
            </a:pPr>
            <a:r>
              <a:rPr lang="de-DE" sz="2600" dirty="0">
                <a:latin typeface="Arial Unicode MS" charset="0"/>
                <a:ea typeface="Arial Unicode MS" charset="0"/>
                <a:cs typeface="Arial Unicode MS" charset="0"/>
              </a:rPr>
              <a:t>Vgl</a:t>
            </a:r>
            <a:r>
              <a:rPr lang="de-DE" sz="26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. 2. </a:t>
            </a:r>
            <a:r>
              <a:rPr lang="de-DE" sz="26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Thess</a:t>
            </a:r>
            <a:r>
              <a:rPr lang="de-DE" sz="26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2,1-3</a:t>
            </a:r>
            <a:r>
              <a:rPr lang="de-DE" sz="2600" dirty="0">
                <a:latin typeface="Arial Unicode MS" charset="0"/>
                <a:ea typeface="Arial Unicode MS" charset="0"/>
                <a:cs typeface="Arial Unicode MS" charset="0"/>
              </a:rPr>
              <a:t>: „Wir bitten euch aber, Geschwister, </a:t>
            </a:r>
            <a:r>
              <a:rPr lang="de-DE" sz="26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wegen der Ankunft unseres Herrn Jesus Christus und unserer Vereinigung mit ihm </a:t>
            </a:r>
            <a:r>
              <a:rPr lang="de-DE" sz="26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[bei der </a:t>
            </a:r>
            <a:r>
              <a:rPr lang="de-DE" sz="2600" dirty="0" err="1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Ent-rückung</a:t>
            </a:r>
            <a:r>
              <a:rPr lang="de-DE" sz="26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; vgl. 1. </a:t>
            </a:r>
            <a:r>
              <a:rPr lang="de-DE" sz="2600" dirty="0" err="1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Thess</a:t>
            </a:r>
            <a:r>
              <a:rPr lang="de-DE" sz="26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4,15-17; </a:t>
            </a:r>
            <a:r>
              <a:rPr lang="de-DE" sz="2600" dirty="0" err="1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Mt</a:t>
            </a:r>
            <a:r>
              <a:rPr lang="de-DE" sz="26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24,30f.]</a:t>
            </a:r>
            <a:r>
              <a:rPr lang="de-DE" sz="2600" dirty="0" smtClean="0">
                <a:latin typeface="Arial Unicode MS" charset="0"/>
                <a:ea typeface="Arial Unicode MS" charset="0"/>
                <a:cs typeface="Arial Unicode MS" charset="0"/>
              </a:rPr>
              <a:t>, </a:t>
            </a:r>
            <a:r>
              <a:rPr lang="de-DE" sz="2600" dirty="0">
                <a:latin typeface="Arial Unicode MS" charset="0"/>
                <a:ea typeface="Arial Unicode MS" charset="0"/>
                <a:cs typeface="Arial Unicode MS" charset="0"/>
              </a:rPr>
              <a:t>dass ihr euch nicht schnell in eurem Sinn erschüttern lasst noch erschreckt werdet …, </a:t>
            </a:r>
            <a:r>
              <a:rPr lang="de-DE" sz="26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als ob der Tag des Herrn da wäre</a:t>
            </a:r>
            <a:r>
              <a:rPr lang="de-DE" sz="2600" dirty="0">
                <a:latin typeface="Arial Unicode MS" charset="0"/>
                <a:ea typeface="Arial Unicode MS" charset="0"/>
                <a:cs typeface="Arial Unicode MS" charset="0"/>
              </a:rPr>
              <a:t>. Lasst euch von niemand auf irgendeine Weise verführen, </a:t>
            </a:r>
            <a:r>
              <a:rPr lang="de-DE" sz="26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denn [dieser Tag kommt nicht], es sei denn, dass zuerst der Abfall gekommen und der Mensch der Gesetzlosigkeit offenbart worden ist, der Sohn des Verderbens</a:t>
            </a:r>
            <a:r>
              <a:rPr lang="de-DE" sz="2600" dirty="0" smtClean="0">
                <a:latin typeface="Arial Unicode MS" charset="0"/>
                <a:ea typeface="Arial Unicode MS" charset="0"/>
                <a:cs typeface="Arial Unicode MS" charset="0"/>
              </a:rPr>
              <a:t>.“</a:t>
            </a:r>
          </a:p>
          <a:p>
            <a:pPr eaLnBrk="1" hangingPunct="1">
              <a:lnSpc>
                <a:spcPts val="3440"/>
              </a:lnSpc>
              <a:spcAft>
                <a:spcPts val="1200"/>
              </a:spcAft>
              <a:buFont typeface="Arial"/>
              <a:buChar char="•"/>
            </a:pPr>
            <a:r>
              <a:rPr lang="de-DE" sz="2600" dirty="0" smtClean="0">
                <a:latin typeface="Arial Unicode MS" charset="0"/>
                <a:ea typeface="Arial Unicode MS" charset="0"/>
                <a:cs typeface="Arial Unicode MS" charset="0"/>
              </a:rPr>
              <a:t>Vgl. dazu 1. </a:t>
            </a:r>
            <a:r>
              <a:rPr lang="de-DE" sz="2600" dirty="0" err="1" smtClean="0">
                <a:latin typeface="Arial Unicode MS" charset="0"/>
                <a:ea typeface="Arial Unicode MS" charset="0"/>
                <a:cs typeface="Arial Unicode MS" charset="0"/>
              </a:rPr>
              <a:t>Thess</a:t>
            </a:r>
            <a:r>
              <a:rPr lang="de-DE" sz="2600" dirty="0" smtClean="0">
                <a:latin typeface="Arial Unicode MS" charset="0"/>
                <a:ea typeface="Arial Unicode MS" charset="0"/>
                <a:cs typeface="Arial Unicode MS" charset="0"/>
              </a:rPr>
              <a:t> 4,15-17: </a:t>
            </a:r>
            <a:r>
              <a:rPr lang="de-DE" sz="2600" dirty="0">
                <a:latin typeface="Arial Unicode MS" charset="0"/>
                <a:ea typeface="Arial Unicode MS" charset="0"/>
                <a:cs typeface="Arial Unicode MS" charset="0"/>
              </a:rPr>
              <a:t>„Denn dies sagen wir euch in einem Wort des Herrn, dass wir, die Lebenden, die übrigbleiben </a:t>
            </a:r>
            <a:r>
              <a:rPr lang="de-DE" sz="26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bis zur Ankunft des Herrn</a:t>
            </a:r>
            <a:r>
              <a:rPr lang="de-DE" sz="2600" dirty="0">
                <a:latin typeface="Arial Unicode MS" charset="0"/>
                <a:ea typeface="Arial Unicode MS" charset="0"/>
                <a:cs typeface="Arial Unicode MS" charset="0"/>
              </a:rPr>
              <a:t>, den Entschlafenen keineswegs zuvorkommen werden. Denn der Herr selbst wird </a:t>
            </a:r>
            <a:r>
              <a:rPr lang="de-DE" sz="26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beim Befehlsruf, bei der Stimme eines Erzengels und bei [dem Schall] der Posaune Gottes</a:t>
            </a:r>
            <a:r>
              <a:rPr lang="de-DE" sz="2600" dirty="0">
                <a:latin typeface="Arial Unicode MS" charset="0"/>
                <a:ea typeface="Arial Unicode MS" charset="0"/>
                <a:cs typeface="Arial Unicode MS" charset="0"/>
              </a:rPr>
              <a:t> herabkommen vom Himmel, und die Toten in Christus werden zuerst auferstehen; danach werden wir, die Lebenden, die übrigbleiben, zugleich mit ihnen entrückt werden in Wolken dem Herrn entgegen in die Luft; und so werden wir allezeit beim Herrn sein</a:t>
            </a:r>
            <a:r>
              <a:rPr lang="de-DE" sz="2600" dirty="0" smtClean="0">
                <a:latin typeface="Arial Unicode MS" charset="0"/>
                <a:ea typeface="Arial Unicode MS" charset="0"/>
                <a:cs typeface="Arial Unicode MS" charset="0"/>
              </a:rPr>
              <a:t>.“</a:t>
            </a:r>
            <a:endParaRPr lang="de-DE" sz="2600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19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65849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>
                <a:latin typeface="Arial Unicode MS" charset="0"/>
                <a:ea typeface="Arial Unicode MS" charset="0"/>
                <a:cs typeface="Arial Unicode MS" charset="0"/>
              </a:rPr>
              <a:t>Gliederung</a:t>
            </a:r>
            <a:endParaRPr lang="en-US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25736" y="1564432"/>
            <a:ext cx="12313964" cy="6601668"/>
          </a:xfrm>
        </p:spPr>
        <p:txBody>
          <a:bodyPr/>
          <a:lstStyle/>
          <a:p>
            <a:pPr>
              <a:lnSpc>
                <a:spcPts val="3480"/>
              </a:lnSpc>
              <a:spcAft>
                <a:spcPts val="2976"/>
              </a:spcAft>
            </a:pPr>
            <a:r>
              <a:rPr lang="de-DE" sz="3600" dirty="0">
                <a:latin typeface="Arial Unicode MS" charset="0"/>
                <a:ea typeface="Arial Unicode MS" charset="0"/>
                <a:cs typeface="Arial Unicode MS" charset="0"/>
              </a:rPr>
              <a:t>1. </a:t>
            </a:r>
            <a:r>
              <a:rPr lang="de-DE" sz="3600" dirty="0" smtClean="0">
                <a:latin typeface="Arial Unicode MS" charset="0"/>
                <a:ea typeface="Arial Unicode MS" charset="0"/>
                <a:cs typeface="Arial Unicode MS" charset="0"/>
              </a:rPr>
              <a:t>Einführung</a:t>
            </a:r>
            <a:endParaRPr lang="de-DE" sz="3600" dirty="0">
              <a:latin typeface="Arial Unicode MS" charset="0"/>
              <a:ea typeface="Arial Unicode MS" charset="0"/>
              <a:cs typeface="Arial Unicode MS" charset="0"/>
            </a:endParaRPr>
          </a:p>
          <a:p>
            <a:pPr>
              <a:lnSpc>
                <a:spcPts val="3480"/>
              </a:lnSpc>
              <a:spcAft>
                <a:spcPts val="2976"/>
              </a:spcAft>
            </a:pPr>
            <a:r>
              <a:rPr lang="de-DE" sz="3600" dirty="0">
                <a:latin typeface="Arial Unicode MS" charset="0"/>
                <a:ea typeface="Arial Unicode MS" charset="0"/>
                <a:cs typeface="Arial Unicode MS" charset="0"/>
              </a:rPr>
              <a:t>2. Verschiedene Ansichten</a:t>
            </a:r>
          </a:p>
          <a:p>
            <a:pPr>
              <a:lnSpc>
                <a:spcPts val="3480"/>
              </a:lnSpc>
              <a:spcAft>
                <a:spcPts val="2976"/>
              </a:spcAft>
            </a:pPr>
            <a:r>
              <a:rPr lang="de-DE" sz="3600" dirty="0">
                <a:latin typeface="Arial Unicode MS" charset="0"/>
                <a:ea typeface="Arial Unicode MS" charset="0"/>
                <a:cs typeface="Arial Unicode MS" charset="0"/>
              </a:rPr>
              <a:t>3. Biblische Stellungnahme</a:t>
            </a:r>
          </a:p>
          <a:p>
            <a:pPr>
              <a:lnSpc>
                <a:spcPts val="3480"/>
              </a:lnSpc>
              <a:spcAft>
                <a:spcPts val="2976"/>
              </a:spcAft>
            </a:pPr>
            <a:r>
              <a:rPr lang="de-DE" sz="3600" dirty="0">
                <a:latin typeface="Arial Unicode MS" charset="0"/>
                <a:ea typeface="Arial Unicode MS" charset="0"/>
                <a:cs typeface="Arial Unicode MS" charset="0"/>
              </a:rPr>
              <a:t>4. Zusammenfassung und Schlussfolgerung</a:t>
            </a:r>
          </a:p>
          <a:p>
            <a:pPr eaLnBrk="1" hangingPunct="1"/>
            <a:endParaRPr lang="en-US" dirty="0">
              <a:latin typeface="Arial" charset="0"/>
              <a:ea typeface=".Aqua かな" charset="0"/>
            </a:endParaRP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2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>
                <a:latin typeface="Arial Unicode MS" charset="0"/>
                <a:ea typeface="Arial Unicode MS" charset="0"/>
                <a:cs typeface="Arial Unicode MS" charset="0"/>
              </a:rPr>
              <a:t>Biblische Stellungnahme</a:t>
            </a:r>
            <a:endParaRPr lang="en-US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1488" y="1564432"/>
            <a:ext cx="12368212" cy="6984776"/>
          </a:xfrm>
        </p:spPr>
        <p:txBody>
          <a:bodyPr/>
          <a:lstStyle/>
          <a:p>
            <a:pPr>
              <a:lnSpc>
                <a:spcPts val="4280"/>
              </a:lnSpc>
              <a:spcBef>
                <a:spcPts val="2200"/>
              </a:spcBef>
              <a:spcAft>
                <a:spcPts val="2976"/>
              </a:spcAft>
              <a:buFont typeface="Arial"/>
              <a:buChar char="•"/>
            </a:pPr>
            <a:r>
              <a:rPr lang="de-DE" sz="3200" dirty="0" err="1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Mt</a:t>
            </a:r>
            <a:r>
              <a:rPr lang="de-DE" sz="32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32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24,30-31</a:t>
            </a: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: „Und dann wird das </a:t>
            </a:r>
            <a:r>
              <a:rPr lang="de-DE" sz="32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Zeichen des </a:t>
            </a:r>
            <a:r>
              <a:rPr lang="de-DE" sz="32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Menschensohnes </a:t>
            </a:r>
            <a:r>
              <a:rPr lang="de-DE" sz="32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am Himmel </a:t>
            </a: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erscheinen; … und sie werden </a:t>
            </a:r>
            <a:r>
              <a:rPr lang="de-DE" sz="32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den Menschensohn kommen sehen</a:t>
            </a:r>
            <a:r>
              <a:rPr lang="de-DE" sz="3200" dirty="0">
                <a:solidFill>
                  <a:srgbClr val="0000FF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auf den Wolken des Himmels mit großer Macht und Herrlichkeit. Und er wird seine </a:t>
            </a:r>
            <a:r>
              <a:rPr lang="de-DE" sz="32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Engel aussenden mit starkem Posaunenschall</a:t>
            </a: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, und sie werden seine </a:t>
            </a:r>
            <a:r>
              <a:rPr lang="de-DE" sz="32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Auserwählten </a:t>
            </a:r>
            <a:r>
              <a:rPr lang="de-DE" sz="3200" dirty="0" err="1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versam-meln</a:t>
            </a:r>
            <a:r>
              <a:rPr lang="de-DE" sz="32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von den vier Winden her 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…“</a:t>
            </a:r>
          </a:p>
          <a:p>
            <a:pPr>
              <a:lnSpc>
                <a:spcPts val="4280"/>
              </a:lnSpc>
              <a:spcBef>
                <a:spcPts val="2200"/>
              </a:spcBef>
              <a:spcAft>
                <a:spcPts val="2976"/>
              </a:spcAft>
              <a:buFont typeface="Arial"/>
              <a:buChar char="•"/>
            </a:pPr>
            <a:r>
              <a:rPr lang="de-DE" sz="32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Vgl. 1. Kor 15,23</a:t>
            </a: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: „Jeder aber in seiner eigenen Ordnung: der Erstling, Christus; sodann die, welche Christus gehören </a:t>
            </a:r>
            <a:r>
              <a:rPr lang="de-DE" sz="32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bei seiner Ankunft </a:t>
            </a: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(</a:t>
            </a:r>
            <a:r>
              <a:rPr lang="de-DE" sz="3200" i="1" dirty="0" err="1">
                <a:latin typeface="Arial Unicode MS" charset="0"/>
                <a:ea typeface="Arial Unicode MS" charset="0"/>
                <a:cs typeface="Arial Unicode MS" charset="0"/>
              </a:rPr>
              <a:t>parousia</a:t>
            </a: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)</a:t>
            </a:r>
            <a:r>
              <a:rPr lang="de-DE" sz="3200" b="1" dirty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…“</a:t>
            </a:r>
          </a:p>
          <a:p>
            <a:pPr>
              <a:lnSpc>
                <a:spcPts val="4680"/>
              </a:lnSpc>
              <a:spcBef>
                <a:spcPts val="1600"/>
              </a:spcBef>
              <a:spcAft>
                <a:spcPts val="2976"/>
              </a:spcAft>
              <a:buFont typeface="Arial"/>
              <a:buChar char="•"/>
            </a:pPr>
            <a:endParaRPr lang="de-DE" sz="3200" dirty="0" smtClean="0">
              <a:latin typeface="Arial Unicode MS" charset="0"/>
              <a:ea typeface="Arial Unicode MS" charset="0"/>
              <a:cs typeface="Arial Unicode MS" charset="0"/>
            </a:endParaRPr>
          </a:p>
          <a:p>
            <a:pPr eaLnBrk="1" hangingPunct="1"/>
            <a:endParaRPr lang="en-US" dirty="0">
              <a:latin typeface="Arial" charset="0"/>
              <a:ea typeface=".Aqua かな" charset="0"/>
            </a:endParaRP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20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1444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>
                <a:latin typeface="Arial Unicode MS" charset="0"/>
                <a:ea typeface="Arial Unicode MS" charset="0"/>
                <a:cs typeface="Arial Unicode MS" charset="0"/>
              </a:rPr>
              <a:t>Biblische Stellungnahme</a:t>
            </a:r>
            <a:endParaRPr lang="en-US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81720" y="1204392"/>
            <a:ext cx="12457980" cy="7344816"/>
          </a:xfrm>
        </p:spPr>
        <p:txBody>
          <a:bodyPr/>
          <a:lstStyle/>
          <a:p>
            <a:pPr>
              <a:lnSpc>
                <a:spcPts val="3880"/>
              </a:lnSpc>
              <a:spcAft>
                <a:spcPts val="576"/>
              </a:spcAft>
              <a:buFont typeface="Arial"/>
              <a:buChar char="•"/>
            </a:pPr>
            <a:r>
              <a:rPr lang="de-DE" sz="2600" dirty="0" smtClean="0">
                <a:latin typeface="Arial Unicode MS" charset="0"/>
                <a:ea typeface="Arial Unicode MS" charset="0"/>
                <a:cs typeface="Arial Unicode MS" charset="0"/>
              </a:rPr>
              <a:t>Vgl. auch die folgenden Stellen zur </a:t>
            </a:r>
            <a:r>
              <a:rPr lang="de-DE" sz="26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Ankunft Jesu Christi</a:t>
            </a:r>
            <a:r>
              <a:rPr lang="de-DE" sz="2600" dirty="0" smtClean="0">
                <a:latin typeface="Arial Unicode MS" charset="0"/>
                <a:ea typeface="Arial Unicode MS" charset="0"/>
                <a:cs typeface="Arial Unicode MS" charset="0"/>
              </a:rPr>
              <a:t>:</a:t>
            </a:r>
          </a:p>
          <a:p>
            <a:pPr lvl="1">
              <a:lnSpc>
                <a:spcPts val="3580"/>
              </a:lnSpc>
              <a:spcAft>
                <a:spcPts val="1176"/>
              </a:spcAft>
              <a:buFont typeface="Symbol" charset="2"/>
              <a:buChar char="-"/>
            </a:pPr>
            <a:r>
              <a:rPr lang="de-DE" sz="26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1. </a:t>
            </a:r>
            <a:r>
              <a:rPr lang="de-DE" sz="2600" dirty="0" err="1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Thess</a:t>
            </a:r>
            <a:r>
              <a:rPr lang="de-DE" sz="26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 2,19</a:t>
            </a:r>
            <a:r>
              <a:rPr lang="de-DE" sz="2600" dirty="0" smtClean="0">
                <a:latin typeface="Arial Unicode MS" charset="0"/>
                <a:ea typeface="Arial Unicode MS" charset="0"/>
                <a:cs typeface="Arial Unicode MS" charset="0"/>
              </a:rPr>
              <a:t>: „</a:t>
            </a:r>
            <a:r>
              <a:rPr lang="de-CH" sz="2600" dirty="0">
                <a:latin typeface="Arial Unicode MS" charset="0"/>
                <a:ea typeface="Arial Unicode MS" charset="0"/>
                <a:cs typeface="Arial Unicode MS" charset="0"/>
              </a:rPr>
              <a:t>Denn wer ist </a:t>
            </a:r>
            <a:r>
              <a:rPr lang="de-CH" sz="2600" dirty="0" smtClean="0">
                <a:latin typeface="Arial Unicode MS" charset="0"/>
                <a:ea typeface="Arial Unicode MS" charset="0"/>
                <a:cs typeface="Arial Unicode MS" charset="0"/>
              </a:rPr>
              <a:t>unsere </a:t>
            </a:r>
            <a:r>
              <a:rPr lang="de-CH" sz="2600" dirty="0">
                <a:latin typeface="Arial Unicode MS" charset="0"/>
                <a:ea typeface="Arial Unicode MS" charset="0"/>
                <a:cs typeface="Arial Unicode MS" charset="0"/>
              </a:rPr>
              <a:t>Hoffnung oder Freude oder </a:t>
            </a:r>
            <a:r>
              <a:rPr lang="de-CH" sz="26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unser </a:t>
            </a:r>
            <a:r>
              <a:rPr lang="de-CH" sz="26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Ruh-</a:t>
            </a:r>
            <a:r>
              <a:rPr lang="de-CH" sz="2600" dirty="0" err="1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meskranz</a:t>
            </a:r>
            <a:r>
              <a:rPr lang="de-CH" sz="2600" dirty="0" smtClean="0">
                <a:latin typeface="Arial Unicode MS" charset="0"/>
                <a:ea typeface="Arial Unicode MS" charset="0"/>
                <a:cs typeface="Arial Unicode MS" charset="0"/>
              </a:rPr>
              <a:t> – </a:t>
            </a:r>
            <a:r>
              <a:rPr lang="de-CH" sz="2600" dirty="0">
                <a:latin typeface="Arial Unicode MS" charset="0"/>
                <a:ea typeface="Arial Unicode MS" charset="0"/>
                <a:cs typeface="Arial Unicode MS" charset="0"/>
              </a:rPr>
              <a:t>seid nicht auch ihr </a:t>
            </a:r>
            <a:r>
              <a:rPr lang="de-CH" sz="2600" dirty="0" smtClean="0">
                <a:latin typeface="Arial Unicode MS" charset="0"/>
                <a:ea typeface="Arial Unicode MS" charset="0"/>
                <a:cs typeface="Arial Unicode MS" charset="0"/>
              </a:rPr>
              <a:t>es? </a:t>
            </a:r>
            <a:r>
              <a:rPr lang="de-DE" sz="2600" dirty="0" smtClean="0">
                <a:latin typeface="Arial Unicode MS" charset="0"/>
                <a:ea typeface="Arial Unicode MS" charset="0"/>
                <a:cs typeface="Arial Unicode MS" charset="0"/>
              </a:rPr>
              <a:t>[</a:t>
            </a:r>
            <a:r>
              <a:rPr lang="de-CH" sz="2600" dirty="0" smtClean="0">
                <a:latin typeface="Arial Unicode MS" charset="0"/>
                <a:ea typeface="Arial Unicode MS" charset="0"/>
                <a:cs typeface="Arial Unicode MS" charset="0"/>
              </a:rPr>
              <a:t>Und das</a:t>
            </a:r>
            <a:r>
              <a:rPr lang="de-DE" sz="2600" dirty="0">
                <a:latin typeface="Arial Unicode MS" charset="0"/>
                <a:ea typeface="Arial Unicode MS" charset="0"/>
                <a:cs typeface="Arial Unicode MS" charset="0"/>
              </a:rPr>
              <a:t>]</a:t>
            </a:r>
            <a:r>
              <a:rPr lang="de-CH" sz="2600" dirty="0" smtClean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CH" sz="26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vor unserm Herrn </a:t>
            </a:r>
            <a:r>
              <a:rPr lang="de-CH" sz="26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Jesus bei seiner Ankunft</a:t>
            </a:r>
            <a:r>
              <a:rPr lang="de-CH" sz="2600" dirty="0" smtClean="0">
                <a:latin typeface="Arial Unicode MS" charset="0"/>
                <a:ea typeface="Arial Unicode MS" charset="0"/>
                <a:cs typeface="Arial Unicode MS" charset="0"/>
              </a:rPr>
              <a:t>?</a:t>
            </a:r>
            <a:r>
              <a:rPr lang="de-DE" sz="2600" dirty="0" smtClean="0">
                <a:latin typeface="Arial Unicode MS" charset="0"/>
                <a:ea typeface="Arial Unicode MS" charset="0"/>
                <a:cs typeface="Arial Unicode MS" charset="0"/>
              </a:rPr>
              <a:t>“</a:t>
            </a:r>
          </a:p>
          <a:p>
            <a:pPr lvl="1">
              <a:lnSpc>
                <a:spcPts val="3580"/>
              </a:lnSpc>
              <a:spcAft>
                <a:spcPts val="1176"/>
              </a:spcAft>
              <a:buFont typeface="Symbol" charset="2"/>
              <a:buChar char="-"/>
            </a:pPr>
            <a:r>
              <a:rPr lang="de-DE" sz="26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1. </a:t>
            </a:r>
            <a:r>
              <a:rPr lang="de-DE" sz="2600" dirty="0" err="1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Thess</a:t>
            </a:r>
            <a:r>
              <a:rPr lang="de-DE" sz="26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 3,13</a:t>
            </a:r>
            <a:r>
              <a:rPr lang="de-DE" sz="2600" dirty="0" smtClean="0">
                <a:latin typeface="Arial Unicode MS" charset="0"/>
                <a:ea typeface="Arial Unicode MS" charset="0"/>
                <a:cs typeface="Arial Unicode MS" charset="0"/>
              </a:rPr>
              <a:t>: „… </a:t>
            </a:r>
            <a:r>
              <a:rPr lang="de-CH" sz="2600" dirty="0" smtClean="0">
                <a:latin typeface="Arial Unicode MS" charset="0"/>
                <a:ea typeface="Arial Unicode MS" charset="0"/>
                <a:cs typeface="Arial Unicode MS" charset="0"/>
              </a:rPr>
              <a:t>damit </a:t>
            </a:r>
            <a:r>
              <a:rPr lang="de-CH" sz="2600" dirty="0">
                <a:latin typeface="Arial Unicode MS" charset="0"/>
                <a:ea typeface="Arial Unicode MS" charset="0"/>
                <a:cs typeface="Arial Unicode MS" charset="0"/>
              </a:rPr>
              <a:t>eure Herzen gestärkt werden und </a:t>
            </a:r>
            <a:r>
              <a:rPr lang="de-CH" sz="26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untadelig</a:t>
            </a:r>
            <a:r>
              <a:rPr lang="de-CH" sz="2600" dirty="0">
                <a:latin typeface="Arial Unicode MS" charset="0"/>
                <a:ea typeface="Arial Unicode MS" charset="0"/>
                <a:cs typeface="Arial Unicode MS" charset="0"/>
              </a:rPr>
              <a:t> seien in Heiligkeit vor Gott, unserm </a:t>
            </a:r>
            <a:r>
              <a:rPr lang="de-CH" sz="2600" dirty="0" smtClean="0">
                <a:latin typeface="Arial Unicode MS" charset="0"/>
                <a:ea typeface="Arial Unicode MS" charset="0"/>
                <a:cs typeface="Arial Unicode MS" charset="0"/>
              </a:rPr>
              <a:t>Vater </a:t>
            </a:r>
            <a:r>
              <a:rPr lang="de-CH" sz="26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bei der Ankunft unseres Herrn </a:t>
            </a:r>
            <a:r>
              <a:rPr lang="de-CH" sz="26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Jesus</a:t>
            </a:r>
            <a:r>
              <a:rPr lang="de-CH" sz="2600" dirty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CH" sz="26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mit </a:t>
            </a:r>
            <a:r>
              <a:rPr lang="de-CH" sz="26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allen seinen Heiligen</a:t>
            </a:r>
            <a:r>
              <a:rPr lang="de-CH" sz="2600" dirty="0">
                <a:latin typeface="Arial Unicode MS" charset="0"/>
                <a:ea typeface="Arial Unicode MS" charset="0"/>
                <a:cs typeface="Arial Unicode MS" charset="0"/>
              </a:rPr>
              <a:t>. </a:t>
            </a:r>
            <a:r>
              <a:rPr lang="de-CH" sz="2600" dirty="0" smtClean="0">
                <a:latin typeface="Arial Unicode MS" charset="0"/>
                <a:ea typeface="Arial Unicode MS" charset="0"/>
                <a:cs typeface="Arial Unicode MS" charset="0"/>
              </a:rPr>
              <a:t>Amen.</a:t>
            </a:r>
            <a:r>
              <a:rPr lang="de-DE" sz="2600" dirty="0" smtClean="0">
                <a:latin typeface="Arial Unicode MS" charset="0"/>
                <a:ea typeface="Arial Unicode MS" charset="0"/>
                <a:cs typeface="Arial Unicode MS" charset="0"/>
              </a:rPr>
              <a:t>“</a:t>
            </a:r>
          </a:p>
          <a:p>
            <a:pPr lvl="1">
              <a:lnSpc>
                <a:spcPts val="3580"/>
              </a:lnSpc>
              <a:spcAft>
                <a:spcPts val="1176"/>
              </a:spcAft>
              <a:buFont typeface="Symbol" charset="2"/>
              <a:buChar char="-"/>
            </a:pPr>
            <a:r>
              <a:rPr lang="de-DE" sz="26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1. </a:t>
            </a:r>
            <a:r>
              <a:rPr lang="de-DE" sz="2600" dirty="0" err="1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Thess</a:t>
            </a:r>
            <a:r>
              <a:rPr lang="de-DE" sz="26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 5,23</a:t>
            </a:r>
            <a:r>
              <a:rPr lang="de-DE" sz="2600" dirty="0" smtClean="0">
                <a:latin typeface="Arial Unicode MS" charset="0"/>
                <a:ea typeface="Arial Unicode MS" charset="0"/>
                <a:cs typeface="Arial Unicode MS" charset="0"/>
              </a:rPr>
              <a:t>: „</a:t>
            </a:r>
            <a:r>
              <a:rPr lang="de-CH" sz="2600" dirty="0">
                <a:latin typeface="Arial Unicode MS" charset="0"/>
                <a:ea typeface="Arial Unicode MS" charset="0"/>
                <a:cs typeface="Arial Unicode MS" charset="0"/>
              </a:rPr>
              <a:t>Er aber, der Gott des Friedens, heilige euch durch und durch und bewahre euren Geist samt Seele und Leib unversehrt, </a:t>
            </a:r>
            <a:r>
              <a:rPr lang="de-CH" sz="26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untadelig</a:t>
            </a:r>
            <a:r>
              <a:rPr lang="de-CH" sz="2600" dirty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CH" sz="26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bei der Ankunft </a:t>
            </a:r>
            <a:r>
              <a:rPr lang="de-CH" sz="26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unseres Herrn Jesus Christus</a:t>
            </a:r>
            <a:r>
              <a:rPr lang="de-CH" sz="2600" dirty="0" smtClean="0">
                <a:latin typeface="Arial Unicode MS" charset="0"/>
                <a:ea typeface="Arial Unicode MS" charset="0"/>
                <a:cs typeface="Arial Unicode MS" charset="0"/>
              </a:rPr>
              <a:t>.</a:t>
            </a:r>
            <a:r>
              <a:rPr lang="de-DE" sz="2600" dirty="0" smtClean="0">
                <a:latin typeface="Arial Unicode MS" charset="0"/>
                <a:ea typeface="Arial Unicode MS" charset="0"/>
                <a:cs typeface="Arial Unicode MS" charset="0"/>
              </a:rPr>
              <a:t>“</a:t>
            </a:r>
          </a:p>
          <a:p>
            <a:pPr lvl="1">
              <a:lnSpc>
                <a:spcPts val="3580"/>
              </a:lnSpc>
              <a:spcAft>
                <a:spcPts val="1176"/>
              </a:spcAft>
              <a:buFont typeface="Symbol" charset="2"/>
              <a:buChar char="-"/>
            </a:pPr>
            <a:r>
              <a:rPr lang="de-DE" sz="26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1. </a:t>
            </a:r>
            <a:r>
              <a:rPr lang="de-DE" sz="2600" dirty="0" err="1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Joh</a:t>
            </a:r>
            <a:r>
              <a:rPr lang="de-DE" sz="26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 2,28</a:t>
            </a:r>
            <a:r>
              <a:rPr lang="de-DE" sz="2600" dirty="0" smtClean="0">
                <a:latin typeface="Arial Unicode MS" charset="0"/>
                <a:ea typeface="Arial Unicode MS" charset="0"/>
                <a:cs typeface="Arial Unicode MS" charset="0"/>
              </a:rPr>
              <a:t>: „</a:t>
            </a:r>
            <a:r>
              <a:rPr lang="de-CH" sz="2600" dirty="0">
                <a:latin typeface="Arial Unicode MS" charset="0"/>
                <a:ea typeface="Arial Unicode MS" charset="0"/>
                <a:cs typeface="Arial Unicode MS" charset="0"/>
              </a:rPr>
              <a:t>Und nun, Kinder, bleibt in ihm, </a:t>
            </a:r>
            <a:r>
              <a:rPr lang="de-CH" sz="26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damit wir, wenn er in Erscheinung </a:t>
            </a:r>
            <a:r>
              <a:rPr lang="de-CH" sz="26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treten wird (sichtbar </a:t>
            </a:r>
            <a:r>
              <a:rPr lang="de-CH" sz="26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gemacht </a:t>
            </a:r>
            <a:r>
              <a:rPr lang="de-CH" sz="26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werden wird</a:t>
            </a:r>
            <a:r>
              <a:rPr lang="de-CH" sz="26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)</a:t>
            </a:r>
            <a:r>
              <a:rPr lang="de-CH" sz="2600" dirty="0" smtClean="0">
                <a:latin typeface="Arial Unicode MS" charset="0"/>
                <a:ea typeface="Arial Unicode MS" charset="0"/>
                <a:cs typeface="Arial Unicode MS" charset="0"/>
              </a:rPr>
              <a:t>, </a:t>
            </a:r>
            <a:r>
              <a:rPr lang="de-CH" sz="2600" dirty="0">
                <a:latin typeface="Arial Unicode MS" charset="0"/>
                <a:ea typeface="Arial Unicode MS" charset="0"/>
                <a:cs typeface="Arial Unicode MS" charset="0"/>
              </a:rPr>
              <a:t>Zuversicht haben und </a:t>
            </a:r>
            <a:r>
              <a:rPr lang="de-CH" sz="26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nicht zuschanden werden </a:t>
            </a:r>
            <a:r>
              <a:rPr lang="de-CH" sz="26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bei seiner Ankunft</a:t>
            </a:r>
            <a:r>
              <a:rPr lang="de-CH" sz="2600" dirty="0" smtClean="0">
                <a:latin typeface="Arial Unicode MS" charset="0"/>
                <a:ea typeface="Arial Unicode MS" charset="0"/>
                <a:cs typeface="Arial Unicode MS" charset="0"/>
              </a:rPr>
              <a:t>.</a:t>
            </a:r>
            <a:r>
              <a:rPr lang="de-DE" sz="2600" dirty="0" smtClean="0">
                <a:latin typeface="Arial Unicode MS" charset="0"/>
                <a:ea typeface="Arial Unicode MS" charset="0"/>
                <a:cs typeface="Arial Unicode MS" charset="0"/>
              </a:rPr>
              <a:t>“</a:t>
            </a:r>
          </a:p>
          <a:p>
            <a:pPr eaLnBrk="1" hangingPunct="1"/>
            <a:endParaRPr lang="en-US" dirty="0">
              <a:latin typeface="Arial" charset="0"/>
              <a:ea typeface=".Aqua かな" charset="0"/>
            </a:endParaRP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21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6873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 Unicode MS" charset="0"/>
                <a:ea typeface="Arial Unicode MS" charset="0"/>
                <a:cs typeface="Arial Unicode MS" charset="0"/>
              </a:rPr>
              <a:t>Biblische Stellungnahme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3728" y="1060376"/>
            <a:ext cx="12385376" cy="7488832"/>
          </a:xfrm>
        </p:spPr>
        <p:txBody>
          <a:bodyPr/>
          <a:lstStyle/>
          <a:p>
            <a:pPr marL="571500" indent="-571500">
              <a:lnSpc>
                <a:spcPts val="3260"/>
              </a:lnSpc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Vgl. auch 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die folgenden Aussagen des Paulus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:</a:t>
            </a:r>
          </a:p>
          <a:p>
            <a:pPr marL="927100" lvl="1" indent="-571500">
              <a:lnSpc>
                <a:spcPts val="3260"/>
              </a:lnSpc>
              <a:spcBef>
                <a:spcPts val="1200"/>
              </a:spcBef>
              <a:spcAft>
                <a:spcPts val="1200"/>
              </a:spcAft>
              <a:buFont typeface="Symbol" charset="2"/>
              <a:buChar char="-"/>
            </a:pP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„… </a:t>
            </a:r>
            <a:r>
              <a:rPr lang="de-CH" sz="2400" dirty="0" smtClean="0">
                <a:latin typeface="Arial Unicode MS" charset="0"/>
                <a:ea typeface="Arial Unicode MS" charset="0"/>
                <a:cs typeface="Arial Unicode MS" charset="0"/>
              </a:rPr>
              <a:t>wie </a:t>
            </a:r>
            <a:r>
              <a:rPr lang="de-CH" sz="2400" dirty="0">
                <a:latin typeface="Arial Unicode MS" charset="0"/>
                <a:ea typeface="Arial Unicode MS" charset="0"/>
                <a:cs typeface="Arial Unicode MS" charset="0"/>
              </a:rPr>
              <a:t>ihr uns zum Teil auch schon </a:t>
            </a:r>
            <a:r>
              <a:rPr lang="de-CH" sz="2400" dirty="0" smtClean="0">
                <a:latin typeface="Arial Unicode MS" charset="0"/>
                <a:ea typeface="Arial Unicode MS" charset="0"/>
                <a:cs typeface="Arial Unicode MS" charset="0"/>
              </a:rPr>
              <a:t>erkannt habt</a:t>
            </a:r>
            <a:r>
              <a:rPr lang="de-CH" sz="2400" dirty="0">
                <a:latin typeface="Arial Unicode MS" charset="0"/>
                <a:ea typeface="Arial Unicode MS" charset="0"/>
                <a:cs typeface="Arial Unicode MS" charset="0"/>
              </a:rPr>
              <a:t>, nämlich, dass wir euer Ruhm sind, </a:t>
            </a:r>
            <a:r>
              <a:rPr lang="de-CH" sz="24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wie auch ihr unser Ruhm seid am </a:t>
            </a:r>
            <a:r>
              <a:rPr lang="de-CH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Tag </a:t>
            </a:r>
            <a:r>
              <a:rPr lang="de-CH" sz="24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unseres Herrn </a:t>
            </a:r>
            <a:r>
              <a:rPr lang="de-CH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Jesus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“ (2. Kor 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1,14).</a:t>
            </a:r>
          </a:p>
          <a:p>
            <a:pPr marL="927100" lvl="1" indent="-571500">
              <a:lnSpc>
                <a:spcPts val="3260"/>
              </a:lnSpc>
              <a:spcBef>
                <a:spcPts val="1200"/>
              </a:spcBef>
              <a:spcAft>
                <a:spcPts val="1200"/>
              </a:spcAft>
              <a:buFont typeface="Symbol" charset="2"/>
              <a:buChar char="-"/>
            </a:pP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„… </a:t>
            </a:r>
            <a:r>
              <a:rPr lang="de-CH" sz="2400" dirty="0" smtClean="0">
                <a:latin typeface="Arial Unicode MS" charset="0"/>
                <a:ea typeface="Arial Unicode MS" charset="0"/>
                <a:cs typeface="Arial Unicode MS" charset="0"/>
              </a:rPr>
              <a:t>dadurch </a:t>
            </a:r>
            <a:r>
              <a:rPr lang="de-CH" sz="2400" dirty="0">
                <a:latin typeface="Arial Unicode MS" charset="0"/>
                <a:ea typeface="Arial Unicode MS" charset="0"/>
                <a:cs typeface="Arial Unicode MS" charset="0"/>
              </a:rPr>
              <a:t>dass ihr festhaltet am Wort des Lebens, </a:t>
            </a:r>
            <a:r>
              <a:rPr lang="de-CH" sz="24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mir zum Ruhm an dem </a:t>
            </a:r>
            <a:r>
              <a:rPr lang="de-CH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Tag des Christus</a:t>
            </a:r>
            <a:r>
              <a:rPr lang="de-CH" sz="2400" dirty="0" smtClean="0">
                <a:latin typeface="Arial Unicode MS" charset="0"/>
                <a:ea typeface="Arial Unicode MS" charset="0"/>
                <a:cs typeface="Arial Unicode MS" charset="0"/>
              </a:rPr>
              <a:t>, </a:t>
            </a:r>
            <a:r>
              <a:rPr lang="de-CH" sz="2400" dirty="0">
                <a:latin typeface="Arial Unicode MS" charset="0"/>
                <a:ea typeface="Arial Unicode MS" charset="0"/>
                <a:cs typeface="Arial Unicode MS" charset="0"/>
              </a:rPr>
              <a:t>so dass ich nicht vergeblich gelaufen bin noch vergeblich gearbeitet </a:t>
            </a:r>
            <a:r>
              <a:rPr lang="de-CH" sz="2400" dirty="0" smtClean="0">
                <a:latin typeface="Arial Unicode MS" charset="0"/>
                <a:ea typeface="Arial Unicode MS" charset="0"/>
                <a:cs typeface="Arial Unicode MS" charset="0"/>
              </a:rPr>
              <a:t>habe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“ (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Phil 2,16;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vgl. auch </a:t>
            </a:r>
            <a:r>
              <a:rPr lang="de-DE" sz="24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Phil 4,1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).</a:t>
            </a:r>
          </a:p>
          <a:p>
            <a:pPr marL="927100" lvl="1" indent="-571500">
              <a:lnSpc>
                <a:spcPts val="3260"/>
              </a:lnSpc>
              <a:spcBef>
                <a:spcPts val="1200"/>
              </a:spcBef>
              <a:spcAft>
                <a:spcPts val="1200"/>
              </a:spcAft>
              <a:buFont typeface="Symbol" charset="2"/>
              <a:buChar char="-"/>
            </a:pPr>
            <a:r>
              <a:rPr lang="de-CH" sz="2400" dirty="0" smtClean="0">
                <a:latin typeface="Arial Unicode MS" charset="0"/>
                <a:ea typeface="Arial Unicode MS" charset="0"/>
                <a:cs typeface="Arial Unicode MS" charset="0"/>
              </a:rPr>
              <a:t>„Denn </a:t>
            </a:r>
            <a:r>
              <a:rPr lang="de-CH" sz="2400" dirty="0">
                <a:latin typeface="Arial Unicode MS" charset="0"/>
                <a:ea typeface="Arial Unicode MS" charset="0"/>
                <a:cs typeface="Arial Unicode MS" charset="0"/>
              </a:rPr>
              <a:t>unser Bürgerrecht ist </a:t>
            </a:r>
            <a:r>
              <a:rPr lang="de-CH" sz="24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in den Himmeln, von woher wir auch</a:t>
            </a:r>
            <a:r>
              <a:rPr lang="de-CH" sz="2400" dirty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CH" sz="24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den Herrn Jesus Christus als Heiland erwarten, der unseren Leib der Niedrigkeit umgestalten wird zur Gleichgestalt mit seinem Leib der Herrlichkeit</a:t>
            </a:r>
            <a:r>
              <a:rPr lang="de-CH" sz="2400" dirty="0">
                <a:latin typeface="Arial Unicode MS" charset="0"/>
                <a:ea typeface="Arial Unicode MS" charset="0"/>
                <a:cs typeface="Arial Unicode MS" charset="0"/>
              </a:rPr>
              <a:t>, nach der wirksamen </a:t>
            </a:r>
            <a:r>
              <a:rPr lang="de-CH" sz="24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Kraft, mit der er vermag, auch alle Dinge sich zu unterordnen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“ 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(</a:t>
            </a:r>
            <a:r>
              <a:rPr lang="de-CH" sz="24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Phil </a:t>
            </a:r>
            <a:r>
              <a:rPr lang="de-CH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3,20-21; 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vgl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. auch </a:t>
            </a:r>
            <a:r>
              <a:rPr lang="de-DE" sz="24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Kol 3,1-4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).</a:t>
            </a:r>
          </a:p>
          <a:p>
            <a:pPr marL="571500" indent="-571500">
              <a:lnSpc>
                <a:spcPts val="3260"/>
              </a:lnSpc>
              <a:spcBef>
                <a:spcPts val="1200"/>
              </a:spcBef>
              <a:spcAft>
                <a:spcPts val="1200"/>
              </a:spcAft>
              <a:buFont typeface="Arial"/>
              <a:buChar char="•"/>
            </a:pP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„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Tag des Christus/Herrn Jesus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“ = „</a:t>
            </a:r>
            <a:r>
              <a:rPr lang="de-DE" sz="24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Ankunft des 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Herrn Jesus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“ (Parusie), wenn die Gläubigen (gleichzeitig mit </a:t>
            </a:r>
            <a:r>
              <a:rPr lang="de-DE" sz="2400" dirty="0">
                <a:latin typeface="Arial Unicode MS" charset="0"/>
                <a:ea typeface="Arial Unicode MS" charset="0"/>
                <a:cs typeface="Arial Unicode MS" charset="0"/>
              </a:rPr>
              <a:t>Ungläubigen?; vgl. auch </a:t>
            </a:r>
            <a:r>
              <a:rPr lang="de-DE" sz="2400" dirty="0" err="1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Mt</a:t>
            </a:r>
            <a:r>
              <a:rPr lang="de-DE" sz="24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 25,31ff.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) vor den „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Richterstuhl Christi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“ gestellt werden (vgl. 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2. Kor 5,10; </a:t>
            </a:r>
            <a:r>
              <a:rPr lang="de-DE" sz="2400" dirty="0" err="1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Röm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 14,10f</a:t>
            </a:r>
            <a:r>
              <a:rPr lang="de-DE" sz="2400" dirty="0" smtClean="0">
                <a:latin typeface="Arial Unicode MS" charset="0"/>
                <a:ea typeface="Arial Unicode MS" charset="0"/>
                <a:cs typeface="Arial Unicode MS" charset="0"/>
              </a:rPr>
              <a:t>.</a:t>
            </a:r>
            <a:r>
              <a:rPr lang="de-DE" sz="24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).</a:t>
            </a:r>
            <a:endParaRPr lang="de-DE" sz="2400" dirty="0">
              <a:solidFill>
                <a:schemeClr val="accent2"/>
              </a:solidFill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ctr">
              <a:defRPr/>
            </a:pPr>
            <a:r>
              <a:rPr lang="en-US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7951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>
                <a:latin typeface="Arial Unicode MS" charset="0"/>
                <a:ea typeface="Arial Unicode MS" charset="0"/>
                <a:cs typeface="Arial Unicode MS" charset="0"/>
              </a:rPr>
              <a:t>Biblische Stellungnahme</a:t>
            </a:r>
            <a:endParaRPr lang="en-US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1488" y="1276400"/>
            <a:ext cx="12369800" cy="7272808"/>
          </a:xfrm>
        </p:spPr>
        <p:txBody>
          <a:bodyPr/>
          <a:lstStyle/>
          <a:p>
            <a:pPr>
              <a:lnSpc>
                <a:spcPts val="4500"/>
              </a:lnSpc>
              <a:spcBef>
                <a:spcPts val="4600"/>
              </a:spcBef>
              <a:spcAft>
                <a:spcPts val="4080"/>
              </a:spcAft>
              <a:buFont typeface="Arial"/>
              <a:buChar char="•"/>
            </a:pPr>
            <a:r>
              <a:rPr lang="de-DE" sz="32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Folgerungen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 aus </a:t>
            </a:r>
            <a:r>
              <a:rPr lang="de-DE" sz="32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2. </a:t>
            </a:r>
            <a:r>
              <a:rPr lang="de-DE" sz="3200" dirty="0" err="1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Thess</a:t>
            </a:r>
            <a:r>
              <a:rPr lang="de-DE" sz="32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 2,1ff. 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im Vergleich mit anderen NT-Stellen:</a:t>
            </a:r>
            <a:endParaRPr lang="de-DE" sz="3200" dirty="0" smtClean="0">
              <a:solidFill>
                <a:srgbClr val="333399"/>
              </a:solidFill>
              <a:latin typeface="Arial Unicode MS" charset="0"/>
              <a:ea typeface="Arial Unicode MS" charset="0"/>
              <a:cs typeface="Arial Unicode MS" charset="0"/>
            </a:endParaRPr>
          </a:p>
          <a:p>
            <a:pPr lvl="1">
              <a:lnSpc>
                <a:spcPts val="4500"/>
              </a:lnSpc>
              <a:spcBef>
                <a:spcPts val="0"/>
              </a:spcBef>
              <a:spcAft>
                <a:spcPts val="4080"/>
              </a:spcAft>
              <a:buFont typeface="Symbol" charset="2"/>
              <a:buChar char="-"/>
            </a:pPr>
            <a:r>
              <a:rPr lang="de-DE" sz="32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Folgerung </a:t>
            </a:r>
            <a:r>
              <a:rPr lang="de-DE" sz="32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I</a:t>
            </a: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: Entrückung 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für Paulus (und dem Rest des Neuen Testaments) nicht </a:t>
            </a: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vor der „großen Trübsal“.</a:t>
            </a:r>
          </a:p>
          <a:p>
            <a:pPr lvl="1">
              <a:lnSpc>
                <a:spcPts val="4500"/>
              </a:lnSpc>
              <a:spcBef>
                <a:spcPts val="0"/>
              </a:spcBef>
              <a:spcAft>
                <a:spcPts val="4080"/>
              </a:spcAft>
              <a:buFont typeface="Symbol" charset="2"/>
              <a:buChar char="-"/>
            </a:pPr>
            <a:r>
              <a:rPr lang="de-DE" sz="32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Folgerung II</a:t>
            </a: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: Entrückung und Wiederkunft Jesu fallen zusammen (ein Artikel).</a:t>
            </a:r>
          </a:p>
          <a:p>
            <a:pPr>
              <a:lnSpc>
                <a:spcPts val="4500"/>
              </a:lnSpc>
              <a:spcBef>
                <a:spcPts val="4600"/>
              </a:spcBef>
              <a:spcAft>
                <a:spcPts val="4080"/>
              </a:spcAft>
              <a:buFont typeface="Arial"/>
              <a:buChar char="•"/>
            </a:pP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Vgl. </a:t>
            </a:r>
            <a:r>
              <a:rPr lang="de-DE" sz="32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1. </a:t>
            </a:r>
            <a:r>
              <a:rPr lang="de-DE" sz="32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Thess</a:t>
            </a:r>
            <a:r>
              <a:rPr lang="de-DE" sz="32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5,1ff.</a:t>
            </a: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: Der </a:t>
            </a:r>
            <a:r>
              <a:rPr lang="de-DE" sz="32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„Tag des Herrn“ kommt wie ein </a:t>
            </a:r>
            <a:r>
              <a:rPr lang="de-DE" sz="32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Dieb</a:t>
            </a: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–nicht </a:t>
            </a: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für die Gläubigen (sind 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bereit).</a:t>
            </a:r>
            <a:endParaRPr lang="en-US" sz="3200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23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0333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solidFill>
                  <a:schemeClr val="accent3"/>
                </a:solidFill>
                <a:latin typeface="Arial Unicode MS" charset="0"/>
                <a:ea typeface="Arial Unicode MS" charset="0"/>
                <a:cs typeface="Arial Unicode MS" charset="0"/>
              </a:rPr>
              <a:t>Wann kommt der Antichristus</a:t>
            </a:r>
            <a:r>
              <a:rPr lang="de-DE" dirty="0" smtClean="0">
                <a:solidFill>
                  <a:schemeClr val="accent3"/>
                </a:solidFill>
                <a:latin typeface="Arial Unicode MS" charset="0"/>
                <a:ea typeface="Arial Unicode MS" charset="0"/>
                <a:cs typeface="Arial Unicode MS" charset="0"/>
              </a:rPr>
              <a:t>?</a:t>
            </a:r>
            <a:endParaRPr lang="de-DE" dirty="0">
              <a:solidFill>
                <a:schemeClr val="accent3"/>
              </a:solidFill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09712" y="1204392"/>
            <a:ext cx="12313368" cy="7416824"/>
          </a:xfrm>
        </p:spPr>
        <p:txBody>
          <a:bodyPr/>
          <a:lstStyle/>
          <a:p>
            <a:pPr marL="685800" indent="-685800">
              <a:lnSpc>
                <a:spcPts val="3860"/>
              </a:lnSpc>
              <a:spcBef>
                <a:spcPts val="1800"/>
              </a:spcBef>
              <a:spcAft>
                <a:spcPts val="2400"/>
              </a:spcAft>
              <a:buFont typeface="Arial"/>
              <a:buChar char="•"/>
            </a:pP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Vgl. </a:t>
            </a:r>
            <a:r>
              <a:rPr lang="de-DE" sz="2800" dirty="0" err="1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Jes</a:t>
            </a:r>
            <a:r>
              <a:rPr lang="de-DE" sz="28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 26,19–27,1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: 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„</a:t>
            </a:r>
            <a:r>
              <a:rPr lang="de-CH" sz="2800" dirty="0" smtClean="0">
                <a:solidFill>
                  <a:schemeClr val="accent2"/>
                </a:solidFill>
              </a:rPr>
              <a:t>Deine </a:t>
            </a:r>
            <a:r>
              <a:rPr lang="de-CH" sz="2800" dirty="0">
                <a:solidFill>
                  <a:schemeClr val="accent2"/>
                </a:solidFill>
              </a:rPr>
              <a:t>Toten werden lebendig, meine </a:t>
            </a:r>
            <a:r>
              <a:rPr lang="de-CH" sz="2800" dirty="0" smtClean="0">
                <a:solidFill>
                  <a:schemeClr val="accent2"/>
                </a:solidFill>
              </a:rPr>
              <a:t>Leichen </a:t>
            </a:r>
            <a:r>
              <a:rPr lang="de-CH" sz="2800" dirty="0">
                <a:solidFill>
                  <a:schemeClr val="accent2"/>
                </a:solidFill>
              </a:rPr>
              <a:t>[wieder] auferstehen </a:t>
            </a:r>
            <a:r>
              <a:rPr lang="de-CH" sz="2800" dirty="0" smtClean="0"/>
              <a:t>… Geh </a:t>
            </a:r>
            <a:r>
              <a:rPr lang="de-CH" sz="2800" dirty="0"/>
              <a:t>hin, mein Volk, tritt ein in deine </a:t>
            </a:r>
            <a:r>
              <a:rPr lang="de-CH" sz="2800" dirty="0" smtClean="0"/>
              <a:t>Zimmer </a:t>
            </a:r>
            <a:r>
              <a:rPr lang="de-CH" sz="2800" dirty="0"/>
              <a:t>und schließ deine Tür hinter dir zu! </a:t>
            </a:r>
            <a:r>
              <a:rPr lang="de-CH" sz="2800" dirty="0">
                <a:solidFill>
                  <a:schemeClr val="accent2"/>
                </a:solidFill>
              </a:rPr>
              <a:t>Verbirg dich einen kleinen Augenblick, bis </a:t>
            </a:r>
            <a:r>
              <a:rPr lang="de-CH" sz="2800" dirty="0" smtClean="0">
                <a:solidFill>
                  <a:schemeClr val="accent2"/>
                </a:solidFill>
              </a:rPr>
              <a:t>der Zorn [d. h. das Zorngericht Gottes] vorübergeht</a:t>
            </a:r>
            <a:r>
              <a:rPr lang="de-CH" sz="2800" dirty="0">
                <a:solidFill>
                  <a:schemeClr val="accent2"/>
                </a:solidFill>
              </a:rPr>
              <a:t>! </a:t>
            </a:r>
            <a:r>
              <a:rPr lang="de-CH" sz="2800" dirty="0" smtClean="0"/>
              <a:t>Denn </a:t>
            </a:r>
            <a:r>
              <a:rPr lang="de-CH" sz="2800" dirty="0"/>
              <a:t>siehe, </a:t>
            </a:r>
            <a:r>
              <a:rPr lang="de-CH" sz="2800" dirty="0" smtClean="0"/>
              <a:t>Jahwe zieht </a:t>
            </a:r>
            <a:r>
              <a:rPr lang="de-CH" sz="2800" dirty="0"/>
              <a:t>aus seiner Stätte aus, um die Schuld der </a:t>
            </a:r>
            <a:r>
              <a:rPr lang="de-CH" sz="2800" dirty="0" smtClean="0"/>
              <a:t>Erdenbewohner </a:t>
            </a:r>
            <a:r>
              <a:rPr lang="de-CH" sz="2800" dirty="0"/>
              <a:t>an ihnen </a:t>
            </a:r>
            <a:r>
              <a:rPr lang="de-CH" sz="2800" dirty="0" smtClean="0"/>
              <a:t>heimzusuchen </a:t>
            </a:r>
            <a:r>
              <a:rPr lang="de-CH" sz="2800" dirty="0" smtClean="0">
                <a:solidFill>
                  <a:schemeClr val="accent2"/>
                </a:solidFill>
              </a:rPr>
              <a:t>[bei der Wiederkunft Jesu; vgl. z. B. </a:t>
            </a:r>
            <a:r>
              <a:rPr lang="de-CH" sz="2800" dirty="0" err="1" smtClean="0">
                <a:solidFill>
                  <a:schemeClr val="accent2"/>
                </a:solidFill>
              </a:rPr>
              <a:t>Jes</a:t>
            </a:r>
            <a:r>
              <a:rPr lang="de-CH" sz="2800" dirty="0" smtClean="0">
                <a:solidFill>
                  <a:schemeClr val="accent2"/>
                </a:solidFill>
              </a:rPr>
              <a:t> 11,4]</a:t>
            </a:r>
            <a:r>
              <a:rPr lang="de-CH" sz="2800" dirty="0" smtClean="0"/>
              <a:t>. </a:t>
            </a:r>
            <a:r>
              <a:rPr lang="de-CH" sz="2800" dirty="0"/>
              <a:t>Dann wird die Erde ihr Blut enthüllen und nicht länger ihre Erschlagenen bedecken</a:t>
            </a:r>
            <a:r>
              <a:rPr lang="de-CH" sz="2800" dirty="0" smtClean="0"/>
              <a:t>. </a:t>
            </a:r>
            <a:r>
              <a:rPr lang="de-CH" sz="2800" dirty="0" smtClean="0">
                <a:solidFill>
                  <a:schemeClr val="accent2"/>
                </a:solidFill>
              </a:rPr>
              <a:t>An </a:t>
            </a:r>
            <a:r>
              <a:rPr lang="de-CH" sz="2800" dirty="0">
                <a:solidFill>
                  <a:schemeClr val="accent2"/>
                </a:solidFill>
              </a:rPr>
              <a:t>jenem Tag wird </a:t>
            </a:r>
            <a:r>
              <a:rPr lang="de-CH" sz="2800" dirty="0" smtClean="0">
                <a:solidFill>
                  <a:schemeClr val="accent2"/>
                </a:solidFill>
              </a:rPr>
              <a:t>Jahwe [Gott] </a:t>
            </a:r>
            <a:r>
              <a:rPr lang="de-CH" sz="2800" dirty="0">
                <a:solidFill>
                  <a:schemeClr val="accent2"/>
                </a:solidFill>
              </a:rPr>
              <a:t>mit seinem harten, großen und starken Schwert </a:t>
            </a:r>
            <a:r>
              <a:rPr lang="de-CH" sz="2800" dirty="0" smtClean="0">
                <a:solidFill>
                  <a:schemeClr val="accent2"/>
                </a:solidFill>
              </a:rPr>
              <a:t>den </a:t>
            </a:r>
            <a:r>
              <a:rPr lang="de-CH" sz="2800" dirty="0">
                <a:solidFill>
                  <a:schemeClr val="accent2"/>
                </a:solidFill>
              </a:rPr>
              <a:t>Leviatan, die </a:t>
            </a:r>
            <a:r>
              <a:rPr lang="de-CH" sz="2800" dirty="0" smtClean="0">
                <a:solidFill>
                  <a:schemeClr val="accent2"/>
                </a:solidFill>
              </a:rPr>
              <a:t>flüchtige </a:t>
            </a:r>
            <a:r>
              <a:rPr lang="de-CH" sz="2800" dirty="0">
                <a:solidFill>
                  <a:schemeClr val="accent2"/>
                </a:solidFill>
              </a:rPr>
              <a:t>Schlange, und den Leviatan, die gewundene Schlange, heimsuchen </a:t>
            </a:r>
            <a:r>
              <a:rPr lang="de-CH" sz="2800" dirty="0" smtClean="0">
                <a:solidFill>
                  <a:schemeClr val="accent2"/>
                </a:solidFill>
              </a:rPr>
              <a:t>und </a:t>
            </a:r>
            <a:r>
              <a:rPr lang="de-CH" sz="2800" dirty="0">
                <a:solidFill>
                  <a:schemeClr val="accent2"/>
                </a:solidFill>
              </a:rPr>
              <a:t>wird das Ungeheuer erschlagen, das im Meer </a:t>
            </a:r>
            <a:r>
              <a:rPr lang="de-CH" sz="2800" dirty="0" smtClean="0">
                <a:solidFill>
                  <a:schemeClr val="accent2"/>
                </a:solidFill>
              </a:rPr>
              <a:t>ist</a:t>
            </a:r>
            <a:r>
              <a:rPr lang="de-CH" sz="28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.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“</a:t>
            </a:r>
          </a:p>
          <a:p>
            <a:pPr marL="685800" indent="-685800">
              <a:lnSpc>
                <a:spcPts val="3860"/>
              </a:lnSpc>
              <a:spcBef>
                <a:spcPts val="1800"/>
              </a:spcBef>
              <a:spcAft>
                <a:spcPts val="2400"/>
              </a:spcAft>
              <a:buFont typeface="Arial"/>
              <a:buChar char="•"/>
            </a:pP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Vgl. dazu </a:t>
            </a:r>
            <a:r>
              <a:rPr lang="de-DE" sz="2800" dirty="0" err="1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8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 20,2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: „</a:t>
            </a:r>
            <a:r>
              <a:rPr lang="de-CH" sz="2800" dirty="0"/>
              <a:t>Und er </a:t>
            </a:r>
            <a:r>
              <a:rPr lang="de-CH" sz="2800" dirty="0">
                <a:solidFill>
                  <a:schemeClr val="accent2"/>
                </a:solidFill>
              </a:rPr>
              <a:t>ergriff den Drachen, die alte Schlange, das ist der Teufel und der Satan, und fesselte ihn für tausend Jahre</a:t>
            </a:r>
            <a:r>
              <a:rPr lang="de-CH" sz="2800" dirty="0"/>
              <a:t> …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“</a:t>
            </a:r>
            <a:endParaRPr lang="de-DE" sz="2800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51171A-486E-864D-ACB5-2B9A1596134B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216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>
                <a:latin typeface="Arial Unicode MS" charset="0"/>
                <a:ea typeface="Arial Unicode MS" charset="0"/>
                <a:cs typeface="Arial Unicode MS" charset="0"/>
              </a:rPr>
              <a:t>Biblische Stellungnahme</a:t>
            </a:r>
            <a:endParaRPr lang="en-US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1488" y="1204392"/>
            <a:ext cx="12369800" cy="7200800"/>
          </a:xfrm>
        </p:spPr>
        <p:txBody>
          <a:bodyPr/>
          <a:lstStyle/>
          <a:p>
            <a:pPr>
              <a:lnSpc>
                <a:spcPts val="4480"/>
              </a:lnSpc>
              <a:spcBef>
                <a:spcPts val="3400"/>
              </a:spcBef>
              <a:spcAft>
                <a:spcPts val="2976"/>
              </a:spcAft>
              <a:buFont typeface="Arial"/>
              <a:buChar char="•"/>
            </a:pP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Vgl. auch die </a:t>
            </a:r>
            <a:r>
              <a:rPr lang="de-DE" sz="32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frühe Kirchengeschichte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.</a:t>
            </a:r>
            <a:endParaRPr lang="en-US" sz="3200" dirty="0">
              <a:latin typeface="Arial Unicode MS" charset="0"/>
              <a:ea typeface="Arial Unicode MS" charset="0"/>
              <a:cs typeface="Arial Unicode MS" charset="0"/>
            </a:endParaRPr>
          </a:p>
          <a:p>
            <a:pPr>
              <a:lnSpc>
                <a:spcPts val="4480"/>
              </a:lnSpc>
              <a:spcBef>
                <a:spcPts val="3400"/>
              </a:spcBef>
              <a:spcAft>
                <a:spcPts val="2976"/>
              </a:spcAft>
              <a:buFont typeface="Arial"/>
              <a:buChar char="•"/>
            </a:pP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Gemäß </a:t>
            </a:r>
            <a:r>
              <a:rPr lang="de-DE" sz="32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Irenäus 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(ca. 117–202 n. Chr.), über </a:t>
            </a:r>
            <a:r>
              <a:rPr lang="de-DE" sz="3200" dirty="0" err="1" smtClean="0">
                <a:latin typeface="Arial Unicode MS" charset="0"/>
                <a:ea typeface="Arial Unicode MS" charset="0"/>
                <a:cs typeface="Arial Unicode MS" charset="0"/>
              </a:rPr>
              <a:t>Papias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 und Poly-</a:t>
            </a:r>
            <a:r>
              <a:rPr lang="de-DE" sz="3200" dirty="0" err="1" smtClean="0">
                <a:latin typeface="Arial Unicode MS" charset="0"/>
                <a:ea typeface="Arial Unicode MS" charset="0"/>
                <a:cs typeface="Arial Unicode MS" charset="0"/>
              </a:rPr>
              <a:t>karp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 ein „Großschüler“ des Apostels Johannes, geschehen </a:t>
            </a:r>
            <a:r>
              <a:rPr lang="de-DE" sz="32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die Wiederkunft Jesu und die Auferstehung der Gerechten nach der Ankunft des „Antichristus“ und somit bei der Wiederkunft Jesu 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(vgl. Ad </a:t>
            </a:r>
            <a:r>
              <a:rPr lang="de-DE" sz="3200" dirty="0" err="1" smtClean="0">
                <a:latin typeface="Arial Unicode MS" charset="0"/>
                <a:ea typeface="Arial Unicode MS" charset="0"/>
                <a:cs typeface="Arial Unicode MS" charset="0"/>
              </a:rPr>
              <a:t>haer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 5,30,4; 5,35,1).</a:t>
            </a:r>
          </a:p>
          <a:p>
            <a:pPr>
              <a:lnSpc>
                <a:spcPts val="4480"/>
              </a:lnSpc>
              <a:spcBef>
                <a:spcPts val="3400"/>
              </a:spcBef>
              <a:spcAft>
                <a:spcPts val="2976"/>
              </a:spcAft>
              <a:buFont typeface="Arial"/>
              <a:buChar char="•"/>
            </a:pP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Offenbar die </a:t>
            </a:r>
            <a:r>
              <a:rPr lang="de-DE" sz="32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allgemeine Sicht 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im 2. Jh. n. Chr.</a:t>
            </a:r>
            <a:endParaRPr lang="de-DE" sz="3200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25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4138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.Aqua かな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9712" y="1420416"/>
            <a:ext cx="12529988" cy="6745684"/>
          </a:xfrm>
        </p:spPr>
        <p:txBody>
          <a:bodyPr/>
          <a:lstStyle/>
          <a:p>
            <a:pPr eaLnBrk="1" hangingPunct="1"/>
            <a:endParaRPr lang="de-DE" dirty="0" smtClean="0">
              <a:solidFill>
                <a:schemeClr val="accent2"/>
              </a:solidFill>
              <a:latin typeface="Arial Rounded MT Bold" charset="0"/>
            </a:endParaRPr>
          </a:p>
          <a:p>
            <a:pPr eaLnBrk="1" hangingPunct="1"/>
            <a:endParaRPr lang="de-DE" dirty="0">
              <a:solidFill>
                <a:schemeClr val="accent2"/>
              </a:solidFill>
              <a:latin typeface="Arial Rounded MT Bold" charset="0"/>
            </a:endParaRPr>
          </a:p>
          <a:p>
            <a:pPr eaLnBrk="1" hangingPunct="1"/>
            <a:endParaRPr lang="de-DE" dirty="0" smtClean="0">
              <a:solidFill>
                <a:schemeClr val="accent2"/>
              </a:solidFill>
              <a:latin typeface="Arial Rounded MT Bold" charset="0"/>
            </a:endParaRPr>
          </a:p>
          <a:p>
            <a:pPr algn="ctr" eaLnBrk="1" hangingPunct="1"/>
            <a:r>
              <a:rPr lang="de-DE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Zusammenfassung </a:t>
            </a:r>
            <a:r>
              <a:rPr lang="de-DE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und Folgerungen</a:t>
            </a:r>
            <a:endParaRPr lang="de-DE" dirty="0">
              <a:latin typeface="Arial Unicode MS" charset="0"/>
              <a:ea typeface="Arial Unicode MS" charset="0"/>
              <a:cs typeface="Arial Unicode MS" charset="0"/>
            </a:endParaRPr>
          </a:p>
          <a:p>
            <a:pPr eaLnBrk="1" hangingPunct="1"/>
            <a:endParaRPr lang="en-US" dirty="0">
              <a:latin typeface="Arial" charset="0"/>
              <a:ea typeface=".Aqua かな" charset="0"/>
            </a:endParaRP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26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6267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>
                <a:latin typeface="Arial Unicode MS" charset="0"/>
                <a:ea typeface="Arial Unicode MS" charset="0"/>
                <a:cs typeface="Arial Unicode MS" charset="0"/>
              </a:rPr>
              <a:t>Schlussfolgerung</a:t>
            </a:r>
            <a:endParaRPr lang="en-US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81720" y="1060376"/>
            <a:ext cx="12457980" cy="7416824"/>
          </a:xfrm>
        </p:spPr>
        <p:txBody>
          <a:bodyPr/>
          <a:lstStyle/>
          <a:p>
            <a:pPr>
              <a:lnSpc>
                <a:spcPts val="4100"/>
              </a:lnSpc>
              <a:spcBef>
                <a:spcPts val="1600"/>
              </a:spcBef>
              <a:spcAft>
                <a:spcPts val="1320"/>
              </a:spcAft>
              <a:buFont typeface="Arial"/>
              <a:buChar char="•"/>
            </a:pPr>
            <a:r>
              <a:rPr lang="de-DE" sz="3000" dirty="0">
                <a:latin typeface="Arial Unicode MS" charset="0"/>
                <a:ea typeface="Arial Unicode MS" charset="0"/>
                <a:cs typeface="Arial Unicode MS" charset="0"/>
              </a:rPr>
              <a:t>Es gibt </a:t>
            </a:r>
            <a:r>
              <a:rPr lang="de-DE" sz="30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nicht  zwei „Ankünfte“</a:t>
            </a:r>
            <a:r>
              <a:rPr lang="de-DE" sz="3000" dirty="0">
                <a:solidFill>
                  <a:srgbClr val="0000FF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3000" dirty="0">
                <a:latin typeface="Arial Unicode MS" charset="0"/>
                <a:ea typeface="Arial Unicode MS" charset="0"/>
                <a:cs typeface="Arial Unicode MS" charset="0"/>
              </a:rPr>
              <a:t>(</a:t>
            </a:r>
            <a:r>
              <a:rPr lang="de-DE" sz="3000" i="1" dirty="0" err="1">
                <a:latin typeface="Arial Unicode MS" charset="0"/>
                <a:ea typeface="Arial Unicode MS" charset="0"/>
                <a:cs typeface="Arial Unicode MS" charset="0"/>
              </a:rPr>
              <a:t>parousiai</a:t>
            </a:r>
            <a:r>
              <a:rPr lang="de-DE" sz="3000" dirty="0">
                <a:latin typeface="Arial Unicode MS" charset="0"/>
                <a:ea typeface="Arial Unicode MS" charset="0"/>
                <a:cs typeface="Arial Unicode MS" charset="0"/>
              </a:rPr>
              <a:t>) des </a:t>
            </a:r>
            <a:r>
              <a:rPr lang="de-DE" sz="3000" dirty="0" smtClean="0">
                <a:latin typeface="Arial Unicode MS" charset="0"/>
                <a:ea typeface="Arial Unicode MS" charset="0"/>
                <a:cs typeface="Arial Unicode MS" charset="0"/>
              </a:rPr>
              <a:t>Herrn Jesus.</a:t>
            </a:r>
            <a:endParaRPr lang="de-DE" sz="3000" dirty="0">
              <a:latin typeface="Arial Unicode MS" charset="0"/>
              <a:ea typeface="Arial Unicode MS" charset="0"/>
              <a:cs typeface="Arial Unicode MS" charset="0"/>
            </a:endParaRPr>
          </a:p>
          <a:p>
            <a:pPr>
              <a:lnSpc>
                <a:spcPts val="4100"/>
              </a:lnSpc>
              <a:spcBef>
                <a:spcPts val="1600"/>
              </a:spcBef>
              <a:spcAft>
                <a:spcPts val="1320"/>
              </a:spcAft>
              <a:buFont typeface="Arial"/>
              <a:buChar char="•"/>
            </a:pPr>
            <a:r>
              <a:rPr lang="de-DE" sz="3000" dirty="0">
                <a:latin typeface="Arial Unicode MS" charset="0"/>
                <a:ea typeface="Arial Unicode MS" charset="0"/>
                <a:cs typeface="Arial Unicode MS" charset="0"/>
              </a:rPr>
              <a:t>Wiederkunft Jesu und Entrückung der Gemeinde </a:t>
            </a:r>
            <a:r>
              <a:rPr lang="de-DE" sz="30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fallen zeitlich zusammen</a:t>
            </a:r>
            <a:r>
              <a:rPr lang="de-DE" sz="3000" dirty="0">
                <a:latin typeface="Arial Unicode MS" charset="0"/>
                <a:ea typeface="Arial Unicode MS" charset="0"/>
                <a:cs typeface="Arial Unicode MS" charset="0"/>
              </a:rPr>
              <a:t>.</a:t>
            </a:r>
          </a:p>
          <a:p>
            <a:pPr>
              <a:lnSpc>
                <a:spcPts val="4100"/>
              </a:lnSpc>
              <a:spcBef>
                <a:spcPts val="1600"/>
              </a:spcBef>
              <a:spcAft>
                <a:spcPts val="1320"/>
              </a:spcAft>
              <a:buFont typeface="Arial"/>
              <a:buChar char="•"/>
            </a:pPr>
            <a:r>
              <a:rPr lang="de-DE" sz="30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Vorbereitung </a:t>
            </a:r>
            <a:r>
              <a:rPr lang="de-DE" sz="30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auf die antichristliche Zeit</a:t>
            </a:r>
            <a:r>
              <a:rPr lang="de-DE" sz="3000" dirty="0">
                <a:latin typeface="Arial Unicode MS" charset="0"/>
                <a:ea typeface="Arial Unicode MS" charset="0"/>
                <a:cs typeface="Arial Unicode MS" charset="0"/>
              </a:rPr>
              <a:t>.</a:t>
            </a:r>
          </a:p>
          <a:p>
            <a:pPr>
              <a:lnSpc>
                <a:spcPts val="4100"/>
              </a:lnSpc>
              <a:spcBef>
                <a:spcPts val="1600"/>
              </a:spcBef>
              <a:spcAft>
                <a:spcPts val="1320"/>
              </a:spcAft>
              <a:buFont typeface="Arial"/>
              <a:buChar char="•"/>
            </a:pPr>
            <a:r>
              <a:rPr lang="de-DE" sz="30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Lk</a:t>
            </a:r>
            <a:r>
              <a:rPr lang="de-DE" sz="30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21,8</a:t>
            </a:r>
            <a:r>
              <a:rPr lang="de-DE" sz="3000" dirty="0">
                <a:latin typeface="Arial Unicode MS" charset="0"/>
                <a:ea typeface="Arial Unicode MS" charset="0"/>
                <a:cs typeface="Arial Unicode MS" charset="0"/>
              </a:rPr>
              <a:t>: </a:t>
            </a:r>
            <a:r>
              <a:rPr lang="de-DE" sz="30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„Seht zu, </a:t>
            </a:r>
            <a:r>
              <a:rPr lang="de-DE" sz="30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dass </a:t>
            </a:r>
            <a:r>
              <a:rPr lang="de-DE" sz="30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ihr nicht verführt</a:t>
            </a:r>
            <a:r>
              <a:rPr lang="de-DE" sz="3000" b="1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30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werdet!“</a:t>
            </a:r>
          </a:p>
          <a:p>
            <a:pPr>
              <a:lnSpc>
                <a:spcPts val="4100"/>
              </a:lnSpc>
              <a:spcBef>
                <a:spcPts val="1600"/>
              </a:spcBef>
              <a:spcAft>
                <a:spcPts val="1320"/>
              </a:spcAft>
              <a:buFont typeface="Arial"/>
              <a:buChar char="•"/>
            </a:pPr>
            <a:r>
              <a:rPr lang="de-DE" sz="30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1. </a:t>
            </a:r>
            <a:r>
              <a:rPr lang="de-DE" sz="30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Thess</a:t>
            </a:r>
            <a:r>
              <a:rPr lang="de-DE" sz="30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5,8-10</a:t>
            </a:r>
            <a:r>
              <a:rPr lang="de-DE" sz="3000" dirty="0">
                <a:latin typeface="Arial Unicode MS" charset="0"/>
                <a:ea typeface="Arial Unicode MS" charset="0"/>
                <a:cs typeface="Arial Unicode MS" charset="0"/>
              </a:rPr>
              <a:t>: „Wir aber, die dem Tag gehören, wollen </a:t>
            </a:r>
            <a:r>
              <a:rPr lang="de-DE" sz="30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nüchtern sein</a:t>
            </a:r>
            <a:r>
              <a:rPr lang="de-DE" sz="3000" dirty="0">
                <a:latin typeface="Arial Unicode MS" charset="0"/>
                <a:ea typeface="Arial Unicode MS" charset="0"/>
                <a:cs typeface="Arial Unicode MS" charset="0"/>
              </a:rPr>
              <a:t>, angetan mit dem Brustpanzer des Glaubens und der Liebe und als Helm mit der Hoffnung des Heils. Denn </a:t>
            </a:r>
            <a:r>
              <a:rPr lang="de-DE" sz="30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Gott hat uns nicht zum Zorn bestimmt, sondern zum Erlangen des Heils durch unseren Herrn Jesus Christus</a:t>
            </a:r>
            <a:r>
              <a:rPr lang="de-DE" sz="3000" dirty="0">
                <a:latin typeface="Arial Unicode MS" charset="0"/>
                <a:ea typeface="Arial Unicode MS" charset="0"/>
                <a:cs typeface="Arial Unicode MS" charset="0"/>
              </a:rPr>
              <a:t>, der für uns gestorben ist, damit wir, ob wir wachen oder schlafen, zusammen mit ihm leben.</a:t>
            </a:r>
            <a:r>
              <a:rPr lang="de-DE" sz="3000" dirty="0" smtClean="0">
                <a:latin typeface="Arial Unicode MS" charset="0"/>
                <a:ea typeface="Arial Unicode MS" charset="0"/>
                <a:cs typeface="Arial Unicode MS" charset="0"/>
              </a:rPr>
              <a:t>“</a:t>
            </a:r>
            <a:endParaRPr lang="de-DE" sz="3000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27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6679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>
                <a:latin typeface="Arial Unicode MS" charset="0"/>
                <a:ea typeface="Arial Unicode MS" charset="0"/>
                <a:cs typeface="Arial Unicode MS" charset="0"/>
              </a:rPr>
              <a:t>Schlussfolgerung</a:t>
            </a:r>
            <a:endParaRPr lang="en-US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81720" y="1132384"/>
            <a:ext cx="12457980" cy="7344816"/>
          </a:xfrm>
        </p:spPr>
        <p:txBody>
          <a:bodyPr/>
          <a:lstStyle/>
          <a:p>
            <a:pPr>
              <a:lnSpc>
                <a:spcPts val="4560"/>
              </a:lnSpc>
              <a:spcBef>
                <a:spcPts val="3984"/>
              </a:spcBef>
              <a:spcAft>
                <a:spcPts val="1800"/>
              </a:spcAft>
              <a:buFont typeface="Arial"/>
              <a:buChar char="•"/>
            </a:pPr>
            <a:r>
              <a:rPr lang="de-DE" sz="32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Entscheidend</a:t>
            </a: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: Bei der Entrückung </a:t>
            </a:r>
            <a:r>
              <a:rPr lang="de-DE" sz="32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dabei sein</a:t>
            </a: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!</a:t>
            </a:r>
          </a:p>
          <a:p>
            <a:pPr>
              <a:lnSpc>
                <a:spcPts val="4560"/>
              </a:lnSpc>
              <a:spcBef>
                <a:spcPts val="3984"/>
              </a:spcBef>
              <a:spcAft>
                <a:spcPts val="1800"/>
              </a:spcAft>
              <a:buFont typeface="Arial"/>
              <a:buChar char="•"/>
            </a:pP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Gewissheit durch </a:t>
            </a:r>
            <a:r>
              <a:rPr lang="de-DE" sz="32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Sündenvergebung</a:t>
            </a:r>
            <a:r>
              <a:rPr lang="de-DE" sz="3200" dirty="0">
                <a:solidFill>
                  <a:srgbClr val="0000FF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und</a:t>
            </a:r>
            <a:r>
              <a:rPr lang="de-DE" sz="3200" dirty="0">
                <a:solidFill>
                  <a:srgbClr val="0000FF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32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Gotteskindschaft </a:t>
            </a: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(vgl. </a:t>
            </a:r>
            <a:r>
              <a:rPr lang="de-DE" sz="3200" dirty="0" err="1">
                <a:latin typeface="Arial Unicode MS" charset="0"/>
                <a:ea typeface="Arial Unicode MS" charset="0"/>
                <a:cs typeface="Arial Unicode MS" charset="0"/>
              </a:rPr>
              <a:t>Joh</a:t>
            </a: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 1,12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).</a:t>
            </a:r>
          </a:p>
          <a:p>
            <a:pPr>
              <a:lnSpc>
                <a:spcPts val="4560"/>
              </a:lnSpc>
              <a:spcBef>
                <a:spcPts val="3984"/>
              </a:spcBef>
              <a:spcAft>
                <a:spcPts val="1800"/>
              </a:spcAft>
              <a:buFont typeface="Arial"/>
              <a:buChar char="•"/>
            </a:pP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Vgl. </a:t>
            </a:r>
            <a:r>
              <a:rPr lang="de-DE" sz="32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Mt</a:t>
            </a:r>
            <a:r>
              <a:rPr lang="de-DE" sz="32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5,8</a:t>
            </a:r>
            <a:r>
              <a:rPr lang="de-DE" sz="3200" dirty="0">
                <a:latin typeface="Arial Unicode MS" charset="0"/>
                <a:ea typeface="Arial Unicode MS" charset="0"/>
                <a:cs typeface="Arial Unicode MS" charset="0"/>
              </a:rPr>
              <a:t>: </a:t>
            </a:r>
            <a:r>
              <a:rPr lang="de-DE" sz="32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„Glücklich zu preisen sind, die reinen Herzens sind, denn sie werden Gott schauen</a:t>
            </a:r>
            <a:r>
              <a:rPr lang="de-DE" sz="32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.“</a:t>
            </a:r>
            <a:endParaRPr lang="de-DE" sz="3200" dirty="0" smtClean="0">
              <a:latin typeface="Arial Unicode MS" charset="0"/>
              <a:ea typeface="Arial Unicode MS" charset="0"/>
              <a:cs typeface="Arial Unicode MS" charset="0"/>
            </a:endParaRPr>
          </a:p>
          <a:p>
            <a:pPr>
              <a:lnSpc>
                <a:spcPts val="4560"/>
              </a:lnSpc>
              <a:spcBef>
                <a:spcPts val="3984"/>
              </a:spcBef>
              <a:spcAft>
                <a:spcPts val="1800"/>
              </a:spcAft>
              <a:buFont typeface="Arial"/>
              <a:buChar char="•"/>
            </a:pP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Vgl. </a:t>
            </a:r>
            <a:r>
              <a:rPr lang="de-DE" sz="3200" dirty="0" err="1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Mk</a:t>
            </a:r>
            <a:r>
              <a:rPr lang="de-DE" sz="32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 13,13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: „</a:t>
            </a:r>
            <a:r>
              <a:rPr lang="de-CH" sz="3200" dirty="0"/>
              <a:t>Und ihr werdet von allen </a:t>
            </a:r>
            <a:r>
              <a:rPr lang="de-CH" sz="3200" dirty="0" smtClean="0"/>
              <a:t>gehasst </a:t>
            </a:r>
            <a:r>
              <a:rPr lang="de-CH" sz="3200" dirty="0"/>
              <a:t>werden um meines Namens willen; </a:t>
            </a:r>
            <a:r>
              <a:rPr lang="de-CH" sz="3200" dirty="0">
                <a:solidFill>
                  <a:schemeClr val="accent2"/>
                </a:solidFill>
              </a:rPr>
              <a:t>wer aber ausharrt bis ans Ende, der wird errettet </a:t>
            </a:r>
            <a:r>
              <a:rPr lang="de-CH" sz="3200" dirty="0" smtClean="0">
                <a:solidFill>
                  <a:schemeClr val="accent2"/>
                </a:solidFill>
              </a:rPr>
              <a:t>werden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“ (vgl. auch </a:t>
            </a:r>
            <a:r>
              <a:rPr lang="de-DE" sz="3200" dirty="0" err="1" smtClean="0">
                <a:latin typeface="Arial Unicode MS" charset="0"/>
                <a:ea typeface="Arial Unicode MS" charset="0"/>
                <a:cs typeface="Arial Unicode MS" charset="0"/>
              </a:rPr>
              <a:t>Mt</a:t>
            </a:r>
            <a:r>
              <a:rPr lang="de-DE" sz="3200" dirty="0" smtClean="0">
                <a:latin typeface="Arial Unicode MS" charset="0"/>
                <a:ea typeface="Arial Unicode MS" charset="0"/>
                <a:cs typeface="Arial Unicode MS" charset="0"/>
              </a:rPr>
              <a:t> 24,13).</a:t>
            </a:r>
            <a:endParaRPr lang="de-DE" sz="3200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28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7351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>
                <a:latin typeface="Arial Unicode MS" charset="0"/>
                <a:ea typeface="Arial Unicode MS" charset="0"/>
                <a:cs typeface="Arial Unicode MS" charset="0"/>
              </a:rPr>
              <a:t>Einführung</a:t>
            </a:r>
            <a:endParaRPr lang="en-US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55316" y="1132384"/>
            <a:ext cx="12239772" cy="7416824"/>
          </a:xfrm>
        </p:spPr>
        <p:txBody>
          <a:bodyPr/>
          <a:lstStyle/>
          <a:p>
            <a:pPr>
              <a:lnSpc>
                <a:spcPts val="4040"/>
              </a:lnSpc>
              <a:spcBef>
                <a:spcPts val="2400"/>
              </a:spcBef>
              <a:spcAft>
                <a:spcPts val="2880"/>
              </a:spcAft>
              <a:buFont typeface="Arial"/>
              <a:buChar char="•"/>
            </a:pPr>
            <a:r>
              <a:rPr lang="de-DE" sz="30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1. </a:t>
            </a:r>
            <a:r>
              <a:rPr lang="de-DE" sz="30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Thess</a:t>
            </a:r>
            <a:r>
              <a:rPr lang="de-DE" sz="30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4,15-17</a:t>
            </a:r>
            <a:r>
              <a:rPr lang="de-DE" sz="3000" dirty="0">
                <a:latin typeface="Arial Unicode MS" charset="0"/>
                <a:ea typeface="Arial Unicode MS" charset="0"/>
                <a:cs typeface="Arial Unicode MS" charset="0"/>
              </a:rPr>
              <a:t>: „Denn dies sagen wir euch in einem Wort des Herrn, dass wir, die Lebenden, die </a:t>
            </a:r>
            <a:r>
              <a:rPr lang="de-DE" sz="30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bis zur Ankunft </a:t>
            </a:r>
            <a:r>
              <a:rPr lang="de-DE" sz="30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(Parusie) des </a:t>
            </a:r>
            <a:r>
              <a:rPr lang="de-DE" sz="30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Herrn übrig bleiben</a:t>
            </a:r>
            <a:r>
              <a:rPr lang="de-DE" sz="3000" dirty="0">
                <a:latin typeface="Arial Unicode MS" charset="0"/>
                <a:ea typeface="Arial Unicode MS" charset="0"/>
                <a:cs typeface="Arial Unicode MS" charset="0"/>
              </a:rPr>
              <a:t>, den Entschlafenen keineswegs </a:t>
            </a:r>
            <a:r>
              <a:rPr lang="de-DE" sz="3000" dirty="0" smtClean="0">
                <a:latin typeface="Arial Unicode MS" charset="0"/>
                <a:ea typeface="Arial Unicode MS" charset="0"/>
                <a:cs typeface="Arial Unicode MS" charset="0"/>
              </a:rPr>
              <a:t>zuvorkommen </a:t>
            </a:r>
            <a:r>
              <a:rPr lang="de-DE" sz="3000" dirty="0">
                <a:latin typeface="Arial Unicode MS" charset="0"/>
                <a:ea typeface="Arial Unicode MS" charset="0"/>
                <a:cs typeface="Arial Unicode MS" charset="0"/>
              </a:rPr>
              <a:t>werden. Denn der Herr selbst wird beim Befehlsruf, </a:t>
            </a:r>
            <a:r>
              <a:rPr lang="de-DE" sz="30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bei der Stimme des Erzengels und bei [dem Schall] der Posaune Gottes vom </a:t>
            </a:r>
            <a:r>
              <a:rPr lang="de-DE" sz="3000" dirty="0" err="1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Him-mel</a:t>
            </a:r>
            <a:r>
              <a:rPr lang="de-DE" sz="30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30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herabkommen</a:t>
            </a:r>
            <a:r>
              <a:rPr lang="de-DE" sz="3000" dirty="0">
                <a:latin typeface="Arial Unicode MS" charset="0"/>
                <a:ea typeface="Arial Unicode MS" charset="0"/>
                <a:cs typeface="Arial Unicode MS" charset="0"/>
              </a:rPr>
              <a:t>, und die Toten in Christus werden zuerst </a:t>
            </a:r>
            <a:r>
              <a:rPr lang="de-DE" sz="3000" dirty="0" err="1" smtClean="0">
                <a:latin typeface="Arial Unicode MS" charset="0"/>
                <a:ea typeface="Arial Unicode MS" charset="0"/>
                <a:cs typeface="Arial Unicode MS" charset="0"/>
              </a:rPr>
              <a:t>aufer</a:t>
            </a:r>
            <a:r>
              <a:rPr lang="de-DE" sz="3000" dirty="0" smtClean="0">
                <a:latin typeface="Arial Unicode MS" charset="0"/>
                <a:ea typeface="Arial Unicode MS" charset="0"/>
                <a:cs typeface="Arial Unicode MS" charset="0"/>
              </a:rPr>
              <a:t>-stehen</a:t>
            </a:r>
            <a:r>
              <a:rPr lang="de-DE" sz="3000" dirty="0">
                <a:latin typeface="Arial Unicode MS" charset="0"/>
                <a:ea typeface="Arial Unicode MS" charset="0"/>
                <a:cs typeface="Arial Unicode MS" charset="0"/>
              </a:rPr>
              <a:t>; danach werden wir, die Lebenden, die übrig bleiben, </a:t>
            </a:r>
            <a:r>
              <a:rPr lang="de-DE" sz="30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zu-gleich </a:t>
            </a:r>
            <a:r>
              <a:rPr lang="de-DE" sz="30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mit ihnen in Wolken dem Herrn entgegen in die Luft entrückt werden</a:t>
            </a:r>
            <a:r>
              <a:rPr lang="de-DE" sz="3000" dirty="0">
                <a:latin typeface="Arial Unicode MS" charset="0"/>
                <a:ea typeface="Arial Unicode MS" charset="0"/>
                <a:cs typeface="Arial Unicode MS" charset="0"/>
              </a:rPr>
              <a:t>; und so werden wir allezeit beim Herrn sein.“</a:t>
            </a:r>
          </a:p>
          <a:p>
            <a:pPr>
              <a:lnSpc>
                <a:spcPts val="4040"/>
              </a:lnSpc>
              <a:spcBef>
                <a:spcPts val="2400"/>
              </a:spcBef>
              <a:spcAft>
                <a:spcPts val="2880"/>
              </a:spcAft>
              <a:buFont typeface="Arial"/>
              <a:buChar char="•"/>
            </a:pPr>
            <a:r>
              <a:rPr lang="de-DE" sz="3000" i="1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harpazo</a:t>
            </a:r>
            <a:r>
              <a:rPr lang="de-DE" sz="30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30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= </a:t>
            </a:r>
            <a:r>
              <a:rPr lang="de-DE" sz="3000" dirty="0" smtClean="0">
                <a:latin typeface="Arial Unicode MS" charset="0"/>
                <a:ea typeface="Arial Unicode MS" charset="0"/>
                <a:cs typeface="Arial Unicode MS" charset="0"/>
              </a:rPr>
              <a:t>„</a:t>
            </a:r>
            <a:r>
              <a:rPr lang="de-DE" sz="3000" dirty="0">
                <a:latin typeface="Arial Unicode MS" charset="0"/>
                <a:ea typeface="Arial Unicode MS" charset="0"/>
                <a:cs typeface="Arial Unicode MS" charset="0"/>
              </a:rPr>
              <a:t>rauben, wegreißen, entrücken“ (vgl. 2. Kor </a:t>
            </a:r>
            <a:r>
              <a:rPr lang="de-DE" sz="3000" dirty="0" smtClean="0">
                <a:latin typeface="Arial Unicode MS" charset="0"/>
                <a:ea typeface="Arial Unicode MS" charset="0"/>
                <a:cs typeface="Arial Unicode MS" charset="0"/>
              </a:rPr>
              <a:t>12,2.4; auch z. B. </a:t>
            </a:r>
            <a:r>
              <a:rPr lang="de-DE" sz="3000" dirty="0" err="1" smtClean="0">
                <a:latin typeface="Arial Unicode MS" charset="0"/>
                <a:ea typeface="Arial Unicode MS" charset="0"/>
                <a:cs typeface="Arial Unicode MS" charset="0"/>
              </a:rPr>
              <a:t>Joh</a:t>
            </a:r>
            <a:r>
              <a:rPr lang="de-DE" sz="3000" dirty="0" smtClean="0">
                <a:latin typeface="Arial Unicode MS" charset="0"/>
                <a:ea typeface="Arial Unicode MS" charset="0"/>
                <a:cs typeface="Arial Unicode MS" charset="0"/>
              </a:rPr>
              <a:t> 6,15; 10,12.28; </a:t>
            </a:r>
            <a:r>
              <a:rPr lang="de-DE" sz="3000" dirty="0" err="1" smtClean="0">
                <a:latin typeface="Arial Unicode MS" charset="0"/>
                <a:ea typeface="Arial Unicode MS" charset="0"/>
                <a:cs typeface="Arial Unicode MS" charset="0"/>
              </a:rPr>
              <a:t>Apg</a:t>
            </a:r>
            <a:r>
              <a:rPr lang="de-DE" sz="3000" dirty="0" smtClean="0">
                <a:latin typeface="Arial Unicode MS" charset="0"/>
                <a:ea typeface="Arial Unicode MS" charset="0"/>
                <a:cs typeface="Arial Unicode MS" charset="0"/>
              </a:rPr>
              <a:t> 8,39, </a:t>
            </a:r>
            <a:r>
              <a:rPr lang="de-DE" sz="3000" dirty="0" err="1">
                <a:latin typeface="Arial Unicode MS" charset="0"/>
                <a:ea typeface="Arial Unicode MS" charset="0"/>
                <a:cs typeface="Arial Unicode MS" charset="0"/>
              </a:rPr>
              <a:t>O</a:t>
            </a:r>
            <a:r>
              <a:rPr lang="de-DE" sz="3000" dirty="0" err="1" smtClean="0">
                <a:latin typeface="Arial Unicode MS" charset="0"/>
                <a:ea typeface="Arial Unicode MS" charset="0"/>
                <a:cs typeface="Arial Unicode MS" charset="0"/>
              </a:rPr>
              <a:t>ffb</a:t>
            </a:r>
            <a:r>
              <a:rPr lang="de-DE" sz="3000" dirty="0" smtClean="0">
                <a:latin typeface="Arial Unicode MS" charset="0"/>
                <a:ea typeface="Arial Unicode MS" charset="0"/>
                <a:cs typeface="Arial Unicode MS" charset="0"/>
              </a:rPr>
              <a:t> 12,5).</a:t>
            </a:r>
            <a:endParaRPr lang="de-DE" sz="3000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3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5597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>
                <a:latin typeface="Arial Unicode MS" charset="0"/>
                <a:ea typeface="Arial Unicode MS" charset="0"/>
                <a:cs typeface="Arial Unicode MS" charset="0"/>
              </a:rPr>
              <a:t>Einführung</a:t>
            </a:r>
            <a:endParaRPr lang="en-US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25736" y="1060376"/>
            <a:ext cx="12313964" cy="7416824"/>
          </a:xfrm>
        </p:spPr>
        <p:txBody>
          <a:bodyPr/>
          <a:lstStyle/>
          <a:p>
            <a:pPr>
              <a:lnSpc>
                <a:spcPts val="3660"/>
              </a:lnSpc>
              <a:spcBef>
                <a:spcPts val="1680"/>
              </a:spcBef>
              <a:spcAft>
                <a:spcPts val="2400"/>
              </a:spcAft>
              <a:buFont typeface="Arial"/>
              <a:buChar char="•"/>
            </a:pPr>
            <a:r>
              <a:rPr lang="de-DE" sz="28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Vgl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. 1. Kor 15,51-52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: </a:t>
            </a:r>
            <a:r>
              <a:rPr lang="de-DE" sz="28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„Siehe, ich sage euch ein </a:t>
            </a:r>
            <a:r>
              <a:rPr lang="de-DE" sz="28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Geheimnis</a:t>
            </a:r>
            <a:r>
              <a:rPr lang="de-DE" sz="28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: Wir werden nicht alle entschlafen, wir werden aber alle 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verwandelt werden, im Nu, in einem Augenblick, bei der letzten Posaune</a:t>
            </a:r>
            <a:r>
              <a:rPr lang="de-DE" sz="28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; denn die Posaune wird erschallen, und die Toten werden unverweslich auferweckt werden, und wir werden verwandelt werden.“</a:t>
            </a:r>
          </a:p>
          <a:p>
            <a:pPr>
              <a:lnSpc>
                <a:spcPts val="3660"/>
              </a:lnSpc>
              <a:spcBef>
                <a:spcPts val="1680"/>
              </a:spcBef>
              <a:spcAft>
                <a:spcPts val="2400"/>
              </a:spcAft>
              <a:buFont typeface="Arial"/>
              <a:buChar char="•"/>
            </a:pPr>
            <a:r>
              <a:rPr lang="de-CH" sz="2800" dirty="0" smtClean="0">
                <a:latin typeface="Arial Unicode MS" charset="0"/>
                <a:ea typeface="Arial Unicode MS" charset="0"/>
                <a:cs typeface="Arial Unicode MS" charset="0"/>
              </a:rPr>
              <a:t>Vgl. </a:t>
            </a:r>
            <a:r>
              <a:rPr lang="de-CH" sz="28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Phil 3,20-21</a:t>
            </a:r>
            <a:r>
              <a:rPr lang="de-CH" sz="2800" dirty="0" smtClean="0">
                <a:latin typeface="Arial Unicode MS" charset="0"/>
                <a:ea typeface="Arial Unicode MS" charset="0"/>
                <a:cs typeface="Arial Unicode MS" charset="0"/>
              </a:rPr>
              <a:t>: „Denn </a:t>
            </a:r>
            <a:r>
              <a:rPr lang="de-CH" sz="2800" dirty="0">
                <a:latin typeface="Arial Unicode MS" charset="0"/>
                <a:ea typeface="Arial Unicode MS" charset="0"/>
                <a:cs typeface="Arial Unicode MS" charset="0"/>
              </a:rPr>
              <a:t>unser Bürgerrecht ist </a:t>
            </a:r>
            <a:r>
              <a:rPr lang="de-CH" sz="28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in den Himmeln, von woher wir auch</a:t>
            </a:r>
            <a:r>
              <a:rPr lang="de-CH" sz="2800" dirty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CH" sz="28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den Herrn Jesus Christus als Heiland erwarten, </a:t>
            </a:r>
            <a:r>
              <a:rPr lang="de-CH" sz="28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der </a:t>
            </a:r>
            <a:r>
              <a:rPr lang="de-CH" sz="28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unseren Leib der Niedrigkeit umgestalten wird zur Gleichgestalt mit seinem Leib der Herrlichkeit</a:t>
            </a:r>
            <a:r>
              <a:rPr lang="de-CH" sz="2800" dirty="0">
                <a:latin typeface="Arial Unicode MS" charset="0"/>
                <a:ea typeface="Arial Unicode MS" charset="0"/>
                <a:cs typeface="Arial Unicode MS" charset="0"/>
              </a:rPr>
              <a:t>, nach der wirksamen </a:t>
            </a:r>
            <a:r>
              <a:rPr lang="de-CH" sz="28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Kraft, mit der er vermag, auch alle Dinge sich zu </a:t>
            </a:r>
            <a:r>
              <a:rPr lang="de-CH" sz="28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unterordnen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“ (vgl. auch Kol 3,1-4).</a:t>
            </a:r>
          </a:p>
          <a:p>
            <a:pPr>
              <a:lnSpc>
                <a:spcPts val="3660"/>
              </a:lnSpc>
              <a:spcBef>
                <a:spcPts val="1680"/>
              </a:spcBef>
              <a:spcAft>
                <a:spcPts val="2400"/>
              </a:spcAft>
              <a:buFont typeface="Arial"/>
              <a:buChar char="•"/>
            </a:pP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Zeitpunkt der Entrückung 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gemäß 1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. </a:t>
            </a:r>
            <a:r>
              <a:rPr lang="de-DE" sz="2800" dirty="0" err="1">
                <a:latin typeface="Arial Unicode MS" charset="0"/>
                <a:ea typeface="Arial Unicode MS" charset="0"/>
                <a:cs typeface="Arial Unicode MS" charset="0"/>
              </a:rPr>
              <a:t>Thess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 4,15: „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Ankunft </a:t>
            </a: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(Parusie) der 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Herrn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“; vgl. auch „</a:t>
            </a:r>
            <a:r>
              <a:rPr lang="de-DE" sz="28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letzte Posaune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“) – </a:t>
            </a: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betont 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wird </a:t>
            </a:r>
            <a:r>
              <a:rPr lang="de-DE" sz="28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die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Hoffnung.</a:t>
            </a:r>
            <a:endParaRPr lang="de-DE" sz="2800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4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5691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>
                <a:latin typeface="Arial Unicode MS" charset="0"/>
                <a:ea typeface="Arial Unicode MS" charset="0"/>
                <a:cs typeface="Arial Unicode MS" charset="0"/>
              </a:rPr>
              <a:t>Einführung</a:t>
            </a:r>
            <a:endParaRPr lang="en-US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81720" y="1276400"/>
            <a:ext cx="12457980" cy="7128792"/>
          </a:xfrm>
        </p:spPr>
        <p:txBody>
          <a:bodyPr/>
          <a:lstStyle/>
          <a:p>
            <a:pPr>
              <a:lnSpc>
                <a:spcPts val="3940"/>
              </a:lnSpc>
              <a:spcBef>
                <a:spcPts val="1600"/>
              </a:spcBef>
              <a:spcAft>
                <a:spcPts val="2328"/>
              </a:spcAft>
              <a:buFont typeface="Arial"/>
              <a:buChar char="•"/>
            </a:pP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Verschiedene Ansichten 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über den 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Zeitpunkt der Entrückung 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(„</a:t>
            </a:r>
            <a:r>
              <a:rPr lang="de-DE" sz="2800" dirty="0" err="1">
                <a:latin typeface="Arial Unicode MS" charset="0"/>
                <a:ea typeface="Arial Unicode MS" charset="0"/>
                <a:cs typeface="Arial Unicode MS" charset="0"/>
              </a:rPr>
              <a:t>Prämillenniarismus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“ – </a:t>
            </a:r>
            <a:r>
              <a:rPr lang="de-DE" sz="2800" dirty="0" err="1" smtClean="0"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 20,1-6 nach Wiederkunft Jesu):</a:t>
            </a:r>
            <a:endParaRPr lang="de-DE" sz="2800" dirty="0">
              <a:latin typeface="Arial Unicode MS" charset="0"/>
              <a:ea typeface="Arial Unicode MS" charset="0"/>
              <a:cs typeface="Arial Unicode MS" charset="0"/>
            </a:endParaRPr>
          </a:p>
          <a:p>
            <a:pPr lvl="1">
              <a:lnSpc>
                <a:spcPts val="3940"/>
              </a:lnSpc>
              <a:spcBef>
                <a:spcPts val="1600"/>
              </a:spcBef>
              <a:spcAft>
                <a:spcPts val="2328"/>
              </a:spcAft>
              <a:buClr>
                <a:schemeClr val="tx1"/>
              </a:buClr>
              <a:buFont typeface="Symbol" charset="2"/>
              <a:buChar char="-"/>
            </a:pP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800" dirty="0" err="1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Prätribulationismus</a:t>
            </a: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(vor der großen Trübsal unter dem Antichrist).</a:t>
            </a:r>
            <a:endParaRPr lang="de-DE" sz="2800" dirty="0">
              <a:solidFill>
                <a:srgbClr val="333399"/>
              </a:solidFill>
              <a:latin typeface="Arial Unicode MS" charset="0"/>
              <a:ea typeface="Arial Unicode MS" charset="0"/>
              <a:cs typeface="Arial Unicode MS" charset="0"/>
            </a:endParaRPr>
          </a:p>
          <a:p>
            <a:pPr lvl="1">
              <a:lnSpc>
                <a:spcPts val="3940"/>
              </a:lnSpc>
              <a:spcBef>
                <a:spcPts val="1600"/>
              </a:spcBef>
              <a:spcAft>
                <a:spcPts val="2328"/>
              </a:spcAft>
              <a:buClr>
                <a:schemeClr val="tx1"/>
              </a:buClr>
              <a:buFont typeface="Symbol" charset="2"/>
              <a:buChar char="-"/>
            </a:pP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800" dirty="0" err="1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Midtribulationismus</a:t>
            </a: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(in der Mitte der 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großen Trübsal)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.</a:t>
            </a:r>
            <a:endParaRPr lang="de-DE" sz="2800" dirty="0">
              <a:solidFill>
                <a:srgbClr val="333399"/>
              </a:solidFill>
              <a:latin typeface="Arial Unicode MS" charset="0"/>
              <a:ea typeface="Arial Unicode MS" charset="0"/>
              <a:cs typeface="Arial Unicode MS" charset="0"/>
            </a:endParaRPr>
          </a:p>
          <a:p>
            <a:pPr lvl="1">
              <a:lnSpc>
                <a:spcPts val="3940"/>
              </a:lnSpc>
              <a:spcBef>
                <a:spcPts val="1600"/>
              </a:spcBef>
              <a:spcAft>
                <a:spcPts val="2328"/>
              </a:spcAft>
              <a:buClr>
                <a:schemeClr val="tx1"/>
              </a:buClr>
              <a:buFont typeface="Symbol" charset="2"/>
              <a:buChar char="-"/>
            </a:pP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800" dirty="0" err="1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Posttribulationismus</a:t>
            </a: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(nach der 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großen Trübsal)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.</a:t>
            </a:r>
            <a:endParaRPr lang="de-DE" sz="2800" dirty="0">
              <a:solidFill>
                <a:srgbClr val="333399"/>
              </a:solidFill>
              <a:latin typeface="Arial Unicode MS" charset="0"/>
              <a:ea typeface="Arial Unicode MS" charset="0"/>
              <a:cs typeface="Arial Unicode MS" charset="0"/>
            </a:endParaRPr>
          </a:p>
          <a:p>
            <a:pPr>
              <a:lnSpc>
                <a:spcPts val="3940"/>
              </a:lnSpc>
              <a:spcBef>
                <a:spcPts val="1600"/>
              </a:spcBef>
              <a:spcAft>
                <a:spcPts val="2328"/>
              </a:spcAft>
              <a:buFont typeface="Arial"/>
              <a:buChar char="•"/>
            </a:pP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Übersicht 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(</a:t>
            </a:r>
            <a:r>
              <a:rPr lang="de-DE" sz="2800" dirty="0" smtClean="0">
                <a:solidFill>
                  <a:srgbClr val="008000"/>
                </a:solidFill>
                <a:latin typeface="Arial Unicode MS" charset="0"/>
                <a:ea typeface="Arial Unicode MS" charset="0"/>
                <a:cs typeface="Arial Unicode MS" charset="0"/>
              </a:rPr>
              <a:t>grün = </a:t>
            </a:r>
            <a:r>
              <a:rPr lang="de-DE" sz="2800" dirty="0">
                <a:solidFill>
                  <a:srgbClr val="008000"/>
                </a:solidFill>
                <a:latin typeface="Arial Unicode MS" charset="0"/>
                <a:ea typeface="Arial Unicode MS" charset="0"/>
                <a:cs typeface="Arial Unicode MS" charset="0"/>
              </a:rPr>
              <a:t>„Große Trübsal“ </a:t>
            </a:r>
            <a:r>
              <a:rPr lang="de-DE" sz="28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– Entrückung am Anfang, in der Mitte oder am Ende</a:t>
            </a: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):</a:t>
            </a:r>
          </a:p>
          <a:p>
            <a:pPr>
              <a:lnSpc>
                <a:spcPts val="3940"/>
              </a:lnSpc>
              <a:spcBef>
                <a:spcPts val="1600"/>
              </a:spcBef>
              <a:spcAft>
                <a:spcPts val="2328"/>
              </a:spcAft>
              <a:buFont typeface="Arial"/>
              <a:buChar char="•"/>
            </a:pPr>
            <a:r>
              <a:rPr lang="de-DE" sz="2800" dirty="0">
                <a:latin typeface="Arial Unicode MS" charset="0"/>
                <a:ea typeface="Arial Unicode MS" charset="0"/>
                <a:cs typeface="Arial Unicode MS" charset="0"/>
              </a:rPr>
              <a:t>†</a:t>
            </a:r>
            <a:r>
              <a:rPr lang="de-DE" sz="2800" u="sng" dirty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800" u="sng" dirty="0" smtClean="0">
                <a:latin typeface="Arial Unicode MS" charset="0"/>
                <a:ea typeface="Arial Unicode MS" charset="0"/>
                <a:cs typeface="Arial Unicode MS" charset="0"/>
              </a:rPr>
              <a:t>Gemeinde  </a:t>
            </a:r>
            <a:r>
              <a:rPr lang="de-DE" sz="2800" u="sng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→ </a:t>
            </a:r>
            <a:r>
              <a:rPr lang="de-DE" sz="2800" u="sng" dirty="0" smtClean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800" u="sng" dirty="0" err="1">
                <a:solidFill>
                  <a:srgbClr val="008000"/>
                </a:solidFill>
                <a:latin typeface="Arial Unicode MS" charset="0"/>
                <a:ea typeface="Arial Unicode MS" charset="0"/>
                <a:cs typeface="Arial Unicode MS" charset="0"/>
              </a:rPr>
              <a:t>Prä</a:t>
            </a:r>
            <a:r>
              <a:rPr lang="de-DE" sz="2800" u="sng" dirty="0">
                <a:solidFill>
                  <a:srgbClr val="008000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800" u="sng" dirty="0" smtClean="0">
                <a:solidFill>
                  <a:srgbClr val="008000"/>
                </a:solidFill>
                <a:latin typeface="Arial Unicode MS" charset="0"/>
                <a:ea typeface="Arial Unicode MS" charset="0"/>
                <a:cs typeface="Arial Unicode MS" charset="0"/>
              </a:rPr>
              <a:t> Mid  Post </a:t>
            </a:r>
            <a:r>
              <a:rPr lang="de-DE" sz="2800" u="sng" dirty="0" smtClean="0">
                <a:latin typeface="Arial Unicode MS" charset="0"/>
                <a:ea typeface="Arial Unicode MS" charset="0"/>
                <a:cs typeface="Arial Unicode MS" charset="0"/>
              </a:rPr>
              <a:t>Wiederkunft </a:t>
            </a:r>
            <a:r>
              <a:rPr lang="de-DE" sz="2800" u="sng" dirty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→ </a:t>
            </a:r>
            <a:r>
              <a:rPr lang="de-DE" sz="2800" u="sng" dirty="0" smtClean="0">
                <a:latin typeface="Arial Unicode MS" charset="0"/>
                <a:ea typeface="Arial Unicode MS" charset="0"/>
                <a:cs typeface="Arial Unicode MS" charset="0"/>
              </a:rPr>
              <a:t>1000-j. Reich </a:t>
            </a:r>
            <a:r>
              <a:rPr lang="de-DE" sz="2800" u="sng" dirty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→ </a:t>
            </a:r>
            <a:r>
              <a:rPr lang="de-DE" sz="2800" u="sng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Letztes </a:t>
            </a:r>
            <a:r>
              <a:rPr lang="de-DE" sz="2800" u="sng" dirty="0" smtClean="0">
                <a:latin typeface="Arial Unicode MS" charset="0"/>
                <a:ea typeface="Arial Unicode MS" charset="0"/>
                <a:cs typeface="Arial Unicode MS" charset="0"/>
              </a:rPr>
              <a:t>Gericht </a:t>
            </a:r>
            <a:r>
              <a:rPr lang="de-DE" sz="2800" u="sng" dirty="0" smtClean="0"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→ Ewigkeit</a:t>
            </a:r>
            <a:endParaRPr lang="de-DE" sz="2800" u="sng" dirty="0">
              <a:latin typeface="Arial Unicode MS" charset="0"/>
              <a:ea typeface="Arial Unicode MS" charset="0"/>
              <a:cs typeface="Arial Unicode MS" charset="0"/>
              <a:sym typeface="Symbol" charset="2"/>
            </a:endParaRPr>
          </a:p>
          <a:p>
            <a:pPr eaLnBrk="1" hangingPunct="1">
              <a:lnSpc>
                <a:spcPts val="3440"/>
              </a:lnSpc>
            </a:pPr>
            <a:endParaRPr lang="en-US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5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3947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.Aqua かな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9712" y="1420416"/>
            <a:ext cx="12529988" cy="6745684"/>
          </a:xfrm>
        </p:spPr>
        <p:txBody>
          <a:bodyPr/>
          <a:lstStyle/>
          <a:p>
            <a:pPr eaLnBrk="1" hangingPunct="1"/>
            <a:endParaRPr lang="de-DE" dirty="0" smtClean="0">
              <a:solidFill>
                <a:schemeClr val="accent2"/>
              </a:solidFill>
              <a:latin typeface="Arial Rounded MT Bold" charset="0"/>
            </a:endParaRPr>
          </a:p>
          <a:p>
            <a:pPr eaLnBrk="1" hangingPunct="1"/>
            <a:endParaRPr lang="de-DE" dirty="0">
              <a:solidFill>
                <a:schemeClr val="accent2"/>
              </a:solidFill>
              <a:latin typeface="Arial Rounded MT Bold" charset="0"/>
            </a:endParaRPr>
          </a:p>
          <a:p>
            <a:pPr eaLnBrk="1" hangingPunct="1"/>
            <a:endParaRPr lang="de-DE" dirty="0" smtClean="0">
              <a:solidFill>
                <a:schemeClr val="accent2"/>
              </a:solidFill>
              <a:latin typeface="Arial Rounded MT Bold" charset="0"/>
            </a:endParaRPr>
          </a:p>
          <a:p>
            <a:pPr algn="ctr" eaLnBrk="1" hangingPunct="1"/>
            <a:r>
              <a:rPr lang="de-DE" sz="60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Verschiedene </a:t>
            </a:r>
            <a:r>
              <a:rPr lang="de-DE" sz="60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Ansichten</a:t>
            </a:r>
            <a:endParaRPr lang="de-DE" sz="6000" dirty="0">
              <a:latin typeface="Arial Unicode MS" charset="0"/>
              <a:ea typeface="Arial Unicode MS" charset="0"/>
              <a:cs typeface="Arial Unicode MS" charset="0"/>
            </a:endParaRPr>
          </a:p>
          <a:p>
            <a:pPr eaLnBrk="1" hangingPunct="1"/>
            <a:endParaRPr lang="en-US" dirty="0">
              <a:latin typeface="Arial" charset="0"/>
              <a:ea typeface=".Aqua かな" charset="0"/>
            </a:endParaRP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6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0518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>
                <a:latin typeface="Arial Unicode MS" charset="0"/>
                <a:ea typeface="Arial Unicode MS" charset="0"/>
                <a:cs typeface="Arial Unicode MS" charset="0"/>
              </a:rPr>
              <a:t>Verschiedene Ansichten</a:t>
            </a:r>
            <a:endParaRPr lang="en-US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525736" y="1276400"/>
            <a:ext cx="12313964" cy="7128792"/>
          </a:xfrm>
        </p:spPr>
        <p:txBody>
          <a:bodyPr/>
          <a:lstStyle/>
          <a:p>
            <a:pPr>
              <a:lnSpc>
                <a:spcPts val="3540"/>
              </a:lnSpc>
              <a:spcBef>
                <a:spcPts val="2400"/>
              </a:spcBef>
              <a:spcAft>
                <a:spcPts val="3000"/>
              </a:spcAft>
              <a:buFont typeface="Arial"/>
              <a:buChar char="•"/>
            </a:pPr>
            <a:r>
              <a:rPr lang="de-DE" sz="3200" b="1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1. </a:t>
            </a:r>
            <a:r>
              <a:rPr lang="de-DE" sz="3200" b="1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Der </a:t>
            </a:r>
            <a:r>
              <a:rPr lang="de-DE" sz="3200" b="1" dirty="0" err="1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Prätribulationismus</a:t>
            </a:r>
            <a:r>
              <a:rPr lang="de-DE" sz="3200" b="1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32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(Tribulation = Bedrängnis, Trübsal)</a:t>
            </a:r>
            <a:r>
              <a:rPr lang="de-DE" sz="3200" b="1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:</a:t>
            </a:r>
            <a:endParaRPr lang="de-DE" sz="3200" dirty="0" smtClean="0">
              <a:solidFill>
                <a:schemeClr val="accent2"/>
              </a:solidFill>
              <a:latin typeface="Arial Unicode MS" charset="0"/>
              <a:ea typeface="Arial Unicode MS" charset="0"/>
              <a:cs typeface="Arial Unicode MS" charset="0"/>
            </a:endParaRPr>
          </a:p>
          <a:p>
            <a:pPr lvl="1">
              <a:lnSpc>
                <a:spcPts val="3540"/>
              </a:lnSpc>
              <a:spcBef>
                <a:spcPts val="2400"/>
              </a:spcBef>
              <a:spcAft>
                <a:spcPts val="3000"/>
              </a:spcAft>
              <a:buFont typeface="Symbol" charset="2"/>
              <a:buChar char="-"/>
            </a:pPr>
            <a:r>
              <a:rPr lang="de-DE" sz="3000" dirty="0" smtClean="0">
                <a:latin typeface="Arial Unicode MS" charset="0"/>
                <a:ea typeface="Arial Unicode MS" charset="0"/>
                <a:cs typeface="Arial Unicode MS" charset="0"/>
              </a:rPr>
              <a:t> Entrückung unmittelbar </a:t>
            </a:r>
            <a:r>
              <a:rPr lang="de-DE" sz="30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vor der „großen Trübsal“</a:t>
            </a:r>
            <a:r>
              <a:rPr lang="de-DE" sz="3000" dirty="0" smtClean="0">
                <a:latin typeface="Arial Unicode MS" charset="0"/>
                <a:ea typeface="Arial Unicode MS" charset="0"/>
                <a:cs typeface="Arial Unicode MS" charset="0"/>
              </a:rPr>
              <a:t>.</a:t>
            </a:r>
          </a:p>
          <a:p>
            <a:pPr lvl="1">
              <a:lnSpc>
                <a:spcPts val="3540"/>
              </a:lnSpc>
              <a:spcBef>
                <a:spcPts val="2400"/>
              </a:spcBef>
              <a:spcAft>
                <a:spcPts val="3000"/>
              </a:spcAft>
              <a:buFont typeface="Symbol" charset="2"/>
              <a:buChar char="-"/>
            </a:pPr>
            <a:r>
              <a:rPr lang="de-DE" sz="30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3000" dirty="0" err="1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30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4,1 </a:t>
            </a:r>
            <a:r>
              <a:rPr lang="de-DE" sz="3000" dirty="0" smtClean="0">
                <a:latin typeface="Arial Unicode MS" charset="0"/>
                <a:ea typeface="Arial Unicode MS" charset="0"/>
                <a:cs typeface="Arial Unicode MS" charset="0"/>
              </a:rPr>
              <a:t>als indirekten </a:t>
            </a:r>
            <a:r>
              <a:rPr lang="de-DE" sz="30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Hinweis auf die Entrückung </a:t>
            </a:r>
            <a:r>
              <a:rPr lang="de-DE" sz="3000" dirty="0" smtClean="0">
                <a:latin typeface="Arial Unicode MS" charset="0"/>
                <a:ea typeface="Arial Unicode MS" charset="0"/>
                <a:cs typeface="Arial Unicode MS" charset="0"/>
              </a:rPr>
              <a:t>(Johannes steigt im Geist in den Himmel).</a:t>
            </a:r>
          </a:p>
          <a:p>
            <a:pPr lvl="1">
              <a:lnSpc>
                <a:spcPts val="3540"/>
              </a:lnSpc>
              <a:spcBef>
                <a:spcPts val="2400"/>
              </a:spcBef>
              <a:spcAft>
                <a:spcPts val="3000"/>
              </a:spcAft>
              <a:buFont typeface="Symbol" charset="2"/>
              <a:buChar char="-"/>
            </a:pPr>
            <a:r>
              <a:rPr lang="de-DE" sz="30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3000" dirty="0" err="1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30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4–19</a:t>
            </a:r>
            <a:r>
              <a:rPr lang="de-DE" sz="3000" dirty="0" smtClean="0">
                <a:solidFill>
                  <a:srgbClr val="0000FF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3000" dirty="0" smtClean="0">
                <a:latin typeface="Arial Unicode MS" charset="0"/>
                <a:ea typeface="Arial Unicode MS" charset="0"/>
                <a:cs typeface="Arial Unicode MS" charset="0"/>
              </a:rPr>
              <a:t>wird auf die </a:t>
            </a:r>
            <a:r>
              <a:rPr lang="de-DE" sz="30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Zeit nach der Entrückung </a:t>
            </a:r>
            <a:r>
              <a:rPr lang="de-DE" sz="3000" dirty="0" smtClean="0">
                <a:latin typeface="Arial Unicode MS" charset="0"/>
                <a:ea typeface="Arial Unicode MS" charset="0"/>
                <a:cs typeface="Arial Unicode MS" charset="0"/>
              </a:rPr>
              <a:t>bezogen.</a:t>
            </a:r>
          </a:p>
          <a:p>
            <a:pPr lvl="1">
              <a:lnSpc>
                <a:spcPts val="3540"/>
              </a:lnSpc>
              <a:spcBef>
                <a:spcPts val="2400"/>
              </a:spcBef>
              <a:spcAft>
                <a:spcPts val="3000"/>
              </a:spcAft>
              <a:buFont typeface="Symbol" charset="2"/>
              <a:buChar char="-"/>
            </a:pPr>
            <a:r>
              <a:rPr lang="de-DE" sz="3000" dirty="0" smtClean="0">
                <a:latin typeface="Arial Unicode MS" charset="0"/>
                <a:ea typeface="Arial Unicode MS" charset="0"/>
                <a:cs typeface="Arial Unicode MS" charset="0"/>
              </a:rPr>
              <a:t> Begründung u. a. mit </a:t>
            </a:r>
            <a:r>
              <a:rPr lang="de-DE" sz="3000" dirty="0" err="1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30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3,10</a:t>
            </a:r>
            <a:r>
              <a:rPr lang="de-DE" sz="3000" dirty="0" smtClean="0">
                <a:latin typeface="Arial Unicode MS" charset="0"/>
                <a:ea typeface="Arial Unicode MS" charset="0"/>
                <a:cs typeface="Arial Unicode MS" charset="0"/>
              </a:rPr>
              <a:t>: „Weil du das Wort vom Harren auf mich bewahrt hast, </a:t>
            </a:r>
            <a:r>
              <a:rPr lang="de-DE" sz="30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werde auch ich dich vor (genauer: aus) der Stunde der Versuchung</a:t>
            </a:r>
            <a:r>
              <a:rPr lang="de-DE" sz="3000" dirty="0" smtClean="0">
                <a:latin typeface="Arial Unicode MS" charset="0"/>
                <a:ea typeface="Arial Unicode MS" charset="0"/>
                <a:cs typeface="Arial Unicode MS" charset="0"/>
              </a:rPr>
              <a:t>, die über den ganzen Erdkreis kommen wird, um die zu versuchen, die auf der Erde wohnen, </a:t>
            </a:r>
            <a:r>
              <a:rPr lang="de-DE" sz="30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bewahren</a:t>
            </a:r>
            <a:r>
              <a:rPr lang="de-DE" sz="3000" dirty="0" smtClean="0">
                <a:latin typeface="Arial Unicode MS" charset="0"/>
                <a:ea typeface="Arial Unicode MS" charset="0"/>
                <a:cs typeface="Arial Unicode MS" charset="0"/>
              </a:rPr>
              <a:t>.“</a:t>
            </a:r>
            <a:endParaRPr lang="de-DE" sz="3000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7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2662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597744" y="124271"/>
            <a:ext cx="12243544" cy="648841"/>
          </a:xfrm>
        </p:spPr>
        <p:txBody>
          <a:bodyPr/>
          <a:lstStyle/>
          <a:p>
            <a:pPr eaLnBrk="1" hangingPunct="1"/>
            <a:r>
              <a:rPr lang="de-DE" dirty="0">
                <a:latin typeface="Arial Unicode MS" charset="0"/>
                <a:ea typeface="Arial Unicode MS" charset="0"/>
                <a:cs typeface="Arial Unicode MS" charset="0"/>
              </a:rPr>
              <a:t>Verschiedene Ansichten</a:t>
            </a:r>
            <a:endParaRPr lang="en-US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471488" y="1276400"/>
            <a:ext cx="12368212" cy="7128792"/>
          </a:xfrm>
        </p:spPr>
        <p:txBody>
          <a:bodyPr/>
          <a:lstStyle/>
          <a:p>
            <a:pPr>
              <a:lnSpc>
                <a:spcPts val="3840"/>
              </a:lnSpc>
              <a:spcBef>
                <a:spcPts val="2800"/>
              </a:spcBef>
              <a:spcAft>
                <a:spcPts val="2280"/>
              </a:spcAft>
              <a:buFont typeface="Arial"/>
              <a:buChar char="•"/>
            </a:pP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Vgl. </a:t>
            </a:r>
            <a:r>
              <a:rPr lang="de-DE" sz="2800" dirty="0" err="1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Joh</a:t>
            </a: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17,15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: „Ich bitte nicht, dass du (Vater) sie aus der Welt weg-nimmst, </a:t>
            </a: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sondern dass du sie vor dem Bösen </a:t>
            </a: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(</a:t>
            </a: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genauer: aus dem Bösen heraus</a:t>
            </a: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  <a:sym typeface="Symbol" charset="2"/>
              </a:rPr>
              <a:t>)</a:t>
            </a: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bewahrst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.“</a:t>
            </a:r>
          </a:p>
          <a:p>
            <a:pPr>
              <a:lnSpc>
                <a:spcPts val="3840"/>
              </a:lnSpc>
              <a:spcBef>
                <a:spcPts val="2800"/>
              </a:spcBef>
              <a:spcAft>
                <a:spcPts val="2280"/>
              </a:spcAft>
              <a:buFont typeface="Arial"/>
              <a:buChar char="•"/>
            </a:pPr>
            <a:r>
              <a:rPr lang="de-DE" sz="2800" dirty="0" err="1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7,14</a:t>
            </a:r>
            <a:r>
              <a:rPr lang="de-DE" sz="2800" dirty="0" smtClean="0">
                <a:latin typeface="Arial Unicode MS" charset="0"/>
                <a:ea typeface="Arial Unicode MS" charset="0"/>
                <a:cs typeface="Arial Unicode MS" charset="0"/>
              </a:rPr>
              <a:t>: </a:t>
            </a:r>
            <a:r>
              <a:rPr lang="de-DE" sz="28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„Diese sind es, </a:t>
            </a: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die aus der großen Trübsal kommen</a:t>
            </a:r>
            <a:r>
              <a:rPr lang="de-DE" sz="28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, und sie haben ihre Gewänder gewaschen und sie weiß gemacht im Blut des Lammes.“</a:t>
            </a:r>
          </a:p>
          <a:p>
            <a:pPr>
              <a:lnSpc>
                <a:spcPts val="3840"/>
              </a:lnSpc>
              <a:spcBef>
                <a:spcPts val="2800"/>
              </a:spcBef>
              <a:spcAft>
                <a:spcPts val="2280"/>
              </a:spcAft>
              <a:buFont typeface="Arial"/>
              <a:buChar char="•"/>
            </a:pPr>
            <a:r>
              <a:rPr lang="de-DE" sz="2800" dirty="0" err="1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14,11</a:t>
            </a:r>
            <a:r>
              <a:rPr lang="de-DE" sz="28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: „Hier ist </a:t>
            </a:r>
            <a:r>
              <a:rPr lang="de-DE" sz="28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das Ausharren der Heiligen</a:t>
            </a:r>
            <a:r>
              <a:rPr lang="de-DE" sz="28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, welche die Gebote Gottes und den Glauben Jesu bewahren.“</a:t>
            </a:r>
          </a:p>
          <a:p>
            <a:pPr>
              <a:lnSpc>
                <a:spcPts val="3840"/>
              </a:lnSpc>
              <a:spcBef>
                <a:spcPts val="2800"/>
              </a:spcBef>
              <a:spcAft>
                <a:spcPts val="2280"/>
              </a:spcAft>
              <a:buFont typeface="Arial"/>
              <a:buChar char="•"/>
            </a:pPr>
            <a:r>
              <a:rPr lang="de-DE" sz="28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„</a:t>
            </a:r>
            <a:r>
              <a:rPr lang="de-DE" sz="2800" dirty="0" smtClean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Hochzeit des Lammes</a:t>
            </a:r>
            <a:r>
              <a:rPr lang="de-DE" sz="28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“ wird in </a:t>
            </a:r>
            <a:r>
              <a:rPr lang="de-DE" sz="2800" dirty="0" err="1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8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 19,7 </a:t>
            </a:r>
            <a:r>
              <a:rPr lang="de-DE" sz="2800" dirty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erst </a:t>
            </a:r>
            <a:r>
              <a:rPr lang="de-DE" sz="2800" dirty="0" smtClean="0">
                <a:solidFill>
                  <a:srgbClr val="000000"/>
                </a:solidFill>
                <a:latin typeface="Arial Unicode MS" charset="0"/>
                <a:ea typeface="Arial Unicode MS" charset="0"/>
                <a:cs typeface="Arial Unicode MS" charset="0"/>
              </a:rPr>
              <a:t>angekündigt!</a:t>
            </a:r>
            <a:endParaRPr lang="de-DE" sz="2800" dirty="0">
              <a:solidFill>
                <a:srgbClr val="000000"/>
              </a:solidFill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8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348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>
                <a:latin typeface="Arial Unicode MS" charset="0"/>
                <a:ea typeface="Arial Unicode MS" charset="0"/>
                <a:cs typeface="Arial Unicode MS" charset="0"/>
              </a:rPr>
              <a:t>Verschiedene Ansichten</a:t>
            </a:r>
            <a:endParaRPr lang="en-US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309712" y="1060376"/>
            <a:ext cx="12529988" cy="7488832"/>
          </a:xfrm>
        </p:spPr>
        <p:txBody>
          <a:bodyPr/>
          <a:lstStyle/>
          <a:p>
            <a:pPr>
              <a:lnSpc>
                <a:spcPts val="3600"/>
              </a:lnSpc>
              <a:spcBef>
                <a:spcPts val="1600"/>
              </a:spcBef>
              <a:spcAft>
                <a:spcPct val="20000"/>
              </a:spcAft>
              <a:buFont typeface="Arial"/>
              <a:buChar char="•"/>
            </a:pPr>
            <a:r>
              <a:rPr lang="de-DE" sz="3200" b="1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2. Der </a:t>
            </a:r>
            <a:r>
              <a:rPr lang="de-DE" sz="3200" b="1" dirty="0" err="1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Midtribulationismus</a:t>
            </a:r>
            <a:r>
              <a:rPr lang="de-DE" sz="3200" b="1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3200" dirty="0">
                <a:solidFill>
                  <a:schemeClr val="accent2"/>
                </a:solidFill>
                <a:latin typeface="Arial Unicode MS" charset="0"/>
                <a:ea typeface="Arial Unicode MS" charset="0"/>
                <a:cs typeface="Arial Unicode MS" charset="0"/>
              </a:rPr>
              <a:t>(Tribulation = Bedrängnis, Trübsal)</a:t>
            </a:r>
            <a:r>
              <a:rPr lang="de-DE" sz="3200" b="1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:</a:t>
            </a:r>
            <a:endParaRPr lang="de-DE" sz="3200" b="1" dirty="0">
              <a:solidFill>
                <a:srgbClr val="333399"/>
              </a:solidFill>
              <a:latin typeface="Arial Unicode MS" charset="0"/>
              <a:ea typeface="Arial Unicode MS" charset="0"/>
              <a:cs typeface="Arial Unicode MS" charset="0"/>
            </a:endParaRPr>
          </a:p>
          <a:p>
            <a:pPr lvl="1">
              <a:lnSpc>
                <a:spcPts val="3600"/>
              </a:lnSpc>
              <a:spcBef>
                <a:spcPts val="1600"/>
              </a:spcBef>
              <a:spcAft>
                <a:spcPct val="20000"/>
              </a:spcAft>
              <a:buFont typeface="Symbol" charset="2"/>
              <a:buChar char="-"/>
            </a:pPr>
            <a:r>
              <a:rPr lang="de-DE" sz="2700" dirty="0" smtClean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600" dirty="0" smtClean="0">
                <a:latin typeface="Arial Unicode MS" charset="0"/>
                <a:ea typeface="Arial Unicode MS" charset="0"/>
                <a:cs typeface="Arial Unicode MS" charset="0"/>
              </a:rPr>
              <a:t>Entrückung </a:t>
            </a:r>
            <a:r>
              <a:rPr lang="de-DE" sz="2600" dirty="0">
                <a:latin typeface="Arial Unicode MS" charset="0"/>
                <a:ea typeface="Arial Unicode MS" charset="0"/>
                <a:cs typeface="Arial Unicode MS" charset="0"/>
              </a:rPr>
              <a:t>in der </a:t>
            </a:r>
            <a:r>
              <a:rPr lang="de-DE" sz="26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Mitte der „großen Trübsal</a:t>
            </a:r>
            <a:r>
              <a:rPr lang="de-DE" sz="26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“</a:t>
            </a:r>
            <a:r>
              <a:rPr lang="de-DE" sz="2600" dirty="0"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600" dirty="0" smtClean="0">
                <a:latin typeface="Arial Unicode MS" charset="0"/>
                <a:ea typeface="Arial Unicode MS" charset="0"/>
                <a:cs typeface="Arial Unicode MS" charset="0"/>
              </a:rPr>
              <a:t>(während der antichristlichen Zeit).</a:t>
            </a:r>
            <a:endParaRPr lang="de-DE" sz="2600" dirty="0">
              <a:latin typeface="Arial Unicode MS" charset="0"/>
              <a:ea typeface="Arial Unicode MS" charset="0"/>
              <a:cs typeface="Arial Unicode MS" charset="0"/>
            </a:endParaRPr>
          </a:p>
          <a:p>
            <a:pPr lvl="1">
              <a:lnSpc>
                <a:spcPts val="3600"/>
              </a:lnSpc>
              <a:spcBef>
                <a:spcPts val="1600"/>
              </a:spcBef>
              <a:spcAft>
                <a:spcPct val="20000"/>
              </a:spcAft>
              <a:buFont typeface="Symbol" charset="2"/>
              <a:buChar char="-"/>
            </a:pPr>
            <a:r>
              <a:rPr lang="de-DE" sz="2600" dirty="0" smtClean="0">
                <a:latin typeface="Arial Unicode MS" charset="0"/>
                <a:ea typeface="Arial Unicode MS" charset="0"/>
                <a:cs typeface="Arial Unicode MS" charset="0"/>
              </a:rPr>
              <a:t> Begründung </a:t>
            </a:r>
            <a:r>
              <a:rPr lang="de-DE" sz="2600" dirty="0">
                <a:latin typeface="Arial Unicode MS" charset="0"/>
                <a:ea typeface="Arial Unicode MS" charset="0"/>
                <a:cs typeface="Arial Unicode MS" charset="0"/>
              </a:rPr>
              <a:t>u. a. aus </a:t>
            </a:r>
            <a:r>
              <a:rPr lang="de-DE" sz="26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</a:t>
            </a:r>
            <a:r>
              <a:rPr lang="de-DE" sz="26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7,14</a:t>
            </a:r>
            <a:r>
              <a:rPr lang="de-DE" sz="2600" dirty="0">
                <a:latin typeface="Arial Unicode MS" charset="0"/>
                <a:ea typeface="Arial Unicode MS" charset="0"/>
                <a:cs typeface="Arial Unicode MS" charset="0"/>
              </a:rPr>
              <a:t>: „Diese sind es, </a:t>
            </a:r>
            <a:r>
              <a:rPr lang="de-DE" sz="26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die aus der großen </a:t>
            </a:r>
            <a:r>
              <a:rPr lang="de-DE" sz="26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Trübsal </a:t>
            </a:r>
            <a:r>
              <a:rPr lang="de-DE" sz="26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kommen</a:t>
            </a:r>
            <a:r>
              <a:rPr lang="de-DE" sz="2600" dirty="0">
                <a:latin typeface="Arial Unicode MS" charset="0"/>
                <a:ea typeface="Arial Unicode MS" charset="0"/>
                <a:cs typeface="Arial Unicode MS" charset="0"/>
              </a:rPr>
              <a:t>, und sie haben ihre Gewänder gewaschen und sie im Blut des Lammes weiß gemacht.“</a:t>
            </a:r>
          </a:p>
          <a:p>
            <a:pPr lvl="1">
              <a:lnSpc>
                <a:spcPts val="3600"/>
              </a:lnSpc>
              <a:spcBef>
                <a:spcPts val="1600"/>
              </a:spcBef>
              <a:spcAft>
                <a:spcPct val="20000"/>
              </a:spcAft>
              <a:buFont typeface="Symbol" charset="2"/>
              <a:buChar char="-"/>
            </a:pPr>
            <a:r>
              <a:rPr lang="de-DE" sz="2600" dirty="0" smtClean="0">
                <a:latin typeface="Arial Unicode MS" charset="0"/>
                <a:ea typeface="Arial Unicode MS" charset="0"/>
                <a:cs typeface="Arial Unicode MS" charset="0"/>
              </a:rPr>
              <a:t> Nach </a:t>
            </a:r>
            <a:r>
              <a:rPr lang="de-DE" sz="26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Erich </a:t>
            </a:r>
            <a:r>
              <a:rPr lang="de-DE" sz="26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Mauerhofer</a:t>
            </a:r>
            <a:r>
              <a:rPr lang="de-DE" sz="26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</a:t>
            </a:r>
            <a:r>
              <a:rPr lang="de-DE" sz="2600" dirty="0">
                <a:latin typeface="Arial Unicode MS" charset="0"/>
                <a:ea typeface="Arial Unicode MS" charset="0"/>
                <a:cs typeface="Arial Unicode MS" charset="0"/>
              </a:rPr>
              <a:t>kann </a:t>
            </a:r>
          </a:p>
          <a:p>
            <a:pPr lvl="2">
              <a:lnSpc>
                <a:spcPts val="3600"/>
              </a:lnSpc>
              <a:spcBef>
                <a:spcPts val="1600"/>
              </a:spcBef>
              <a:spcAft>
                <a:spcPct val="20000"/>
              </a:spcAft>
              <a:buClr>
                <a:schemeClr val="tx1"/>
              </a:buClr>
              <a:buFont typeface="Wingdings" charset="2"/>
              <a:buChar char="Ø"/>
            </a:pPr>
            <a:r>
              <a:rPr lang="de-DE" sz="26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„</a:t>
            </a:r>
            <a:r>
              <a:rPr lang="de-DE" sz="26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die Stelle in </a:t>
            </a:r>
            <a:r>
              <a:rPr lang="de-DE" sz="26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Offbg</a:t>
            </a:r>
            <a:r>
              <a:rPr lang="de-DE" sz="26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. 3,10, die von ‚</a:t>
            </a:r>
            <a:r>
              <a:rPr lang="de-DE" sz="2600" dirty="0" err="1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Pretribulationisten</a:t>
            </a:r>
            <a:r>
              <a:rPr lang="de-DE" sz="26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’ gerne als ‚Beweis’ der Richtigkeit ihrer Auffassung erwähnt wird, … genauso gut – wenn nicht noch besser – als Stelle für die Entrückung in der ‚Mitte’ erwähnt werden“.</a:t>
            </a:r>
          </a:p>
          <a:p>
            <a:pPr lvl="1">
              <a:lnSpc>
                <a:spcPts val="3600"/>
              </a:lnSpc>
              <a:spcBef>
                <a:spcPts val="1600"/>
              </a:spcBef>
              <a:spcAft>
                <a:spcPct val="20000"/>
              </a:spcAft>
              <a:buFont typeface="Symbol" charset="2"/>
              <a:buChar char="-"/>
            </a:pPr>
            <a:r>
              <a:rPr lang="de-DE" sz="2600" dirty="0" smtClean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 Ungelöstes </a:t>
            </a:r>
            <a:r>
              <a:rPr lang="de-DE" sz="26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„Problem“</a:t>
            </a:r>
            <a:r>
              <a:rPr lang="de-DE" sz="2600" dirty="0">
                <a:latin typeface="Arial Unicode MS" charset="0"/>
                <a:ea typeface="Arial Unicode MS" charset="0"/>
                <a:cs typeface="Arial Unicode MS" charset="0"/>
              </a:rPr>
              <a:t>: Die eigentliche „</a:t>
            </a:r>
            <a:r>
              <a:rPr lang="de-DE" sz="26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große Trübsal</a:t>
            </a:r>
            <a:r>
              <a:rPr lang="de-DE" sz="2600" dirty="0">
                <a:latin typeface="Arial Unicode MS" charset="0"/>
                <a:ea typeface="Arial Unicode MS" charset="0"/>
                <a:cs typeface="Arial Unicode MS" charset="0"/>
              </a:rPr>
              <a:t>“ beginnt erst in der zweiten Hälfte der Wirksamkeit des Antichristen (wäre </a:t>
            </a:r>
            <a:r>
              <a:rPr lang="de-DE" sz="2600" dirty="0">
                <a:solidFill>
                  <a:srgbClr val="333399"/>
                </a:solidFill>
                <a:latin typeface="Arial Unicode MS" charset="0"/>
                <a:ea typeface="Arial Unicode MS" charset="0"/>
                <a:cs typeface="Arial Unicode MS" charset="0"/>
              </a:rPr>
              <a:t>nach der Entrückung</a:t>
            </a:r>
            <a:r>
              <a:rPr lang="de-DE" sz="2600" dirty="0">
                <a:latin typeface="Arial Unicode MS" charset="0"/>
                <a:ea typeface="Arial Unicode MS" charset="0"/>
                <a:cs typeface="Arial Unicode MS" charset="0"/>
              </a:rPr>
              <a:t>)</a:t>
            </a:r>
            <a:r>
              <a:rPr lang="de-DE" sz="2600" dirty="0" smtClean="0">
                <a:latin typeface="Arial Unicode MS" charset="0"/>
                <a:ea typeface="Arial Unicode MS" charset="0"/>
                <a:cs typeface="Arial Unicode MS" charset="0"/>
              </a:rPr>
              <a:t>.</a:t>
            </a:r>
            <a:endParaRPr lang="de-DE" sz="2600" dirty="0">
              <a:latin typeface="Arial Unicode MS" charset="0"/>
              <a:ea typeface="Arial Unicode MS" charset="0"/>
              <a:cs typeface="Arial Unicode MS" charset="0"/>
            </a:endParaRPr>
          </a:p>
        </p:txBody>
      </p:sp>
      <p:sp>
        <p:nvSpPr>
          <p:cNvPr id="12289" name="Foliennummernplatzhalter 3"/>
          <p:cNvSpPr>
            <a:spLocks noGrp="1"/>
          </p:cNvSpPr>
          <p:nvPr>
            <p:ph type="sldNum" sz="quarter" idx="10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cs typeface="ＭＳ Ｐゴシック" charset="0"/>
                <a:sym typeface="Frutiger Next Pro Light" charset="0"/>
              </a:defRPr>
            </a:lvl1pPr>
            <a:lvl2pPr marL="742950" indent="-28575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2pPr>
            <a:lvl3pPr marL="11430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3pPr>
            <a:lvl4pPr marL="16002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4pPr>
            <a:lvl5pPr marL="2057400" indent="-228600" eaLnBrk="0" hangingPunct="0"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500">
                <a:solidFill>
                  <a:srgbClr val="000000"/>
                </a:solidFill>
                <a:latin typeface="Frutiger Next Pro Light" charset="0"/>
                <a:ea typeface="ＭＳ Ｐゴシック" charset="0"/>
                <a:sym typeface="Frutiger Next Pro Light" charset="0"/>
              </a:defRPr>
            </a:lvl9pPr>
          </a:lstStyle>
          <a:p>
            <a:pPr eaLnBrk="1" hangingPunct="1"/>
            <a:fld id="{740DD689-21A2-C24C-9299-37384999BA53}" type="slidenum">
              <a:rPr lang="en-US" sz="2000">
                <a:solidFill>
                  <a:srgbClr val="FFFFFF"/>
                </a:solidFill>
                <a:cs typeface="Frutiger Next Pro Light" charset="0"/>
              </a:rPr>
              <a:pPr eaLnBrk="1" hangingPunct="1"/>
              <a:t>9</a:t>
            </a:fld>
            <a:endParaRPr lang="en-US" sz="2000">
              <a:solidFill>
                <a:srgbClr val="FFFFFF"/>
              </a:solidFill>
              <a:cs typeface="Frutiger Nex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8536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ephanusred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4174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0B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">
      <a:majorFont>
        <a:latin typeface="Frutiger Next Pro Light"/>
        <a:ea typeface=".Aqua かな"/>
        <a:cs typeface=".Aqua かな"/>
      </a:majorFont>
      <a:minorFont>
        <a:latin typeface="Arial"/>
        <a:ea typeface=".Aqua かな"/>
        <a:cs typeface=".Aqua かな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rutiger Next Pro Light" charset="0"/>
            <a:ea typeface=".Aqua かな" charset="0"/>
            <a:cs typeface=".Aqua かな" charset="0"/>
            <a:sym typeface="Frutiger Next Pro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rutiger Next Pro Light" charset="0"/>
            <a:ea typeface=".Aqua かな" charset="0"/>
            <a:cs typeface=".Aqua かな" charset="0"/>
            <a:sym typeface="Frutiger Next Pro Light" charset="0"/>
          </a:defRPr>
        </a:defPPr>
      </a:lstStyle>
    </a:lnDef>
  </a:objectDefaults>
  <a:extraClrSchemeLst>
    <a:extraClrScheme>
      <a:clrScheme name="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Benutzerdefiniert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4174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B0BC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Frutiger Next Pro Light"/>
        <a:ea typeface=".Aqua かな"/>
        <a:cs typeface=".Aqua かな"/>
      </a:majorFont>
      <a:minorFont>
        <a:latin typeface="Frutiger Next Pro Light"/>
        <a:ea typeface=".Aqua かな"/>
        <a:cs typeface=".Aqua かな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rutiger Next Pro Light" charset="0"/>
            <a:ea typeface=".Aqua かな" charset="0"/>
            <a:cs typeface=".Aqua かな" charset="0"/>
            <a:sym typeface="Frutiger Next Pro Ligh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Frutiger Next Pro Light" charset="0"/>
            <a:ea typeface=".Aqua かな" charset="0"/>
            <a:cs typeface=".Aqua かな" charset="0"/>
            <a:sym typeface="Frutiger Next Pro Light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ages>0</Pages>
  <Words>2373</Words>
  <Characters>0</Characters>
  <Application>Microsoft Office PowerPoint</Application>
  <PresentationFormat>Benutzerdefiniert</PresentationFormat>
  <Lines>0</Lines>
  <Paragraphs>181</Paragraphs>
  <Slides>28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28</vt:i4>
      </vt:variant>
    </vt:vector>
  </HeadingPairs>
  <TitlesOfParts>
    <vt:vector size="30" baseType="lpstr">
      <vt:lpstr>Stephanusrede</vt:lpstr>
      <vt:lpstr>Title &amp; Bullets</vt:lpstr>
      <vt:lpstr>Die Wiederkunft Jesu und die Entrückung der Gemeinde    Prof. Dr. Jacob Thiessen, STH Basel www.sthbasel.ch   Vgl. J. Thiessen, Biblische Glaubenslehre. Eine systematische Theologie für die Gemeinde, Nürnberg: VTR, 2004, S. 192ff.</vt:lpstr>
      <vt:lpstr>Gliederung</vt:lpstr>
      <vt:lpstr>Einführung</vt:lpstr>
      <vt:lpstr>Einführung</vt:lpstr>
      <vt:lpstr>Einführung</vt:lpstr>
      <vt:lpstr>PowerPoint-Präsentation</vt:lpstr>
      <vt:lpstr>Verschiedene Ansichten</vt:lpstr>
      <vt:lpstr>Verschiedene Ansichten</vt:lpstr>
      <vt:lpstr>Verschiedene Ansichten</vt:lpstr>
      <vt:lpstr>Verschiedene Ansichten</vt:lpstr>
      <vt:lpstr>PowerPoint-Präsentation</vt:lpstr>
      <vt:lpstr>Biblische Stellungnahme</vt:lpstr>
      <vt:lpstr>Biblische Stellungnahme</vt:lpstr>
      <vt:lpstr>Biblische Stellungnahme</vt:lpstr>
      <vt:lpstr>Biblische Stellungnahme</vt:lpstr>
      <vt:lpstr>Biblische Stellungnahme</vt:lpstr>
      <vt:lpstr>Biblische Stellungnahme</vt:lpstr>
      <vt:lpstr>Biblische Stellungnahme</vt:lpstr>
      <vt:lpstr>Biblische Stellungnahme</vt:lpstr>
      <vt:lpstr>Biblische Stellungnahme</vt:lpstr>
      <vt:lpstr>Biblische Stellungnahme</vt:lpstr>
      <vt:lpstr>Biblische Stellungnahme</vt:lpstr>
      <vt:lpstr>Biblische Stellungnahme</vt:lpstr>
      <vt:lpstr>Wann kommt der Antichristus?</vt:lpstr>
      <vt:lpstr>Biblische Stellungnahme</vt:lpstr>
      <vt:lpstr>PowerPoint-Präsentation</vt:lpstr>
      <vt:lpstr>Schlussfolgerung</vt:lpstr>
      <vt:lpstr>Schlussfolgerung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Wiederkunft Jesu und Entrückung der Gemeinde</dc:title>
  <dc:creator>Jacob Thiessen</dc:creator>
  <cp:lastModifiedBy>Me</cp:lastModifiedBy>
  <cp:revision>336</cp:revision>
  <cp:lastPrinted>2016-12-11T07:24:31Z</cp:lastPrinted>
  <dcterms:created xsi:type="dcterms:W3CDTF">2011-10-05T19:58:41Z</dcterms:created>
  <dcterms:modified xsi:type="dcterms:W3CDTF">2016-12-17T20:11:37Z</dcterms:modified>
</cp:coreProperties>
</file>