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9"/>
  </p:notesMasterIdLst>
  <p:sldIdLst>
    <p:sldId id="257" r:id="rId2"/>
    <p:sldId id="258" r:id="rId3"/>
    <p:sldId id="259" r:id="rId4"/>
    <p:sldId id="286" r:id="rId5"/>
    <p:sldId id="260" r:id="rId6"/>
    <p:sldId id="261" r:id="rId7"/>
    <p:sldId id="288" r:id="rId8"/>
    <p:sldId id="262" r:id="rId9"/>
    <p:sldId id="263" r:id="rId10"/>
    <p:sldId id="267" r:id="rId11"/>
    <p:sldId id="293" r:id="rId12"/>
    <p:sldId id="264" r:id="rId13"/>
    <p:sldId id="294" r:id="rId14"/>
    <p:sldId id="265" r:id="rId15"/>
    <p:sldId id="290" r:id="rId16"/>
    <p:sldId id="297" r:id="rId17"/>
    <p:sldId id="275" r:id="rId18"/>
    <p:sldId id="295" r:id="rId19"/>
    <p:sldId id="289" r:id="rId20"/>
    <p:sldId id="300" r:id="rId21"/>
    <p:sldId id="268" r:id="rId22"/>
    <p:sldId id="266" r:id="rId23"/>
    <p:sldId id="301" r:id="rId24"/>
    <p:sldId id="282" r:id="rId25"/>
    <p:sldId id="296" r:id="rId26"/>
    <p:sldId id="269" r:id="rId27"/>
    <p:sldId id="276" r:id="rId28"/>
    <p:sldId id="271" r:id="rId29"/>
    <p:sldId id="299" r:id="rId30"/>
    <p:sldId id="272" r:id="rId31"/>
    <p:sldId id="270" r:id="rId32"/>
    <p:sldId id="287" r:id="rId33"/>
    <p:sldId id="273" r:id="rId34"/>
    <p:sldId id="302" r:id="rId35"/>
    <p:sldId id="303" r:id="rId36"/>
    <p:sldId id="298" r:id="rId37"/>
    <p:sldId id="283" r:id="rId38"/>
    <p:sldId id="279" r:id="rId39"/>
    <p:sldId id="277" r:id="rId40"/>
    <p:sldId id="278" r:id="rId41"/>
    <p:sldId id="280" r:id="rId42"/>
    <p:sldId id="284" r:id="rId43"/>
    <p:sldId id="274" r:id="rId44"/>
    <p:sldId id="285" r:id="rId45"/>
    <p:sldId id="281" r:id="rId46"/>
    <p:sldId id="291" r:id="rId47"/>
    <p:sldId id="304" r:id="rId48"/>
  </p:sldIdLst>
  <p:sldSz cx="13004800" cy="9753600"/>
  <p:notesSz cx="6858000" cy="9144000"/>
  <p:defaultTextStyle>
    <a:defPPr>
      <a:defRPr lang="en-US"/>
    </a:defPPr>
    <a:lvl1pPr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1pPr>
    <a:lvl2pPr marL="4572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2pPr>
    <a:lvl3pPr marL="9144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3pPr>
    <a:lvl4pPr marL="13716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4pPr>
    <a:lvl5pPr marL="18288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5pPr>
    <a:lvl6pPr marL="22860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6pPr>
    <a:lvl7pPr marL="27432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7pPr>
    <a:lvl8pPr marL="32004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8pPr>
    <a:lvl9pPr marL="36576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03"/>
    <p:restoredTop sz="94674"/>
  </p:normalViewPr>
  <p:slideViewPr>
    <p:cSldViewPr snapToGrid="0" snapToObjects="1">
      <p:cViewPr>
        <p:scale>
          <a:sx n="97" d="100"/>
          <a:sy n="97" d="100"/>
        </p:scale>
        <p:origin x="-630" y="-30"/>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95E358-F0B3-2342-A2BC-3FC5B05D8F0C}" type="datetimeFigureOut">
              <a:rPr lang="de-DE" smtClean="0"/>
              <a:t>07.06.2018</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6FBC-FD30-A54E-853E-5075774674CC}" type="slidenum">
              <a:rPr lang="de-DE" smtClean="0"/>
              <a:t>‹Nr.›</a:t>
            </a:fld>
            <a:endParaRPr lang="de-DE"/>
          </a:p>
        </p:txBody>
      </p:sp>
    </p:spTree>
    <p:extLst>
      <p:ext uri="{BB962C8B-B14F-4D97-AF65-F5344CB8AC3E}">
        <p14:creationId xmlns:p14="http://schemas.microsoft.com/office/powerpoint/2010/main" val="4153679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sz="half" idx="1"/>
          </p:nvPr>
        </p:nvSpPr>
        <p:spPr>
          <a:xfrm>
            <a:off x="469900" y="1143000"/>
            <a:ext cx="6108700" cy="702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731000" y="1143000"/>
            <a:ext cx="6108700" cy="702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 Box 8"/>
          <p:cNvSpPr txBox="1">
            <a:spLocks noGrp="1" noChangeArrowheads="1"/>
          </p:cNvSpPr>
          <p:nvPr>
            <p:ph type="sldNum" sz="quarter" idx="10"/>
          </p:nvPr>
        </p:nvSpPr>
        <p:spPr>
          <a:ln/>
        </p:spPr>
        <p:txBody>
          <a:bodyPr/>
          <a:lstStyle>
            <a:lvl1pPr>
              <a:defRPr/>
            </a:lvl1pPr>
          </a:lstStyle>
          <a:p>
            <a:pPr algn="ctr">
              <a:defRPr/>
            </a:pPr>
            <a:r>
              <a:rPr lang="en-US" dirty="0"/>
              <a:t>2</a:t>
            </a:r>
          </a:p>
        </p:txBody>
      </p:sp>
    </p:spTree>
    <p:extLst>
      <p:ext uri="{BB962C8B-B14F-4D97-AF65-F5344CB8AC3E}">
        <p14:creationId xmlns:p14="http://schemas.microsoft.com/office/powerpoint/2010/main" val="10461473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Text Box 8"/>
          <p:cNvSpPr txBox="1">
            <a:spLocks noGrp="1" noChangeArrowheads="1"/>
          </p:cNvSpPr>
          <p:nvPr>
            <p:ph type="sldNum" sz="quarter" idx="10"/>
          </p:nvPr>
        </p:nvSpPr>
        <p:spPr>
          <a:ln/>
        </p:spPr>
        <p:txBody>
          <a:bodyPr/>
          <a:lstStyle>
            <a:lvl1pPr>
              <a:defRPr/>
            </a:lvl1pPr>
          </a:lstStyle>
          <a:p>
            <a:pPr algn="ctr">
              <a:defRPr/>
            </a:pPr>
            <a:r>
              <a:rPr lang="en-US" dirty="0"/>
              <a:t>3</a:t>
            </a:r>
          </a:p>
        </p:txBody>
      </p:sp>
    </p:spTree>
    <p:extLst>
      <p:ext uri="{BB962C8B-B14F-4D97-AF65-F5344CB8AC3E}">
        <p14:creationId xmlns:p14="http://schemas.microsoft.com/office/powerpoint/2010/main" val="18561633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Text Box 8"/>
          <p:cNvSpPr txBox="1">
            <a:spLocks noGrp="1" noChangeArrowheads="1"/>
          </p:cNvSpPr>
          <p:nvPr>
            <p:ph type="sldNum" sz="quarter" idx="10"/>
          </p:nvPr>
        </p:nvSpPr>
        <p:spPr>
          <a:ln/>
        </p:spPr>
        <p:txBody>
          <a:bodyPr/>
          <a:lstStyle>
            <a:lvl1pPr>
              <a:defRPr/>
            </a:lvl1pPr>
          </a:lstStyle>
          <a:p>
            <a:pPr algn="ctr">
              <a:defRPr/>
            </a:pPr>
            <a:r>
              <a:rPr lang="en-US" dirty="0"/>
              <a:t>3</a:t>
            </a:r>
          </a:p>
        </p:txBody>
      </p:sp>
      <p:sp>
        <p:nvSpPr>
          <p:cNvPr id="14" name="Titel 13">
            <a:extLst>
              <a:ext uri="{FF2B5EF4-FFF2-40B4-BE49-F238E27FC236}">
                <a16:creationId xmlns:a16="http://schemas.microsoft.com/office/drawing/2014/main" xmlns="" id="{941ACD0A-ABE7-9E46-94AE-B27FFD65A0BE}"/>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166004541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Text Box 8"/>
          <p:cNvSpPr txBox="1">
            <a:spLocks noGrp="1" noChangeArrowheads="1"/>
          </p:cNvSpPr>
          <p:nvPr>
            <p:ph type="sldNum" sz="quarter" idx="10"/>
          </p:nvPr>
        </p:nvSpPr>
        <p:spPr>
          <a:ln/>
        </p:spPr>
        <p:txBody>
          <a:bodyPr/>
          <a:lstStyle>
            <a:lvl1pPr>
              <a:defRPr/>
            </a:lvl1pPr>
          </a:lstStyle>
          <a:p>
            <a:pPr algn="ctr">
              <a:defRPr/>
            </a:pPr>
            <a:r>
              <a:rPr lang="en-US" dirty="0"/>
              <a:t>4</a:t>
            </a:r>
          </a:p>
        </p:txBody>
      </p:sp>
    </p:spTree>
    <p:extLst>
      <p:ext uri="{BB962C8B-B14F-4D97-AF65-F5344CB8AC3E}">
        <p14:creationId xmlns:p14="http://schemas.microsoft.com/office/powerpoint/2010/main" val="27933145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578100" y="1996480"/>
            <a:ext cx="9982200" cy="4392488"/>
          </a:xfrm>
        </p:spPr>
        <p:txBody>
          <a:bodyPr/>
          <a:lstStyle/>
          <a:p>
            <a:r>
              <a:rPr lang="de-DE"/>
              <a:t>Mastertitelformat bearbeiten</a:t>
            </a:r>
            <a:endParaRPr lang="de-CH" dirty="0"/>
          </a:p>
        </p:txBody>
      </p:sp>
      <p:sp>
        <p:nvSpPr>
          <p:cNvPr id="3" name="Foliennummernplatzhalter 3"/>
          <p:cNvSpPr>
            <a:spLocks noGrp="1"/>
          </p:cNvSpPr>
          <p:nvPr>
            <p:ph type="sldNum" sz="quarter" idx="10"/>
          </p:nvPr>
        </p:nvSpPr>
        <p:spPr>
          <a:xfrm>
            <a:off x="12560300" y="8999538"/>
            <a:ext cx="444500" cy="414337"/>
          </a:xfrm>
        </p:spPr>
        <p:txBody>
          <a:bodyPr/>
          <a:lstStyle>
            <a:lvl1pPr>
              <a:defRPr smtClean="0"/>
            </a:lvl1pPr>
          </a:lstStyle>
          <a:p>
            <a:pPr algn="ctr">
              <a:defRPr/>
            </a:pPr>
            <a:r>
              <a:rPr lang="en-US" dirty="0"/>
              <a:t>5</a:t>
            </a:r>
          </a:p>
        </p:txBody>
      </p:sp>
    </p:spTree>
    <p:extLst>
      <p:ext uri="{BB962C8B-B14F-4D97-AF65-F5344CB8AC3E}">
        <p14:creationId xmlns:p14="http://schemas.microsoft.com/office/powerpoint/2010/main" val="2317919044"/>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2273300" y="8674100"/>
            <a:ext cx="10756900" cy="87630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pic>
        <p:nvPicPr>
          <p:cNvPr id="512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5000" y="8674100"/>
            <a:ext cx="15494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124" name="Rectangle 3"/>
          <p:cNvSpPr>
            <a:spLocks/>
          </p:cNvSpPr>
          <p:nvPr/>
        </p:nvSpPr>
        <p:spPr bwMode="auto">
          <a:xfrm>
            <a:off x="0" y="8686800"/>
            <a:ext cx="495300" cy="87630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sp>
        <p:nvSpPr>
          <p:cNvPr id="5125" name="Rectangle 4"/>
          <p:cNvSpPr>
            <a:spLocks/>
          </p:cNvSpPr>
          <p:nvPr/>
        </p:nvSpPr>
        <p:spPr bwMode="auto">
          <a:xfrm>
            <a:off x="0" y="0"/>
            <a:ext cx="13004800" cy="85090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sp>
        <p:nvSpPr>
          <p:cNvPr id="5126" name="Rectangle 5"/>
          <p:cNvSpPr>
            <a:spLocks noGrp="1" noChangeArrowheads="1"/>
          </p:cNvSpPr>
          <p:nvPr>
            <p:ph type="title"/>
          </p:nvPr>
        </p:nvSpPr>
        <p:spPr bwMode="auto">
          <a:xfrm>
            <a:off x="471488" y="36513"/>
            <a:ext cx="12369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de-DE">
                <a:sym typeface="Frutiger Next Pro Light" charset="0"/>
              </a:rPr>
              <a:t>Mastertitelformat bearbeiten</a:t>
            </a:r>
            <a:endParaRPr lang="en-US">
              <a:sym typeface="Frutiger Next Pro Light" charset="0"/>
            </a:endParaRPr>
          </a:p>
        </p:txBody>
      </p:sp>
      <p:sp>
        <p:nvSpPr>
          <p:cNvPr id="3" name="Rectangle 6"/>
          <p:cNvSpPr>
            <a:spLocks noGrp="1" noChangeArrowheads="1"/>
          </p:cNvSpPr>
          <p:nvPr>
            <p:ph type="body" idx="1"/>
          </p:nvPr>
        </p:nvSpPr>
        <p:spPr bwMode="auto">
          <a:xfrm>
            <a:off x="469900" y="1143000"/>
            <a:ext cx="12369800" cy="702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de-DE" dirty="0">
                <a:sym typeface="Frutiger Next Pro Light" charset="0"/>
              </a:rPr>
              <a:t>Formatvorlagen des Textmasters bearbeiten</a:t>
            </a:r>
          </a:p>
          <a:p>
            <a:pPr lvl="1"/>
            <a:r>
              <a:rPr lang="de-DE" dirty="0">
                <a:sym typeface="Frutiger Next Pro Light" charset="0"/>
              </a:rPr>
              <a:t>Zweite Ebene</a:t>
            </a:r>
          </a:p>
          <a:p>
            <a:pPr lvl="2"/>
            <a:r>
              <a:rPr lang="de-DE" dirty="0">
                <a:sym typeface="Frutiger Next Pro Light" charset="0"/>
              </a:rPr>
              <a:t>Dritte Ebene</a:t>
            </a:r>
          </a:p>
          <a:p>
            <a:pPr lvl="3"/>
            <a:r>
              <a:rPr lang="de-DE" dirty="0">
                <a:sym typeface="Frutiger Next Pro Light" charset="0"/>
              </a:rPr>
              <a:t>Vierte Ebene</a:t>
            </a:r>
          </a:p>
          <a:p>
            <a:pPr lvl="4"/>
            <a:r>
              <a:rPr lang="de-DE" dirty="0">
                <a:sym typeface="Frutiger Next Pro Light" charset="0"/>
              </a:rPr>
              <a:t>Fünfte Ebene</a:t>
            </a:r>
            <a:endParaRPr lang="en-US" dirty="0">
              <a:sym typeface="Frutiger Next Pro Light" charset="0"/>
            </a:endParaRPr>
          </a:p>
        </p:txBody>
      </p:sp>
      <p:sp>
        <p:nvSpPr>
          <p:cNvPr id="2056" name="Text Box 8"/>
          <p:cNvSpPr txBox="1">
            <a:spLocks noGrp="1" noChangeArrowheads="1"/>
          </p:cNvSpPr>
          <p:nvPr>
            <p:ph type="sldNum" sz="quarter" idx="4"/>
          </p:nvPr>
        </p:nvSpPr>
        <p:spPr bwMode="auto">
          <a:xfrm>
            <a:off x="12561888" y="8999538"/>
            <a:ext cx="442912" cy="414337"/>
          </a:xfrm>
          <a:prstGeom prst="rect">
            <a:avLst/>
          </a:prstGeom>
          <a:noFill/>
          <a:ln w="12700">
            <a:noFill/>
            <a:miter lim="800000"/>
            <a:headEnd/>
            <a:tailEnd/>
          </a:ln>
          <a:effectLst/>
        </p:spPr>
        <p:txBody>
          <a:bodyPr vert="horz" wrap="none" lIns="0" tIns="0" rIns="0" bIns="0" numCol="1" anchor="t" anchorCtr="0" compatLnSpc="1">
            <a:prstTxWarp prst="textNoShape">
              <a:avLst/>
            </a:prstTxWarp>
          </a:bodyPr>
          <a:lstStyle>
            <a:lvl1pPr>
              <a:defRPr sz="2000" smtClean="0">
                <a:solidFill>
                  <a:srgbClr val="FFFFFF"/>
                </a:solidFill>
                <a:cs typeface="Frutiger Next Pro Light" charset="0"/>
              </a:defRPr>
            </a:lvl1pPr>
          </a:lstStyle>
          <a:p>
            <a:pPr algn="ctr">
              <a:defRPr/>
            </a:pPr>
            <a:r>
              <a:rPr lang="en-US" dirty="0"/>
              <a:t>1</a:t>
            </a:r>
          </a:p>
        </p:txBody>
      </p:sp>
      <p:sp>
        <p:nvSpPr>
          <p:cNvPr id="5129" name="Rectangle 2"/>
          <p:cNvSpPr>
            <a:spLocks/>
          </p:cNvSpPr>
          <p:nvPr/>
        </p:nvSpPr>
        <p:spPr bwMode="auto">
          <a:xfrm>
            <a:off x="2581275" y="8999538"/>
            <a:ext cx="65659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tabLst>
                <a:tab pos="10612438" algn="r"/>
              </a:tabLst>
            </a:pPr>
            <a:endParaRPr lang="en-US" sz="2000" dirty="0">
              <a:solidFill>
                <a:srgbClr val="FFFFFF"/>
              </a:solidFill>
              <a:cs typeface="Frutiger Next Pro Light" charset="0"/>
            </a:endParaRPr>
          </a:p>
        </p:txBody>
      </p:sp>
      <p:sp>
        <p:nvSpPr>
          <p:cNvPr id="5130" name="Rectangle 3"/>
          <p:cNvSpPr>
            <a:spLocks/>
          </p:cNvSpPr>
          <p:nvPr/>
        </p:nvSpPr>
        <p:spPr bwMode="auto">
          <a:xfrm>
            <a:off x="8626475" y="8999538"/>
            <a:ext cx="3848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a:tabLst>
                <a:tab pos="10612438" algn="r"/>
              </a:tabLst>
            </a:pPr>
            <a:r>
              <a:rPr lang="en-US" sz="2000" dirty="0">
                <a:solidFill>
                  <a:srgbClr val="FFFFFF"/>
                </a:solidFill>
                <a:cs typeface="Frutiger Next Pro Light" charset="0"/>
              </a:rPr>
              <a:t>Jacob Thiessen| | </a:t>
            </a: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432384" presetClass="entr" presetSubtype="65086208"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4432384" presetClass="entr" presetSubtype="65086208"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4432384" presetClass="entr" presetSubtype="65086208"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4432384" presetClass="entr" presetSubtype="65086208"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64432384" presetClass="entr" presetSubtype="65086208"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tmplLst>
          <p:tmpl lvl="1">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2">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3">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4">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5">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800">
          <a:solidFill>
            <a:srgbClr val="FFFFFF"/>
          </a:solidFill>
          <a:latin typeface="Arial" pitchFamily="34" charset="0"/>
          <a:ea typeface="+mj-ea"/>
          <a:cs typeface="Arial" pitchFamily="34" charset="0"/>
          <a:sym typeface="Frutiger Next Pro Light" charset="0"/>
        </a:defRPr>
      </a:lvl1pPr>
      <a:lvl2pPr algn="l" rtl="0" eaLnBrk="1" fontAlgn="base" hangingPunct="1">
        <a:spcBef>
          <a:spcPct val="0"/>
        </a:spcBef>
        <a:spcAft>
          <a:spcPct val="0"/>
        </a:spcAft>
        <a:defRPr sz="4800">
          <a:solidFill>
            <a:srgbClr val="FFFFFF"/>
          </a:solidFill>
          <a:latin typeface="Arial" charset="0"/>
          <a:ea typeface=".Aqua かな" charset="0"/>
          <a:cs typeface="Arial" charset="0"/>
          <a:sym typeface="Frutiger Next Pro Light" charset="0"/>
        </a:defRPr>
      </a:lvl2pPr>
      <a:lvl3pPr algn="l" rtl="0" eaLnBrk="1" fontAlgn="base" hangingPunct="1">
        <a:spcBef>
          <a:spcPct val="0"/>
        </a:spcBef>
        <a:spcAft>
          <a:spcPct val="0"/>
        </a:spcAft>
        <a:defRPr sz="4800">
          <a:solidFill>
            <a:srgbClr val="FFFFFF"/>
          </a:solidFill>
          <a:latin typeface="Arial" charset="0"/>
          <a:ea typeface=".Aqua かな" charset="0"/>
          <a:cs typeface="Arial" charset="0"/>
          <a:sym typeface="Frutiger Next Pro Light" charset="0"/>
        </a:defRPr>
      </a:lvl3pPr>
      <a:lvl4pPr algn="l" rtl="0" eaLnBrk="1" fontAlgn="base" hangingPunct="1">
        <a:spcBef>
          <a:spcPct val="0"/>
        </a:spcBef>
        <a:spcAft>
          <a:spcPct val="0"/>
        </a:spcAft>
        <a:defRPr sz="4800">
          <a:solidFill>
            <a:srgbClr val="FFFFFF"/>
          </a:solidFill>
          <a:latin typeface="Arial" charset="0"/>
          <a:ea typeface=".Aqua かな" charset="0"/>
          <a:cs typeface="Arial" charset="0"/>
          <a:sym typeface="Frutiger Next Pro Light" charset="0"/>
        </a:defRPr>
      </a:lvl4pPr>
      <a:lvl5pPr algn="l" rtl="0" eaLnBrk="1" fontAlgn="base" hangingPunct="1">
        <a:spcBef>
          <a:spcPct val="0"/>
        </a:spcBef>
        <a:spcAft>
          <a:spcPct val="0"/>
        </a:spcAft>
        <a:defRPr sz="4800">
          <a:solidFill>
            <a:srgbClr val="FFFFFF"/>
          </a:solidFill>
          <a:latin typeface="Arial" charset="0"/>
          <a:ea typeface=".Aqua かな" charset="0"/>
          <a:cs typeface="Arial" charset="0"/>
          <a:sym typeface="Frutiger Next Pro Light" charset="0"/>
        </a:defRPr>
      </a:lvl5pPr>
      <a:lvl6pPr marL="457200" algn="l" rtl="0" eaLnBrk="1" fontAlgn="base" hangingPunct="1">
        <a:spcBef>
          <a:spcPct val="0"/>
        </a:spcBef>
        <a:spcAft>
          <a:spcPct val="0"/>
        </a:spcAft>
        <a:defRPr sz="4800">
          <a:solidFill>
            <a:srgbClr val="FFFFFF"/>
          </a:solidFill>
          <a:latin typeface="Frutiger Next Pro Light" charset="0"/>
          <a:ea typeface=".Aqua かな" charset="0"/>
          <a:cs typeface=".Aqua かな" charset="0"/>
          <a:sym typeface="Frutiger Next Pro Light" charset="0"/>
        </a:defRPr>
      </a:lvl6pPr>
      <a:lvl7pPr marL="914400" algn="l" rtl="0" eaLnBrk="1" fontAlgn="base" hangingPunct="1">
        <a:spcBef>
          <a:spcPct val="0"/>
        </a:spcBef>
        <a:spcAft>
          <a:spcPct val="0"/>
        </a:spcAft>
        <a:defRPr sz="4800">
          <a:solidFill>
            <a:srgbClr val="FFFFFF"/>
          </a:solidFill>
          <a:latin typeface="Frutiger Next Pro Light" charset="0"/>
          <a:ea typeface=".Aqua かな" charset="0"/>
          <a:cs typeface=".Aqua かな" charset="0"/>
          <a:sym typeface="Frutiger Next Pro Light" charset="0"/>
        </a:defRPr>
      </a:lvl7pPr>
      <a:lvl8pPr marL="1371600" algn="l" rtl="0" eaLnBrk="1" fontAlgn="base" hangingPunct="1">
        <a:spcBef>
          <a:spcPct val="0"/>
        </a:spcBef>
        <a:spcAft>
          <a:spcPct val="0"/>
        </a:spcAft>
        <a:defRPr sz="4800">
          <a:solidFill>
            <a:srgbClr val="FFFFFF"/>
          </a:solidFill>
          <a:latin typeface="Frutiger Next Pro Light" charset="0"/>
          <a:ea typeface=".Aqua かな" charset="0"/>
          <a:cs typeface=".Aqua かな" charset="0"/>
          <a:sym typeface="Frutiger Next Pro Light" charset="0"/>
        </a:defRPr>
      </a:lvl8pPr>
      <a:lvl9pPr marL="1828800" algn="l" rtl="0" eaLnBrk="1" fontAlgn="base" hangingPunct="1">
        <a:spcBef>
          <a:spcPct val="0"/>
        </a:spcBef>
        <a:spcAft>
          <a:spcPct val="0"/>
        </a:spcAft>
        <a:defRPr sz="4800">
          <a:solidFill>
            <a:srgbClr val="FFFFFF"/>
          </a:solidFill>
          <a:latin typeface="Frutiger Next Pro Light" charset="0"/>
          <a:ea typeface=".Aqua かな" charset="0"/>
          <a:cs typeface=".Aqua かな" charset="0"/>
          <a:sym typeface="Frutiger Next Pro Light" charset="0"/>
        </a:defRPr>
      </a:lvl9pPr>
    </p:titleStyle>
    <p:bodyStyle>
      <a:lvl1pPr marL="541338" indent="-541338" algn="l" rtl="0" eaLnBrk="1" fontAlgn="base" hangingPunct="1">
        <a:spcBef>
          <a:spcPts val="1000"/>
        </a:spcBef>
        <a:spcAft>
          <a:spcPct val="0"/>
        </a:spcAft>
        <a:buFont typeface="Arial" charset="0"/>
        <a:defRPr sz="4800">
          <a:solidFill>
            <a:schemeClr val="tx1"/>
          </a:solidFill>
          <a:latin typeface="Arial" pitchFamily="34" charset="0"/>
          <a:ea typeface="+mn-ea"/>
          <a:cs typeface="Arial" pitchFamily="34" charset="0"/>
          <a:sym typeface="Frutiger Next Pro Light" charset="0"/>
        </a:defRPr>
      </a:lvl1pPr>
      <a:lvl2pPr marL="896938" indent="-350838" algn="l" rtl="0" eaLnBrk="1" fontAlgn="base" hangingPunct="1">
        <a:spcBef>
          <a:spcPts val="1000"/>
        </a:spcBef>
        <a:spcAft>
          <a:spcPct val="0"/>
        </a:spcAft>
        <a:buClr>
          <a:srgbClr val="000000"/>
        </a:buClr>
        <a:buSzPct val="100000"/>
        <a:buFont typeface="Frutiger Next Pro Light" charset="0"/>
        <a:buChar char="-"/>
        <a:defRPr sz="4300">
          <a:solidFill>
            <a:schemeClr val="tx1"/>
          </a:solidFill>
          <a:latin typeface="Arial" pitchFamily="34" charset="0"/>
          <a:ea typeface="+mn-ea"/>
          <a:cs typeface="Arial" pitchFamily="34" charset="0"/>
          <a:sym typeface="Frutiger Next Pro Light" charset="0"/>
        </a:defRPr>
      </a:lvl2pPr>
      <a:lvl3pPr marL="1397000" indent="-254000" algn="l" rtl="0" eaLnBrk="1" fontAlgn="base" hangingPunct="1">
        <a:spcBef>
          <a:spcPts val="1000"/>
        </a:spcBef>
        <a:spcAft>
          <a:spcPct val="0"/>
        </a:spcAft>
        <a:buClr>
          <a:srgbClr val="000000"/>
        </a:buClr>
        <a:buSzPct val="100000"/>
        <a:buFont typeface="Frutiger Next Pro Light" charset="0"/>
        <a:buChar char="-"/>
        <a:defRPr sz="3800">
          <a:solidFill>
            <a:schemeClr val="tx1"/>
          </a:solidFill>
          <a:latin typeface="Arial" pitchFamily="34" charset="0"/>
          <a:ea typeface="+mn-ea"/>
          <a:cs typeface="Arial" pitchFamily="34" charset="0"/>
          <a:sym typeface="Frutiger Next Pro Light" charset="0"/>
        </a:defRPr>
      </a:lvl3pPr>
      <a:lvl4pPr marL="1993900" indent="-254000" algn="l" rtl="0" eaLnBrk="1" fontAlgn="base" hangingPunct="1">
        <a:spcBef>
          <a:spcPts val="1000"/>
        </a:spcBef>
        <a:spcAft>
          <a:spcPct val="0"/>
        </a:spcAft>
        <a:buClr>
          <a:srgbClr val="000000"/>
        </a:buClr>
        <a:buSzPct val="100000"/>
        <a:buFont typeface="Frutiger Next Pro Light" charset="0"/>
        <a:buChar char="-"/>
        <a:defRPr sz="3300">
          <a:solidFill>
            <a:schemeClr val="tx1"/>
          </a:solidFill>
          <a:latin typeface="Arial" pitchFamily="34" charset="0"/>
          <a:ea typeface="+mn-ea"/>
          <a:cs typeface="Arial" pitchFamily="34" charset="0"/>
          <a:sym typeface="Frutiger Next Pro Light" charset="0"/>
        </a:defRPr>
      </a:lvl4pPr>
      <a:lvl5pPr marL="2590800" indent="-254000" algn="l" rtl="0" eaLnBrk="1" fontAlgn="base" hangingPunct="1">
        <a:spcBef>
          <a:spcPts val="1000"/>
        </a:spcBef>
        <a:spcAft>
          <a:spcPct val="0"/>
        </a:spcAft>
        <a:buClr>
          <a:srgbClr val="000000"/>
        </a:buClr>
        <a:buSzPct val="100000"/>
        <a:buFont typeface="Frutiger Next Pro Light" charset="0"/>
        <a:buChar char="-"/>
        <a:defRPr sz="2800">
          <a:solidFill>
            <a:schemeClr val="tx1"/>
          </a:solidFill>
          <a:latin typeface="Arial" pitchFamily="34" charset="0"/>
          <a:ea typeface="+mn-ea"/>
          <a:cs typeface="Arial" pitchFamily="34" charset="0"/>
          <a:sym typeface="Frutiger Next Pro Light" charset="0"/>
        </a:defRPr>
      </a:lvl5pPr>
      <a:lvl6pPr marL="3048000" indent="-254000" algn="l" rtl="0" eaLnBrk="1" fontAlgn="base" hangingPunct="1">
        <a:spcBef>
          <a:spcPts val="1000"/>
        </a:spcBef>
        <a:spcAft>
          <a:spcPct val="0"/>
        </a:spcAft>
        <a:buClr>
          <a:srgbClr val="000000"/>
        </a:buClr>
        <a:buSzPct val="100000"/>
        <a:buFont typeface="Frutiger Next Pro Light" charset="0"/>
        <a:buChar char="-"/>
        <a:defRPr sz="2800">
          <a:solidFill>
            <a:schemeClr val="tx1"/>
          </a:solidFill>
          <a:latin typeface="+mn-lt"/>
          <a:ea typeface="+mn-ea"/>
          <a:cs typeface="+mn-cs"/>
          <a:sym typeface="Frutiger Next Pro Light" charset="0"/>
        </a:defRPr>
      </a:lvl6pPr>
      <a:lvl7pPr marL="3505200" indent="-254000" algn="l" rtl="0" eaLnBrk="1" fontAlgn="base" hangingPunct="1">
        <a:spcBef>
          <a:spcPts val="1000"/>
        </a:spcBef>
        <a:spcAft>
          <a:spcPct val="0"/>
        </a:spcAft>
        <a:buClr>
          <a:srgbClr val="000000"/>
        </a:buClr>
        <a:buSzPct val="100000"/>
        <a:buFont typeface="Frutiger Next Pro Light" charset="0"/>
        <a:buChar char="-"/>
        <a:defRPr sz="2800">
          <a:solidFill>
            <a:schemeClr val="tx1"/>
          </a:solidFill>
          <a:latin typeface="+mn-lt"/>
          <a:ea typeface="+mn-ea"/>
          <a:cs typeface="+mn-cs"/>
          <a:sym typeface="Frutiger Next Pro Light" charset="0"/>
        </a:defRPr>
      </a:lvl7pPr>
      <a:lvl8pPr marL="3962400" indent="-254000" algn="l" rtl="0" eaLnBrk="1" fontAlgn="base" hangingPunct="1">
        <a:spcBef>
          <a:spcPts val="1000"/>
        </a:spcBef>
        <a:spcAft>
          <a:spcPct val="0"/>
        </a:spcAft>
        <a:buClr>
          <a:srgbClr val="000000"/>
        </a:buClr>
        <a:buSzPct val="100000"/>
        <a:buFont typeface="Frutiger Next Pro Light" charset="0"/>
        <a:buChar char="-"/>
        <a:defRPr sz="2800">
          <a:solidFill>
            <a:schemeClr val="tx1"/>
          </a:solidFill>
          <a:latin typeface="+mn-lt"/>
          <a:ea typeface="+mn-ea"/>
          <a:cs typeface="+mn-cs"/>
          <a:sym typeface="Frutiger Next Pro Light" charset="0"/>
        </a:defRPr>
      </a:lvl8pPr>
      <a:lvl9pPr marL="4419600" indent="-254000" algn="l" rtl="0" eaLnBrk="1" fontAlgn="base" hangingPunct="1">
        <a:spcBef>
          <a:spcPts val="1000"/>
        </a:spcBef>
        <a:spcAft>
          <a:spcPct val="0"/>
        </a:spcAft>
        <a:buClr>
          <a:srgbClr val="000000"/>
        </a:buClr>
        <a:buSzPct val="100000"/>
        <a:buFont typeface="Frutiger Next Pro Light" charset="0"/>
        <a:buChar char="-"/>
        <a:defRPr sz="2800">
          <a:solidFill>
            <a:schemeClr val="tx1"/>
          </a:solidFill>
          <a:latin typeface="+mn-lt"/>
          <a:ea typeface="+mn-ea"/>
          <a:cs typeface="+mn-cs"/>
          <a:sym typeface="Frutiger Next Pro Light"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D4E3B98-17C9-1040-9637-27C321ADAC5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00A507BD-984C-4C44-A41E-DE869BE1C55A}"/>
              </a:ext>
            </a:extLst>
          </p:cNvPr>
          <p:cNvSpPr>
            <a:spLocks noGrp="1"/>
          </p:cNvSpPr>
          <p:nvPr>
            <p:ph idx="1"/>
          </p:nvPr>
        </p:nvSpPr>
        <p:spPr>
          <a:xfrm>
            <a:off x="471488" y="1398494"/>
            <a:ext cx="12311856" cy="6981361"/>
          </a:xfrm>
        </p:spPr>
        <p:txBody>
          <a:bodyPr/>
          <a:lstStyle/>
          <a:p>
            <a:pPr algn="ctr"/>
            <a:r>
              <a:rPr lang="de-DE" sz="5000" dirty="0"/>
              <a:t>Der </a:t>
            </a:r>
            <a:r>
              <a:rPr lang="de-DE" sz="5000" dirty="0" err="1"/>
              <a:t>Dionysoskult</a:t>
            </a:r>
            <a:r>
              <a:rPr lang="de-DE" sz="5000" dirty="0"/>
              <a:t> und die „Zungenredner“</a:t>
            </a:r>
          </a:p>
          <a:p>
            <a:pPr algn="ctr"/>
            <a:r>
              <a:rPr lang="de-DE" sz="5000" dirty="0"/>
              <a:t>in Korinth (1. Kor 12–14)</a:t>
            </a:r>
            <a:endParaRPr lang="de-DE" dirty="0"/>
          </a:p>
          <a:p>
            <a:pPr algn="ctr"/>
            <a:endParaRPr lang="de-DE" dirty="0"/>
          </a:p>
          <a:p>
            <a:pPr algn="ctr"/>
            <a:endParaRPr lang="de-DE" dirty="0"/>
          </a:p>
          <a:p>
            <a:pPr algn="ctr"/>
            <a:r>
              <a:rPr lang="de-DE" dirty="0"/>
              <a:t>Prof. Dr. Jacob Thiessen</a:t>
            </a:r>
          </a:p>
          <a:p>
            <a:pPr algn="ctr"/>
            <a:endParaRPr lang="de-DE" dirty="0"/>
          </a:p>
          <a:p>
            <a:pPr algn="ctr"/>
            <a:r>
              <a:rPr lang="de-DE" sz="2800" dirty="0"/>
              <a:t>Buchhinweis: Harald </a:t>
            </a:r>
            <a:r>
              <a:rPr lang="de-DE" sz="2800" dirty="0" err="1"/>
              <a:t>Seubert</a:t>
            </a:r>
            <a:r>
              <a:rPr lang="de-DE" sz="2800" dirty="0"/>
              <a:t>/Jacob Thiessen, Auf den Spuren des Apostels Paulus in Griechenland. Historischer, philosophischer und theologischer Reisebegleiter, Ansbach: Logos Editions, 2018</a:t>
            </a:r>
            <a:r>
              <a:rPr lang="de-CH" sz="2800" dirty="0"/>
              <a:t>, S. 107ff</a:t>
            </a:r>
            <a:r>
              <a:rPr lang="de-CH" sz="3000" dirty="0"/>
              <a:t>.</a:t>
            </a:r>
            <a:endParaRPr lang="de-DE" sz="3000" dirty="0"/>
          </a:p>
        </p:txBody>
      </p:sp>
      <p:sp>
        <p:nvSpPr>
          <p:cNvPr id="4" name="Foliennummernplatzhalter 3">
            <a:extLst>
              <a:ext uri="{FF2B5EF4-FFF2-40B4-BE49-F238E27FC236}">
                <a16:creationId xmlns:a16="http://schemas.microsoft.com/office/drawing/2014/main" xmlns="" id="{2A019484-9FC9-6E4A-8CC5-087900D20C4B}"/>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10735215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40AB25-BA84-3547-AF55-44C2B066F10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F7BCD0CD-3BF7-5B4F-843C-5D0672A9B340}"/>
              </a:ext>
            </a:extLst>
          </p:cNvPr>
          <p:cNvSpPr>
            <a:spLocks noGrp="1"/>
          </p:cNvSpPr>
          <p:nvPr>
            <p:ph idx="1"/>
          </p:nvPr>
        </p:nvSpPr>
        <p:spPr/>
        <p:txBody>
          <a:bodyPr/>
          <a:lstStyle/>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0" indent="0" algn="ctr"/>
            <a:r>
              <a:rPr lang="de-DE" dirty="0"/>
              <a:t>3. Außerbiblisches „Zungenreden“</a:t>
            </a:r>
          </a:p>
        </p:txBody>
      </p:sp>
      <p:sp>
        <p:nvSpPr>
          <p:cNvPr id="4" name="Foliennummernplatzhalter 3">
            <a:extLst>
              <a:ext uri="{FF2B5EF4-FFF2-40B4-BE49-F238E27FC236}">
                <a16:creationId xmlns:a16="http://schemas.microsoft.com/office/drawing/2014/main" xmlns="" id="{4AA29A9B-8860-F344-9D1F-D04696B0E227}"/>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19705581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93C30D8-BBDB-7A48-B27D-80384058D7C5}"/>
              </a:ext>
            </a:extLst>
          </p:cNvPr>
          <p:cNvSpPr>
            <a:spLocks noGrp="1"/>
          </p:cNvSpPr>
          <p:nvPr>
            <p:ph type="title"/>
          </p:nvPr>
        </p:nvSpPr>
        <p:spPr>
          <a:xfrm>
            <a:off x="1049482" y="36512"/>
            <a:ext cx="11791806" cy="784369"/>
          </a:xfrm>
        </p:spPr>
        <p:txBody>
          <a:bodyPr/>
          <a:lstStyle/>
          <a:p>
            <a:r>
              <a:rPr lang="de-DE" dirty="0"/>
              <a:t>3. Außerbiblisches „Zungenreden“</a:t>
            </a:r>
          </a:p>
        </p:txBody>
      </p:sp>
      <p:sp>
        <p:nvSpPr>
          <p:cNvPr id="3" name="Inhaltsplatzhalter 2">
            <a:extLst>
              <a:ext uri="{FF2B5EF4-FFF2-40B4-BE49-F238E27FC236}">
                <a16:creationId xmlns:a16="http://schemas.microsoft.com/office/drawing/2014/main" xmlns="" id="{53057400-2219-A844-BE76-353B5FAD2970}"/>
              </a:ext>
            </a:extLst>
          </p:cNvPr>
          <p:cNvSpPr>
            <a:spLocks noGrp="1"/>
          </p:cNvSpPr>
          <p:nvPr>
            <p:ph idx="1"/>
          </p:nvPr>
        </p:nvSpPr>
        <p:spPr>
          <a:xfrm>
            <a:off x="358588" y="1129553"/>
            <a:ext cx="12424756" cy="7292206"/>
          </a:xfrm>
        </p:spPr>
        <p:txBody>
          <a:bodyPr/>
          <a:lstStyle/>
          <a:p>
            <a:pPr marL="685800" indent="-685800">
              <a:lnSpc>
                <a:spcPts val="4240"/>
              </a:lnSpc>
              <a:spcBef>
                <a:spcPts val="1200"/>
              </a:spcBef>
              <a:spcAft>
                <a:spcPts val="1800"/>
              </a:spcAft>
              <a:buFont typeface="Arial" panose="020B0604020202020204" pitchFamily="34" charset="0"/>
              <a:buChar char="•"/>
            </a:pPr>
            <a:r>
              <a:rPr lang="de-DE" sz="2800" dirty="0"/>
              <a:t>Zum Begriff „</a:t>
            </a:r>
            <a:r>
              <a:rPr lang="de-DE" sz="2800" dirty="0">
                <a:solidFill>
                  <a:srgbClr val="0070C0"/>
                </a:solidFill>
              </a:rPr>
              <a:t>Glossolalie</a:t>
            </a:r>
            <a:r>
              <a:rPr lang="de-DE" sz="2800" dirty="0"/>
              <a:t>“ (</a:t>
            </a:r>
            <a:r>
              <a:rPr lang="el-GR" sz="2800" dirty="0" err="1">
                <a:solidFill>
                  <a:srgbClr val="0070C0"/>
                </a:solidFill>
              </a:rPr>
              <a:t>λαλεῖν</a:t>
            </a:r>
            <a:r>
              <a:rPr lang="el-GR" sz="2800" dirty="0">
                <a:solidFill>
                  <a:srgbClr val="00B050"/>
                </a:solidFill>
              </a:rPr>
              <a:t> </a:t>
            </a:r>
            <a:r>
              <a:rPr lang="el-GR" sz="2800" dirty="0" err="1">
                <a:solidFill>
                  <a:srgbClr val="0070C0"/>
                </a:solidFill>
              </a:rPr>
              <a:t>γλώσσῃ</a:t>
            </a:r>
            <a:r>
              <a:rPr lang="de-DE" sz="2800" dirty="0">
                <a:solidFill>
                  <a:srgbClr val="0070C0"/>
                </a:solidFill>
              </a:rPr>
              <a:t>/</a:t>
            </a:r>
            <a:r>
              <a:rPr lang="el-GR" sz="2800" dirty="0" err="1">
                <a:solidFill>
                  <a:srgbClr val="0070C0"/>
                </a:solidFill>
              </a:rPr>
              <a:t>γλώσσαις</a:t>
            </a:r>
            <a:r>
              <a:rPr lang="de-DE" sz="2800" dirty="0"/>
              <a:t>).</a:t>
            </a:r>
          </a:p>
          <a:p>
            <a:pPr marL="685800" indent="-685800">
              <a:lnSpc>
                <a:spcPts val="4240"/>
              </a:lnSpc>
              <a:spcBef>
                <a:spcPts val="1200"/>
              </a:spcBef>
              <a:spcAft>
                <a:spcPts val="1800"/>
              </a:spcAft>
              <a:buFont typeface="Arial" panose="020B0604020202020204" pitchFamily="34" charset="0"/>
              <a:buChar char="•"/>
            </a:pPr>
            <a:r>
              <a:rPr lang="de-DE" sz="2800" dirty="0"/>
              <a:t>R. A. </a:t>
            </a:r>
            <a:r>
              <a:rPr lang="de-DE" sz="2800" dirty="0" err="1"/>
              <a:t>Harrisville</a:t>
            </a:r>
            <a:r>
              <a:rPr lang="de-DE" sz="2800" dirty="0"/>
              <a:t>, </a:t>
            </a:r>
            <a:r>
              <a:rPr lang="de-DE" sz="2800" dirty="0" err="1"/>
              <a:t>Speaking</a:t>
            </a:r>
            <a:r>
              <a:rPr lang="de-DE" sz="2800" dirty="0"/>
              <a:t> in </a:t>
            </a:r>
            <a:r>
              <a:rPr lang="de-DE" sz="2800" dirty="0" err="1"/>
              <a:t>Tongues</a:t>
            </a:r>
            <a:r>
              <a:rPr lang="de-DE" sz="2800" dirty="0"/>
              <a:t>: a </a:t>
            </a:r>
            <a:r>
              <a:rPr lang="de-DE" sz="2800" dirty="0" err="1"/>
              <a:t>Lexicographical</a:t>
            </a:r>
            <a:r>
              <a:rPr lang="de-DE" sz="2800" dirty="0"/>
              <a:t> Study, C.B.Q., vol. 38, (S. 35–48), S. 41:</a:t>
            </a:r>
          </a:p>
          <a:p>
            <a:pPr marL="1041400" lvl="1" indent="-685800">
              <a:lnSpc>
                <a:spcPts val="4240"/>
              </a:lnSpc>
              <a:spcBef>
                <a:spcPts val="1200"/>
              </a:spcBef>
              <a:spcAft>
                <a:spcPts val="1800"/>
              </a:spcAft>
              <a:buFont typeface="Symbol" pitchFamily="2" charset="2"/>
              <a:buChar char="-"/>
            </a:pPr>
            <a:r>
              <a:rPr lang="de-DE" sz="2800" dirty="0"/>
              <a:t>„… profane </a:t>
            </a:r>
            <a:r>
              <a:rPr lang="de-DE" sz="2800" dirty="0" err="1"/>
              <a:t>or</a:t>
            </a:r>
            <a:r>
              <a:rPr lang="de-DE" sz="2800" dirty="0"/>
              <a:t> non-</a:t>
            </a:r>
            <a:r>
              <a:rPr lang="de-DE" sz="2800" dirty="0" err="1"/>
              <a:t>ecclesiastical</a:t>
            </a:r>
            <a:r>
              <a:rPr lang="de-DE" sz="2800" dirty="0"/>
              <a:t> </a:t>
            </a:r>
            <a:r>
              <a:rPr lang="de-DE" sz="2800" dirty="0" err="1"/>
              <a:t>Greek</a:t>
            </a:r>
            <a:r>
              <a:rPr lang="de-DE" sz="2800" dirty="0"/>
              <a:t> </a:t>
            </a:r>
            <a:r>
              <a:rPr lang="de-DE" sz="2800" dirty="0" err="1">
                <a:solidFill>
                  <a:srgbClr val="0070C0"/>
                </a:solidFill>
              </a:rPr>
              <a:t>knew</a:t>
            </a:r>
            <a:r>
              <a:rPr lang="de-DE" sz="2800" dirty="0">
                <a:solidFill>
                  <a:srgbClr val="0070C0"/>
                </a:solidFill>
              </a:rPr>
              <a:t> </a:t>
            </a:r>
            <a:r>
              <a:rPr lang="de-DE" sz="2800" dirty="0" err="1">
                <a:solidFill>
                  <a:srgbClr val="0070C0"/>
                </a:solidFill>
              </a:rPr>
              <a:t>of</a:t>
            </a:r>
            <a:r>
              <a:rPr lang="de-DE" sz="2800" dirty="0">
                <a:solidFill>
                  <a:srgbClr val="0070C0"/>
                </a:solidFill>
              </a:rPr>
              <a:t> </a:t>
            </a:r>
            <a:r>
              <a:rPr lang="de-DE" sz="2800" dirty="0" err="1">
                <a:solidFill>
                  <a:srgbClr val="0070C0"/>
                </a:solidFill>
              </a:rPr>
              <a:t>no</a:t>
            </a:r>
            <a:r>
              <a:rPr lang="de-DE" sz="2800" dirty="0">
                <a:solidFill>
                  <a:srgbClr val="0070C0"/>
                </a:solidFill>
              </a:rPr>
              <a:t> </a:t>
            </a:r>
            <a:r>
              <a:rPr lang="de-DE" sz="2800" dirty="0" err="1">
                <a:solidFill>
                  <a:srgbClr val="0070C0"/>
                </a:solidFill>
              </a:rPr>
              <a:t>technical</a:t>
            </a:r>
            <a:r>
              <a:rPr lang="de-DE" sz="2800" dirty="0">
                <a:solidFill>
                  <a:srgbClr val="0070C0"/>
                </a:solidFill>
              </a:rPr>
              <a:t> </a:t>
            </a:r>
            <a:r>
              <a:rPr lang="de-DE" sz="2800" dirty="0" err="1">
                <a:solidFill>
                  <a:srgbClr val="0070C0"/>
                </a:solidFill>
              </a:rPr>
              <a:t>term</a:t>
            </a:r>
            <a:r>
              <a:rPr lang="de-DE" sz="2800" dirty="0">
                <a:solidFill>
                  <a:srgbClr val="0070C0"/>
                </a:solidFill>
              </a:rPr>
              <a:t> </a:t>
            </a:r>
            <a:r>
              <a:rPr lang="de-DE" sz="2800" dirty="0" err="1">
                <a:solidFill>
                  <a:srgbClr val="0070C0"/>
                </a:solidFill>
              </a:rPr>
              <a:t>for</a:t>
            </a:r>
            <a:r>
              <a:rPr lang="de-DE" sz="2800" dirty="0">
                <a:solidFill>
                  <a:srgbClr val="0070C0"/>
                </a:solidFill>
              </a:rPr>
              <a:t> </a:t>
            </a:r>
            <a:r>
              <a:rPr lang="de-DE" sz="2800" dirty="0" err="1">
                <a:solidFill>
                  <a:srgbClr val="0070C0"/>
                </a:solidFill>
              </a:rPr>
              <a:t>speaking</a:t>
            </a:r>
            <a:r>
              <a:rPr lang="de-DE" sz="2800" dirty="0">
                <a:solidFill>
                  <a:srgbClr val="0070C0"/>
                </a:solidFill>
              </a:rPr>
              <a:t> in </a:t>
            </a:r>
            <a:r>
              <a:rPr lang="de-DE" sz="2800" dirty="0" err="1">
                <a:solidFill>
                  <a:srgbClr val="0070C0"/>
                </a:solidFill>
              </a:rPr>
              <a:t>tongues</a:t>
            </a:r>
            <a:r>
              <a:rPr lang="de-DE" sz="2800" dirty="0"/>
              <a:t> …“</a:t>
            </a:r>
          </a:p>
          <a:p>
            <a:pPr marL="685800" indent="-685800">
              <a:lnSpc>
                <a:spcPts val="4240"/>
              </a:lnSpc>
              <a:spcBef>
                <a:spcPts val="1200"/>
              </a:spcBef>
              <a:spcAft>
                <a:spcPts val="1800"/>
              </a:spcAft>
              <a:buFont typeface="Arial" panose="020B0604020202020204" pitchFamily="34" charset="0"/>
              <a:buChar char="•"/>
            </a:pPr>
            <a:r>
              <a:rPr lang="de-DE" sz="2800" dirty="0"/>
              <a:t>J. </a:t>
            </a:r>
            <a:r>
              <a:rPr lang="de-DE" sz="2800" dirty="0" err="1"/>
              <a:t>Héring</a:t>
            </a:r>
            <a:r>
              <a:rPr lang="de-DE" sz="2800" dirty="0"/>
              <a:t>, The First </a:t>
            </a:r>
            <a:r>
              <a:rPr lang="de-DE" sz="2800" dirty="0" err="1"/>
              <a:t>Epistle</a:t>
            </a:r>
            <a:r>
              <a:rPr lang="de-DE" sz="2800" dirty="0"/>
              <a:t> </a:t>
            </a:r>
            <a:r>
              <a:rPr lang="de-DE" sz="2800" dirty="0" err="1"/>
              <a:t>of</a:t>
            </a:r>
            <a:r>
              <a:rPr lang="de-DE" sz="2800" dirty="0"/>
              <a:t> St. Paul </a:t>
            </a:r>
            <a:r>
              <a:rPr lang="de-DE" sz="2800" dirty="0" err="1"/>
              <a:t>to</a:t>
            </a:r>
            <a:r>
              <a:rPr lang="de-DE" sz="2800" dirty="0"/>
              <a:t> </a:t>
            </a:r>
            <a:r>
              <a:rPr lang="de-DE" sz="2800" dirty="0" err="1"/>
              <a:t>the</a:t>
            </a:r>
            <a:r>
              <a:rPr lang="de-DE" sz="2800" dirty="0"/>
              <a:t> </a:t>
            </a:r>
            <a:r>
              <a:rPr lang="de-DE" sz="2800" dirty="0" err="1"/>
              <a:t>Corinthians</a:t>
            </a:r>
            <a:r>
              <a:rPr lang="de-DE" sz="2800" dirty="0"/>
              <a:t>, London: </a:t>
            </a:r>
            <a:r>
              <a:rPr lang="de-DE" sz="2800" dirty="0" err="1"/>
              <a:t>Epworth</a:t>
            </a:r>
            <a:r>
              <a:rPr lang="de-DE" sz="2800" dirty="0"/>
              <a:t>, 1962, S. 128:</a:t>
            </a:r>
          </a:p>
          <a:p>
            <a:pPr marL="1041400" lvl="1" indent="-685800">
              <a:lnSpc>
                <a:spcPts val="4240"/>
              </a:lnSpc>
              <a:spcBef>
                <a:spcPts val="1200"/>
              </a:spcBef>
              <a:spcAft>
                <a:spcPts val="1800"/>
              </a:spcAft>
              <a:buFont typeface="Symbol" pitchFamily="2" charset="2"/>
              <a:buChar char="-"/>
            </a:pPr>
            <a:r>
              <a:rPr lang="de-CH" sz="2800" dirty="0" err="1">
                <a:solidFill>
                  <a:srgbClr val="0070C0"/>
                </a:solidFill>
              </a:rPr>
              <a:t>γλῶσσ</a:t>
            </a:r>
            <a:r>
              <a:rPr lang="de-CH" sz="2800" dirty="0">
                <a:solidFill>
                  <a:srgbClr val="0070C0"/>
                </a:solidFill>
              </a:rPr>
              <a:t>α</a:t>
            </a:r>
            <a:r>
              <a:rPr lang="de-CH" sz="2800" dirty="0"/>
              <a:t> (</a:t>
            </a:r>
            <a:r>
              <a:rPr lang="de-DE" sz="2800" dirty="0"/>
              <a:t>„</a:t>
            </a:r>
            <a:r>
              <a:rPr lang="de-CH" sz="2800" dirty="0"/>
              <a:t>Sprache, Zunge</a:t>
            </a:r>
            <a:r>
              <a:rPr lang="de-DE" sz="2800" dirty="0"/>
              <a:t>“</a:t>
            </a:r>
            <a:r>
              <a:rPr lang="de-CH" sz="2800" dirty="0"/>
              <a:t>) </a:t>
            </a:r>
            <a:r>
              <a:rPr lang="de-DE" sz="2800" dirty="0"/>
              <a:t>ist bei einigen antiken Autoren „</a:t>
            </a:r>
            <a:r>
              <a:rPr lang="de-DE" sz="2800" dirty="0">
                <a:solidFill>
                  <a:srgbClr val="0070C0"/>
                </a:solidFill>
              </a:rPr>
              <a:t>a </a:t>
            </a:r>
            <a:r>
              <a:rPr lang="de-DE" sz="2800" dirty="0" err="1">
                <a:solidFill>
                  <a:srgbClr val="0070C0"/>
                </a:solidFill>
              </a:rPr>
              <a:t>technical</a:t>
            </a:r>
            <a:r>
              <a:rPr lang="de-DE" sz="2800" dirty="0">
                <a:solidFill>
                  <a:srgbClr val="0070C0"/>
                </a:solidFill>
              </a:rPr>
              <a:t> </a:t>
            </a:r>
            <a:r>
              <a:rPr lang="de-DE" sz="2800" dirty="0" err="1">
                <a:solidFill>
                  <a:srgbClr val="0070C0"/>
                </a:solidFill>
              </a:rPr>
              <a:t>term</a:t>
            </a:r>
            <a:r>
              <a:rPr lang="de-DE" sz="2800" dirty="0">
                <a:solidFill>
                  <a:srgbClr val="0070C0"/>
                </a:solidFill>
              </a:rPr>
              <a:t> </a:t>
            </a:r>
            <a:r>
              <a:rPr lang="de-DE" sz="2800" dirty="0" err="1">
                <a:solidFill>
                  <a:srgbClr val="0070C0"/>
                </a:solidFill>
              </a:rPr>
              <a:t>to</a:t>
            </a:r>
            <a:r>
              <a:rPr lang="de-DE" sz="2800" dirty="0">
                <a:solidFill>
                  <a:srgbClr val="0070C0"/>
                </a:solidFill>
              </a:rPr>
              <a:t> </a:t>
            </a:r>
            <a:r>
              <a:rPr lang="de-DE" sz="2800" dirty="0" err="1">
                <a:solidFill>
                  <a:srgbClr val="0070C0"/>
                </a:solidFill>
              </a:rPr>
              <a:t>designate</a:t>
            </a:r>
            <a:r>
              <a:rPr lang="de-DE" sz="2800" dirty="0">
                <a:solidFill>
                  <a:srgbClr val="0070C0"/>
                </a:solidFill>
              </a:rPr>
              <a:t> an </a:t>
            </a:r>
            <a:r>
              <a:rPr lang="de-DE" sz="2800" dirty="0" err="1">
                <a:solidFill>
                  <a:srgbClr val="0070C0"/>
                </a:solidFill>
              </a:rPr>
              <a:t>archaic</a:t>
            </a:r>
            <a:r>
              <a:rPr lang="de-DE" sz="2800" dirty="0">
                <a:solidFill>
                  <a:srgbClr val="0070C0"/>
                </a:solidFill>
              </a:rPr>
              <a:t> </a:t>
            </a:r>
            <a:r>
              <a:rPr lang="de-DE" sz="2800" dirty="0" err="1">
                <a:solidFill>
                  <a:srgbClr val="0070C0"/>
                </a:solidFill>
              </a:rPr>
              <a:t>language</a:t>
            </a:r>
            <a:r>
              <a:rPr lang="de-DE" sz="2800" dirty="0"/>
              <a:t>, </a:t>
            </a:r>
            <a:r>
              <a:rPr lang="de-DE" sz="2800" dirty="0" err="1"/>
              <a:t>often</a:t>
            </a:r>
            <a:r>
              <a:rPr lang="de-DE" sz="2800" dirty="0"/>
              <a:t> </a:t>
            </a:r>
            <a:r>
              <a:rPr lang="de-DE" sz="2800" dirty="0" err="1"/>
              <a:t>used</a:t>
            </a:r>
            <a:r>
              <a:rPr lang="de-DE" sz="2800" dirty="0"/>
              <a:t> in a </a:t>
            </a:r>
            <a:r>
              <a:rPr lang="de-DE" sz="2800" dirty="0" err="1"/>
              <a:t>cult</a:t>
            </a:r>
            <a:r>
              <a:rPr lang="de-DE" sz="2800" dirty="0"/>
              <a:t>, </a:t>
            </a:r>
            <a:r>
              <a:rPr lang="de-DE" sz="2800" dirty="0" err="1"/>
              <a:t>and</a:t>
            </a:r>
            <a:r>
              <a:rPr lang="de-DE" sz="2800" dirty="0"/>
              <a:t> </a:t>
            </a:r>
            <a:r>
              <a:rPr lang="de-DE" sz="2800" dirty="0" err="1"/>
              <a:t>some</a:t>
            </a:r>
            <a:r>
              <a:rPr lang="de-DE" sz="2800" dirty="0"/>
              <a:t>-times </a:t>
            </a:r>
            <a:r>
              <a:rPr lang="de-DE" sz="2800" dirty="0" err="1"/>
              <a:t>speech</a:t>
            </a:r>
            <a:r>
              <a:rPr lang="de-DE" sz="2800" dirty="0"/>
              <a:t> </a:t>
            </a:r>
            <a:r>
              <a:rPr lang="de-DE" sz="2800" dirty="0" err="1"/>
              <a:t>that</a:t>
            </a:r>
            <a:r>
              <a:rPr lang="de-DE" sz="2800" dirty="0"/>
              <a:t> was </a:t>
            </a:r>
            <a:r>
              <a:rPr lang="de-DE" sz="2800" dirty="0" err="1"/>
              <a:t>incomprehensible</a:t>
            </a:r>
            <a:r>
              <a:rPr lang="de-DE" sz="2800" dirty="0"/>
              <a:t> like </a:t>
            </a:r>
            <a:r>
              <a:rPr lang="de-DE" sz="2800" dirty="0" err="1"/>
              <a:t>that</a:t>
            </a:r>
            <a:r>
              <a:rPr lang="de-DE" sz="2800" dirty="0"/>
              <a:t> </a:t>
            </a:r>
            <a:r>
              <a:rPr lang="de-DE" sz="2800" dirty="0" err="1"/>
              <a:t>of</a:t>
            </a:r>
            <a:r>
              <a:rPr lang="de-DE" sz="2800" dirty="0"/>
              <a:t> </a:t>
            </a:r>
            <a:r>
              <a:rPr lang="de-DE" sz="2800" dirty="0" err="1"/>
              <a:t>the</a:t>
            </a:r>
            <a:r>
              <a:rPr lang="de-DE" sz="2800" dirty="0"/>
              <a:t> Pythia </a:t>
            </a:r>
            <a:r>
              <a:rPr lang="de-DE" sz="2800" dirty="0" err="1"/>
              <a:t>of</a:t>
            </a:r>
            <a:r>
              <a:rPr lang="de-DE" sz="2800" dirty="0"/>
              <a:t> Delphi“.</a:t>
            </a:r>
          </a:p>
        </p:txBody>
      </p:sp>
      <p:sp>
        <p:nvSpPr>
          <p:cNvPr id="4" name="Foliennummernplatzhalter 3">
            <a:extLst>
              <a:ext uri="{FF2B5EF4-FFF2-40B4-BE49-F238E27FC236}">
                <a16:creationId xmlns:a16="http://schemas.microsoft.com/office/drawing/2014/main" xmlns="" id="{B6B40014-F2A4-A746-9FE7-82855DDFA7E7}"/>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412314402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F22CCF7-E4ED-B44B-8898-7A438ADBF5D1}"/>
              </a:ext>
            </a:extLst>
          </p:cNvPr>
          <p:cNvSpPr>
            <a:spLocks noGrp="1"/>
          </p:cNvSpPr>
          <p:nvPr>
            <p:ph type="title"/>
          </p:nvPr>
        </p:nvSpPr>
        <p:spPr>
          <a:xfrm>
            <a:off x="1025236" y="152400"/>
            <a:ext cx="11816052" cy="621453"/>
          </a:xfrm>
        </p:spPr>
        <p:txBody>
          <a:bodyPr/>
          <a:lstStyle/>
          <a:p>
            <a:r>
              <a:rPr lang="de-DE" sz="3600" dirty="0"/>
              <a:t>3. Außerbiblisches „Zungenreden“</a:t>
            </a:r>
          </a:p>
        </p:txBody>
      </p:sp>
      <p:sp>
        <p:nvSpPr>
          <p:cNvPr id="3" name="Inhaltsplatzhalter 2">
            <a:extLst>
              <a:ext uri="{FF2B5EF4-FFF2-40B4-BE49-F238E27FC236}">
                <a16:creationId xmlns:a16="http://schemas.microsoft.com/office/drawing/2014/main" xmlns="" id="{F60E0D29-744B-2447-A4BC-9AD04F584080}"/>
              </a:ext>
            </a:extLst>
          </p:cNvPr>
          <p:cNvSpPr>
            <a:spLocks noGrp="1"/>
          </p:cNvSpPr>
          <p:nvPr>
            <p:ph idx="1"/>
          </p:nvPr>
        </p:nvSpPr>
        <p:spPr>
          <a:xfrm>
            <a:off x="561108" y="1330036"/>
            <a:ext cx="12278591" cy="7255823"/>
          </a:xfrm>
        </p:spPr>
        <p:txBody>
          <a:bodyPr/>
          <a:lstStyle/>
          <a:p>
            <a:pPr marL="685800" indent="-685800">
              <a:lnSpc>
                <a:spcPts val="4020"/>
              </a:lnSpc>
              <a:spcBef>
                <a:spcPts val="1600"/>
              </a:spcBef>
              <a:spcAft>
                <a:spcPts val="1200"/>
              </a:spcAft>
              <a:buFont typeface="Arial" panose="020B0604020202020204" pitchFamily="34" charset="0"/>
              <a:buChar char="•"/>
            </a:pPr>
            <a:r>
              <a:rPr lang="de-DE" sz="3000" dirty="0"/>
              <a:t>Außerbiblisch u. a.: „</a:t>
            </a:r>
            <a:r>
              <a:rPr lang="de-DE" sz="3000" dirty="0">
                <a:solidFill>
                  <a:srgbClr val="0070C0"/>
                </a:solidFill>
              </a:rPr>
              <a:t>Barbarisches Reden</a:t>
            </a:r>
            <a:r>
              <a:rPr lang="de-DE" sz="3000" dirty="0"/>
              <a:t>“ </a:t>
            </a:r>
            <a:r>
              <a:rPr lang="de-CH" sz="3000" dirty="0"/>
              <a:t>(</a:t>
            </a:r>
            <a:r>
              <a:rPr lang="de-DE" sz="3000" dirty="0" err="1">
                <a:solidFill>
                  <a:srgbClr val="0070C0"/>
                </a:solidFill>
              </a:rPr>
              <a:t>ῥῆσις</a:t>
            </a:r>
            <a:r>
              <a:rPr lang="de-DE" sz="3000" dirty="0">
                <a:solidFill>
                  <a:srgbClr val="0070C0"/>
                </a:solidFill>
              </a:rPr>
              <a:t> βα</a:t>
            </a:r>
            <a:r>
              <a:rPr lang="de-DE" sz="3000" dirty="0" err="1">
                <a:solidFill>
                  <a:srgbClr val="0070C0"/>
                </a:solidFill>
              </a:rPr>
              <a:t>ρ</a:t>
            </a:r>
            <a:r>
              <a:rPr lang="de-DE" sz="3000" dirty="0">
                <a:solidFill>
                  <a:srgbClr val="0070C0"/>
                </a:solidFill>
              </a:rPr>
              <a:t>βα</a:t>
            </a:r>
            <a:r>
              <a:rPr lang="de-DE" sz="3000" dirty="0" err="1">
                <a:solidFill>
                  <a:srgbClr val="0070C0"/>
                </a:solidFill>
              </a:rPr>
              <a:t>ρική</a:t>
            </a:r>
            <a:r>
              <a:rPr lang="de-DE" sz="3000" dirty="0">
                <a:solidFill>
                  <a:srgbClr val="0070C0"/>
                </a:solidFill>
              </a:rPr>
              <a:t> </a:t>
            </a:r>
            <a:r>
              <a:rPr lang="de-DE" sz="3000" dirty="0"/>
              <a:t>oder  </a:t>
            </a:r>
            <a:r>
              <a:rPr lang="el-GR" sz="3000" dirty="0" err="1">
                <a:solidFill>
                  <a:srgbClr val="0070C0"/>
                </a:solidFill>
              </a:rPr>
              <a:t>βάρβαρος</a:t>
            </a:r>
            <a:r>
              <a:rPr lang="de-DE" sz="3000" dirty="0">
                <a:solidFill>
                  <a:srgbClr val="0070C0"/>
                </a:solidFill>
              </a:rPr>
              <a:t>/</a:t>
            </a:r>
            <a:r>
              <a:rPr lang="de-CH" sz="3000" dirty="0">
                <a:solidFill>
                  <a:srgbClr val="0070C0"/>
                </a:solidFill>
              </a:rPr>
              <a:t>βα</a:t>
            </a:r>
            <a:r>
              <a:rPr lang="de-CH" sz="3000" dirty="0" err="1">
                <a:solidFill>
                  <a:srgbClr val="0070C0"/>
                </a:solidFill>
              </a:rPr>
              <a:t>ρ</a:t>
            </a:r>
            <a:r>
              <a:rPr lang="de-CH" sz="3000" dirty="0">
                <a:solidFill>
                  <a:srgbClr val="0070C0"/>
                </a:solidFill>
              </a:rPr>
              <a:t>βα</a:t>
            </a:r>
            <a:r>
              <a:rPr lang="de-CH" sz="3000" dirty="0" err="1">
                <a:solidFill>
                  <a:srgbClr val="0070C0"/>
                </a:solidFill>
              </a:rPr>
              <a:t>ρικά</a:t>
            </a:r>
            <a:r>
              <a:rPr lang="de-CH" sz="3000" dirty="0"/>
              <a:t> </a:t>
            </a:r>
            <a:r>
              <a:rPr lang="de-CH" sz="3000" dirty="0" err="1">
                <a:solidFill>
                  <a:srgbClr val="0070C0"/>
                </a:solidFill>
              </a:rPr>
              <a:t>γλῶσσ</a:t>
            </a:r>
            <a:r>
              <a:rPr lang="de-CH" sz="3000" dirty="0">
                <a:solidFill>
                  <a:srgbClr val="0070C0"/>
                </a:solidFill>
              </a:rPr>
              <a:t>α) </a:t>
            </a:r>
            <a:r>
              <a:rPr lang="de-DE" sz="3000" dirty="0"/>
              <a:t>– vgl. z. B. </a:t>
            </a:r>
            <a:r>
              <a:rPr lang="de-DE" sz="3000" dirty="0">
                <a:solidFill>
                  <a:srgbClr val="0070C0"/>
                </a:solidFill>
              </a:rPr>
              <a:t>Herodot, </a:t>
            </a:r>
            <a:r>
              <a:rPr lang="de-DE" sz="3000" dirty="0" err="1">
                <a:solidFill>
                  <a:srgbClr val="0070C0"/>
                </a:solidFill>
              </a:rPr>
              <a:t>Hist</a:t>
            </a:r>
            <a:r>
              <a:rPr lang="de-DE" sz="3000" dirty="0">
                <a:solidFill>
                  <a:srgbClr val="0070C0"/>
                </a:solidFill>
              </a:rPr>
              <a:t> 8,135,2</a:t>
            </a:r>
            <a:r>
              <a:rPr lang="de-DE" sz="3000" dirty="0"/>
              <a:t>: „… da </a:t>
            </a:r>
            <a:r>
              <a:rPr lang="de-DE" sz="3000" dirty="0">
                <a:solidFill>
                  <a:srgbClr val="0070C0"/>
                </a:solidFill>
              </a:rPr>
              <a:t>das Orakel die barbarische Sprache gebraucht </a:t>
            </a:r>
            <a:r>
              <a:rPr lang="de-DE" sz="3000" dirty="0"/>
              <a:t>(</a:t>
            </a:r>
            <a:r>
              <a:rPr lang="el-GR" sz="3200" dirty="0">
                <a:latin typeface="Helena" pitchFamily="2" charset="0"/>
              </a:rPr>
              <a:t>και« </a:t>
            </a:r>
            <a:r>
              <a:rPr lang="de-DE" sz="3200" dirty="0">
                <a:latin typeface="Helena" pitchFamily="2" charset="0"/>
              </a:rPr>
              <a:t>p</a:t>
            </a:r>
            <a:r>
              <a:rPr lang="el-GR" sz="3200" dirty="0">
                <a:latin typeface="Helena" pitchFamily="2" charset="0"/>
              </a:rPr>
              <a:t>ρο/</a:t>
            </a:r>
            <a:r>
              <a:rPr lang="el-GR" sz="3200" dirty="0" err="1">
                <a:latin typeface="Helena" pitchFamily="2" charset="0"/>
              </a:rPr>
              <a:t>κατε</a:t>
            </a:r>
            <a:r>
              <a:rPr lang="el-GR" sz="3200" dirty="0">
                <a:latin typeface="Helena" pitchFamily="2" charset="0"/>
              </a:rPr>
              <a:t> </a:t>
            </a:r>
            <a:r>
              <a:rPr lang="el-GR" sz="3200" dirty="0" err="1">
                <a:latin typeface="Helena" pitchFamily="2" charset="0"/>
              </a:rPr>
              <a:t>το«ν</a:t>
            </a:r>
            <a:r>
              <a:rPr lang="el-GR" sz="3200" dirty="0">
                <a:latin typeface="Helena" pitchFamily="2" charset="0"/>
              </a:rPr>
              <a:t> </a:t>
            </a:r>
            <a:r>
              <a:rPr lang="de-DE" sz="3200" dirty="0">
                <a:latin typeface="Helena" pitchFamily="2" charset="0"/>
              </a:rPr>
              <a:t>p</a:t>
            </a:r>
            <a:r>
              <a:rPr lang="el-GR" sz="3200" dirty="0">
                <a:latin typeface="Helena" pitchFamily="2" charset="0"/>
              </a:rPr>
              <a:t>ρο/</a:t>
            </a:r>
            <a:r>
              <a:rPr lang="el-GR" sz="3200" dirty="0" err="1">
                <a:latin typeface="Helena" pitchFamily="2" charset="0"/>
              </a:rPr>
              <a:t>μαντιν</a:t>
            </a:r>
            <a:r>
              <a:rPr lang="el-GR" sz="3200" dirty="0">
                <a:latin typeface="Helena" pitchFamily="2" charset="0"/>
              </a:rPr>
              <a:t> </a:t>
            </a:r>
            <a:r>
              <a:rPr lang="el-GR" sz="3200" dirty="0" err="1">
                <a:latin typeface="Helena" pitchFamily="2" charset="0"/>
              </a:rPr>
              <a:t>βαρβα</a:t>
            </a:r>
            <a:r>
              <a:rPr lang="el-GR" sz="3200" dirty="0">
                <a:latin typeface="Helena" pitchFamily="2" charset="0"/>
              </a:rPr>
              <a:t>/</a:t>
            </a:r>
            <a:r>
              <a:rPr lang="el-GR" sz="3200" dirty="0" err="1">
                <a:latin typeface="Helena" pitchFamily="2" charset="0"/>
              </a:rPr>
              <a:t>ρwø</a:t>
            </a:r>
            <a:r>
              <a:rPr lang="el-GR" sz="3200" dirty="0">
                <a:latin typeface="Helena" pitchFamily="2" charset="0"/>
              </a:rPr>
              <a:t> </a:t>
            </a:r>
            <a:r>
              <a:rPr lang="el-GR" sz="3200" dirty="0" err="1">
                <a:latin typeface="Helena" pitchFamily="2" charset="0"/>
              </a:rPr>
              <a:t>γλw</a:t>
            </a:r>
            <a:r>
              <a:rPr lang="de-DE" sz="3200" dirty="0">
                <a:latin typeface="Helena" pitchFamily="2" charset="0"/>
              </a:rPr>
              <a:t>/</a:t>
            </a:r>
            <a:r>
              <a:rPr lang="el-GR" sz="3200" dirty="0" err="1">
                <a:latin typeface="Helena" pitchFamily="2" charset="0"/>
              </a:rPr>
              <a:t>llhø</a:t>
            </a:r>
            <a:r>
              <a:rPr lang="el-GR" sz="3200" dirty="0">
                <a:latin typeface="Helena" pitchFamily="2" charset="0"/>
              </a:rPr>
              <a:t> </a:t>
            </a:r>
            <a:r>
              <a:rPr lang="el-GR" sz="3200" dirty="0" err="1">
                <a:latin typeface="Helena" pitchFamily="2" charset="0"/>
              </a:rPr>
              <a:t>cravn</a:t>
            </a:r>
            <a:r>
              <a:rPr lang="de-DE" sz="3000" dirty="0"/>
              <a:t>) … man sagt, dass </a:t>
            </a:r>
            <a:r>
              <a:rPr lang="de-DE" sz="3000" dirty="0">
                <a:solidFill>
                  <a:srgbClr val="0070C0"/>
                </a:solidFill>
              </a:rPr>
              <a:t>der Prophet [des Orakels] die </a:t>
            </a:r>
            <a:r>
              <a:rPr lang="de-DE" sz="3000" dirty="0" err="1">
                <a:solidFill>
                  <a:srgbClr val="0070C0"/>
                </a:solidFill>
              </a:rPr>
              <a:t>karianische</a:t>
            </a:r>
            <a:r>
              <a:rPr lang="de-DE" sz="3000" dirty="0">
                <a:solidFill>
                  <a:srgbClr val="0070C0"/>
                </a:solidFill>
              </a:rPr>
              <a:t> Sprache gebrauche</a:t>
            </a:r>
            <a:r>
              <a:rPr lang="de-DE" sz="3000" dirty="0"/>
              <a:t>“; vgl. auch </a:t>
            </a:r>
            <a:r>
              <a:rPr lang="de-DE" sz="3000" dirty="0">
                <a:solidFill>
                  <a:srgbClr val="0070C0"/>
                </a:solidFill>
              </a:rPr>
              <a:t>1. Kor 14,11</a:t>
            </a:r>
            <a:r>
              <a:rPr lang="de-CH" sz="3000" dirty="0"/>
              <a:t>).</a:t>
            </a:r>
          </a:p>
          <a:p>
            <a:pPr marL="685800" indent="-685800">
              <a:lnSpc>
                <a:spcPts val="4020"/>
              </a:lnSpc>
              <a:spcBef>
                <a:spcPts val="1600"/>
              </a:spcBef>
              <a:spcAft>
                <a:spcPts val="1200"/>
              </a:spcAft>
              <a:buFont typeface="Arial" panose="020B0604020202020204" pitchFamily="34" charset="0"/>
              <a:buChar char="•"/>
            </a:pPr>
            <a:endParaRPr lang="de-CH" sz="3000" dirty="0"/>
          </a:p>
          <a:p>
            <a:pPr marL="685800" indent="-685800">
              <a:lnSpc>
                <a:spcPts val="4020"/>
              </a:lnSpc>
              <a:spcBef>
                <a:spcPts val="1600"/>
              </a:spcBef>
              <a:spcAft>
                <a:spcPts val="1200"/>
              </a:spcAft>
              <a:buFont typeface="Arial" panose="020B0604020202020204" pitchFamily="34" charset="0"/>
              <a:buChar char="•"/>
            </a:pPr>
            <a:r>
              <a:rPr lang="de-DE" sz="3000" dirty="0"/>
              <a:t>„</a:t>
            </a:r>
            <a:r>
              <a:rPr lang="de-CH" sz="3000" dirty="0">
                <a:solidFill>
                  <a:srgbClr val="0070C0"/>
                </a:solidFill>
              </a:rPr>
              <a:t>Himmlische Sprache</a:t>
            </a:r>
            <a:r>
              <a:rPr lang="de-DE" sz="3000" dirty="0"/>
              <a:t>“</a:t>
            </a:r>
            <a:r>
              <a:rPr lang="de-CH" sz="3000" dirty="0"/>
              <a:t> als Reden zu Gott (vgl. u. a. </a:t>
            </a:r>
            <a:r>
              <a:rPr lang="de-CH" sz="3000" dirty="0" err="1"/>
              <a:t>TestJob</a:t>
            </a:r>
            <a:r>
              <a:rPr lang="de-CH" sz="3000" dirty="0"/>
              <a:t> 38,1–3 [</a:t>
            </a:r>
            <a:r>
              <a:rPr lang="de-DE" sz="3000" dirty="0"/>
              <a:t>„… </a:t>
            </a:r>
            <a:r>
              <a:rPr lang="de-DE" sz="3000" dirty="0">
                <a:solidFill>
                  <a:srgbClr val="0070C0"/>
                </a:solidFill>
              </a:rPr>
              <a:t>sie äußerten sich im </a:t>
            </a:r>
            <a:r>
              <a:rPr lang="de-DE" sz="3000" dirty="0" err="1">
                <a:solidFill>
                  <a:srgbClr val="0070C0"/>
                </a:solidFill>
              </a:rPr>
              <a:t>engelischen</a:t>
            </a:r>
            <a:r>
              <a:rPr lang="de-DE" sz="3000" dirty="0">
                <a:solidFill>
                  <a:srgbClr val="0070C0"/>
                </a:solidFill>
              </a:rPr>
              <a:t> Dialekt </a:t>
            </a:r>
            <a:r>
              <a:rPr lang="de-DE" sz="3000" dirty="0"/>
              <a:t>…“</a:t>
            </a:r>
            <a:r>
              <a:rPr lang="de-CH" sz="3000" dirty="0"/>
              <a:t>]; </a:t>
            </a:r>
            <a:r>
              <a:rPr lang="de-CH" sz="3000" dirty="0" err="1"/>
              <a:t>ApkZeph</a:t>
            </a:r>
            <a:r>
              <a:rPr lang="de-CH" sz="3000" dirty="0"/>
              <a:t> 8,14: </a:t>
            </a:r>
            <a:r>
              <a:rPr lang="de-DE" sz="3000" dirty="0"/>
              <a:t>„</a:t>
            </a:r>
            <a:r>
              <a:rPr lang="de-CH" sz="3000" dirty="0"/>
              <a:t>… </a:t>
            </a:r>
            <a:r>
              <a:rPr lang="de-CH" sz="3000" dirty="0">
                <a:solidFill>
                  <a:srgbClr val="0070C0"/>
                </a:solidFill>
              </a:rPr>
              <a:t>ich verstand ihre Sprache, die sie [die Engel] mit mir redeten</a:t>
            </a:r>
            <a:r>
              <a:rPr lang="de-DE" sz="3000" dirty="0"/>
              <a:t>“</a:t>
            </a:r>
            <a:r>
              <a:rPr lang="de-CH" sz="3000" dirty="0"/>
              <a:t>; vgl. auch 1. Kor 13,1.8).</a:t>
            </a:r>
          </a:p>
          <a:p>
            <a:pPr marL="685800" indent="-685800">
              <a:buFont typeface="Arial" panose="020B0604020202020204" pitchFamily="34" charset="0"/>
              <a:buChar char="•"/>
            </a:pPr>
            <a:endParaRPr lang="de-DE" dirty="0"/>
          </a:p>
        </p:txBody>
      </p:sp>
      <p:sp>
        <p:nvSpPr>
          <p:cNvPr id="4" name="Foliennummernplatzhalter 3">
            <a:extLst>
              <a:ext uri="{FF2B5EF4-FFF2-40B4-BE49-F238E27FC236}">
                <a16:creationId xmlns:a16="http://schemas.microsoft.com/office/drawing/2014/main" xmlns="" id="{8B00DC2A-9FBE-114A-BC04-8678513A9686}"/>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48526732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F22CCF7-E4ED-B44B-8898-7A438ADBF5D1}"/>
              </a:ext>
            </a:extLst>
          </p:cNvPr>
          <p:cNvSpPr>
            <a:spLocks noGrp="1"/>
          </p:cNvSpPr>
          <p:nvPr>
            <p:ph type="title"/>
          </p:nvPr>
        </p:nvSpPr>
        <p:spPr>
          <a:xfrm>
            <a:off x="1108364" y="138545"/>
            <a:ext cx="11732924" cy="635308"/>
          </a:xfrm>
        </p:spPr>
        <p:txBody>
          <a:bodyPr/>
          <a:lstStyle/>
          <a:p>
            <a:r>
              <a:rPr lang="de-DE" sz="3600" dirty="0"/>
              <a:t>3. Außerbiblisches „Zungenreden“</a:t>
            </a:r>
          </a:p>
        </p:txBody>
      </p:sp>
      <p:sp>
        <p:nvSpPr>
          <p:cNvPr id="3" name="Inhaltsplatzhalter 2">
            <a:extLst>
              <a:ext uri="{FF2B5EF4-FFF2-40B4-BE49-F238E27FC236}">
                <a16:creationId xmlns:a16="http://schemas.microsoft.com/office/drawing/2014/main" xmlns="" id="{F60E0D29-744B-2447-A4BC-9AD04F584080}"/>
              </a:ext>
            </a:extLst>
          </p:cNvPr>
          <p:cNvSpPr>
            <a:spLocks noGrp="1"/>
          </p:cNvSpPr>
          <p:nvPr>
            <p:ph idx="1"/>
          </p:nvPr>
        </p:nvSpPr>
        <p:spPr>
          <a:xfrm>
            <a:off x="387927" y="1357745"/>
            <a:ext cx="11914910" cy="7287491"/>
          </a:xfrm>
        </p:spPr>
        <p:txBody>
          <a:bodyPr/>
          <a:lstStyle/>
          <a:p>
            <a:pPr marL="685800" indent="-685800">
              <a:lnSpc>
                <a:spcPts val="4320"/>
              </a:lnSpc>
              <a:spcBef>
                <a:spcPts val="1600"/>
              </a:spcBef>
              <a:spcAft>
                <a:spcPts val="1200"/>
              </a:spcAft>
              <a:buFont typeface="Arial" panose="020B0604020202020204" pitchFamily="34" charset="0"/>
              <a:buChar char="•"/>
            </a:pPr>
            <a:r>
              <a:rPr lang="de-CH" sz="3200" dirty="0" err="1"/>
              <a:t>Iamblichos</a:t>
            </a:r>
            <a:r>
              <a:rPr lang="de-CH" sz="3200" dirty="0"/>
              <a:t> von </a:t>
            </a:r>
            <a:r>
              <a:rPr lang="de-CH" sz="3200" dirty="0" err="1"/>
              <a:t>Chalkis</a:t>
            </a:r>
            <a:r>
              <a:rPr lang="de-CH" sz="3200" dirty="0"/>
              <a:t> (ca. 300 n. Chr.) in Bezug auf die Mysterien der Ägypter: </a:t>
            </a:r>
            <a:r>
              <a:rPr lang="de-CH" sz="3200" dirty="0">
                <a:solidFill>
                  <a:srgbClr val="0070C0"/>
                </a:solidFill>
              </a:rPr>
              <a:t>Die Dialekte „der heiligen Nationen wie der Assyrer und auch der Ägypter“ sind besonders geeignet, und die Menschen sollten die Götter in einer Sprache anreden</a:t>
            </a:r>
            <a:r>
              <a:rPr lang="de-CH" sz="3200" dirty="0"/>
              <a:t>, die ihnen wesensverwandt erscheint, „deshalb ist diese Art der Stimme auch die erste und die älteste“. </a:t>
            </a:r>
            <a:r>
              <a:rPr lang="de-DE" sz="3200" dirty="0"/>
              <a:t>„</a:t>
            </a:r>
            <a:r>
              <a:rPr lang="de-DE" sz="3200" dirty="0">
                <a:solidFill>
                  <a:srgbClr val="0070C0"/>
                </a:solidFill>
              </a:rPr>
              <a:t>Wenn nämlich die Götter die gesamten Sprachen der heiligen Völker wie der Ägypter und Assyrer für heilig erklärt haben, sind wir der Ansicht, dass unser mündlicher Verkehr mit den Göttern sich in jener Ausdrucksweise abwickeln müsse, die den Göttern verwandt ist</a:t>
            </a:r>
            <a:r>
              <a:rPr lang="de-DE" sz="3200" dirty="0"/>
              <a:t>“ (</a:t>
            </a:r>
            <a:r>
              <a:rPr lang="de-DE" sz="3200" dirty="0" err="1"/>
              <a:t>Myst</a:t>
            </a:r>
            <a:r>
              <a:rPr lang="de-DE" sz="3200" dirty="0"/>
              <a:t> 7,4).</a:t>
            </a:r>
          </a:p>
          <a:p>
            <a:pPr marL="685800" indent="-685800">
              <a:buFont typeface="Arial" panose="020B0604020202020204" pitchFamily="34" charset="0"/>
              <a:buChar char="•"/>
            </a:pPr>
            <a:endParaRPr lang="de-DE" dirty="0"/>
          </a:p>
        </p:txBody>
      </p:sp>
      <p:sp>
        <p:nvSpPr>
          <p:cNvPr id="4" name="Foliennummernplatzhalter 3">
            <a:extLst>
              <a:ext uri="{FF2B5EF4-FFF2-40B4-BE49-F238E27FC236}">
                <a16:creationId xmlns:a16="http://schemas.microsoft.com/office/drawing/2014/main" xmlns="" id="{8B00DC2A-9FBE-114A-BC04-8678513A9686}"/>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4935955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5B9C78A-4F61-8D40-84B2-0FA6400BF8D0}"/>
              </a:ext>
            </a:extLst>
          </p:cNvPr>
          <p:cNvSpPr>
            <a:spLocks noGrp="1"/>
          </p:cNvSpPr>
          <p:nvPr>
            <p:ph type="title"/>
          </p:nvPr>
        </p:nvSpPr>
        <p:spPr>
          <a:xfrm>
            <a:off x="1219200" y="193963"/>
            <a:ext cx="11622087" cy="646687"/>
          </a:xfrm>
        </p:spPr>
        <p:txBody>
          <a:bodyPr/>
          <a:lstStyle/>
          <a:p>
            <a:r>
              <a:rPr lang="de-DE" sz="3600" dirty="0"/>
              <a:t>3. Außerbiblisches „Zungenreden“</a:t>
            </a:r>
          </a:p>
        </p:txBody>
      </p:sp>
      <p:sp>
        <p:nvSpPr>
          <p:cNvPr id="3" name="Inhaltsplatzhalter 2">
            <a:extLst>
              <a:ext uri="{FF2B5EF4-FFF2-40B4-BE49-F238E27FC236}">
                <a16:creationId xmlns:a16="http://schemas.microsoft.com/office/drawing/2014/main" xmlns="" id="{5612443F-06F5-1748-A6AD-53E97EE173F5}"/>
              </a:ext>
            </a:extLst>
          </p:cNvPr>
          <p:cNvSpPr>
            <a:spLocks noGrp="1"/>
          </p:cNvSpPr>
          <p:nvPr>
            <p:ph idx="1"/>
          </p:nvPr>
        </p:nvSpPr>
        <p:spPr>
          <a:xfrm>
            <a:off x="571500" y="1142999"/>
            <a:ext cx="12268200" cy="7554191"/>
          </a:xfrm>
        </p:spPr>
        <p:txBody>
          <a:bodyPr/>
          <a:lstStyle/>
          <a:p>
            <a:pPr marL="685800" indent="-685800">
              <a:lnSpc>
                <a:spcPts val="4160"/>
              </a:lnSpc>
              <a:spcBef>
                <a:spcPts val="2800"/>
              </a:spcBef>
              <a:spcAft>
                <a:spcPts val="3600"/>
              </a:spcAft>
              <a:buFont typeface="Arial" panose="020B0604020202020204" pitchFamily="34" charset="0"/>
              <a:buChar char="•"/>
            </a:pPr>
            <a:r>
              <a:rPr lang="de-CH" sz="3200" dirty="0"/>
              <a:t>Aischylos’ Tragödie „Agamemnon“ (um 458 v. Chr.) – </a:t>
            </a:r>
            <a:r>
              <a:rPr lang="de-CH" sz="3200" dirty="0">
                <a:solidFill>
                  <a:srgbClr val="00B050"/>
                </a:solidFill>
              </a:rPr>
              <a:t>Seherin Kassandra </a:t>
            </a:r>
            <a:r>
              <a:rPr lang="de-CH" sz="3200" dirty="0"/>
              <a:t>(Kriegsgefangene).</a:t>
            </a:r>
          </a:p>
          <a:p>
            <a:pPr marL="685800" indent="-685800">
              <a:lnSpc>
                <a:spcPts val="4160"/>
              </a:lnSpc>
              <a:spcBef>
                <a:spcPts val="2800"/>
              </a:spcBef>
              <a:spcAft>
                <a:spcPts val="3600"/>
              </a:spcAft>
              <a:buFont typeface="Arial" panose="020B0604020202020204" pitchFamily="34" charset="0"/>
              <a:buChar char="•"/>
            </a:pPr>
            <a:r>
              <a:rPr lang="de-CH" sz="3200" dirty="0">
                <a:solidFill>
                  <a:srgbClr val="00B050"/>
                </a:solidFill>
              </a:rPr>
              <a:t>Gegenspielerin </a:t>
            </a:r>
            <a:r>
              <a:rPr lang="de-CH" sz="3200" dirty="0" err="1">
                <a:solidFill>
                  <a:srgbClr val="00B050"/>
                </a:solidFill>
              </a:rPr>
              <a:t>Klytaimnestra</a:t>
            </a:r>
            <a:r>
              <a:rPr lang="de-CH" sz="3200" dirty="0"/>
              <a:t>: eine „</a:t>
            </a:r>
            <a:r>
              <a:rPr lang="de-CH" sz="3200" dirty="0">
                <a:solidFill>
                  <a:srgbClr val="0070C0"/>
                </a:solidFill>
              </a:rPr>
              <a:t>unverständige barbarische Stimme</a:t>
            </a:r>
            <a:r>
              <a:rPr lang="de-CH" sz="3200" dirty="0"/>
              <a:t>“ </a:t>
            </a:r>
            <a:r>
              <a:rPr lang="de-DE" sz="3200" dirty="0">
                <a:solidFill>
                  <a:srgbClr val="0070C0"/>
                </a:solidFill>
              </a:rPr>
              <a:t>(</a:t>
            </a:r>
            <a:r>
              <a:rPr lang="de-DE" sz="3200" dirty="0" err="1">
                <a:solidFill>
                  <a:srgbClr val="0070C0"/>
                </a:solidFill>
                <a:latin typeface="Helena" pitchFamily="2" charset="0"/>
              </a:rPr>
              <a:t>ajgnwvta</a:t>
            </a:r>
            <a:r>
              <a:rPr lang="de-DE" sz="3200" dirty="0">
                <a:solidFill>
                  <a:srgbClr val="0070C0"/>
                </a:solidFill>
                <a:latin typeface="Helena" pitchFamily="2" charset="0"/>
              </a:rPr>
              <a:t> </a:t>
            </a:r>
            <a:r>
              <a:rPr lang="de-DE" sz="3200" dirty="0" err="1">
                <a:solidFill>
                  <a:srgbClr val="0070C0"/>
                </a:solidFill>
                <a:latin typeface="Helena" pitchFamily="2" charset="0"/>
              </a:rPr>
              <a:t>fwnh«n</a:t>
            </a:r>
            <a:r>
              <a:rPr lang="de-DE" sz="3200" dirty="0">
                <a:solidFill>
                  <a:srgbClr val="0070C0"/>
                </a:solidFill>
                <a:latin typeface="Helena" pitchFamily="2" charset="0"/>
              </a:rPr>
              <a:t> </a:t>
            </a:r>
            <a:r>
              <a:rPr lang="de-DE" sz="3200" dirty="0" err="1">
                <a:solidFill>
                  <a:srgbClr val="0070C0"/>
                </a:solidFill>
                <a:latin typeface="Helena" pitchFamily="2" charset="0"/>
              </a:rPr>
              <a:t>ba</a:t>
            </a:r>
            <a:r>
              <a:rPr lang="de-DE" sz="3200" dirty="0">
                <a:solidFill>
                  <a:srgbClr val="0070C0"/>
                </a:solidFill>
                <a:latin typeface="Helena" pitchFamily="2" charset="0"/>
              </a:rPr>
              <a:t>/</a:t>
            </a:r>
            <a:r>
              <a:rPr lang="de-DE" sz="3200" dirty="0" err="1">
                <a:solidFill>
                  <a:srgbClr val="0070C0"/>
                </a:solidFill>
                <a:latin typeface="Helena" pitchFamily="2" charset="0"/>
              </a:rPr>
              <a:t>rbaron</a:t>
            </a:r>
            <a:r>
              <a:rPr lang="de-DE" sz="3200" dirty="0">
                <a:solidFill>
                  <a:srgbClr val="0070C0"/>
                </a:solidFill>
              </a:rPr>
              <a:t>) </a:t>
            </a:r>
            <a:r>
              <a:rPr lang="de-CH" sz="3200" dirty="0">
                <a:solidFill>
                  <a:srgbClr val="0070C0"/>
                </a:solidFill>
              </a:rPr>
              <a:t>und eine Rasende, die „den bösen Gesinnungen“ folge</a:t>
            </a:r>
            <a:r>
              <a:rPr lang="de-CH" sz="3200" dirty="0"/>
              <a:t> </a:t>
            </a:r>
            <a:r>
              <a:rPr lang="de-DE" sz="3200" dirty="0">
                <a:solidFill>
                  <a:srgbClr val="0070C0"/>
                </a:solidFill>
              </a:rPr>
              <a:t>(</a:t>
            </a:r>
            <a:r>
              <a:rPr lang="de-DE" sz="3200" dirty="0">
                <a:solidFill>
                  <a:srgbClr val="0070C0"/>
                </a:solidFill>
                <a:latin typeface="Helena" pitchFamily="2" charset="0"/>
              </a:rPr>
              <a:t>h• </a:t>
            </a:r>
            <a:r>
              <a:rPr lang="de-DE" sz="3200" dirty="0" err="1">
                <a:solidFill>
                  <a:srgbClr val="0070C0"/>
                </a:solidFill>
                <a:latin typeface="Helena" pitchFamily="2" charset="0"/>
              </a:rPr>
              <a:t>mai</a:t>
            </a:r>
            <a:r>
              <a:rPr lang="de-DE" sz="3200" dirty="0">
                <a:solidFill>
                  <a:srgbClr val="0070C0"/>
                </a:solidFill>
                <a:latin typeface="Helena" pitchFamily="2" charset="0"/>
              </a:rPr>
              <a:t>/</a:t>
            </a:r>
            <a:r>
              <a:rPr lang="de-DE" sz="3200" dirty="0" err="1">
                <a:solidFill>
                  <a:srgbClr val="0070C0"/>
                </a:solidFill>
                <a:latin typeface="Helena" pitchFamily="2" charset="0"/>
              </a:rPr>
              <a:t>netai</a:t>
            </a:r>
            <a:r>
              <a:rPr lang="de-DE" sz="3200" dirty="0">
                <a:solidFill>
                  <a:srgbClr val="0070C0"/>
                </a:solidFill>
                <a:latin typeface="Helena" pitchFamily="2" charset="0"/>
              </a:rPr>
              <a:t>/ </a:t>
            </a:r>
            <a:r>
              <a:rPr lang="de-DE" sz="3200" dirty="0" err="1">
                <a:solidFill>
                  <a:srgbClr val="0070C0"/>
                </a:solidFill>
                <a:latin typeface="Helena" pitchFamily="2" charset="0"/>
              </a:rPr>
              <a:t>ge</a:t>
            </a:r>
            <a:r>
              <a:rPr lang="de-DE" sz="3200" dirty="0">
                <a:solidFill>
                  <a:srgbClr val="0070C0"/>
                </a:solidFill>
                <a:latin typeface="Helena" pitchFamily="2" charset="0"/>
              </a:rPr>
              <a:t> </a:t>
            </a:r>
            <a:r>
              <a:rPr lang="de-DE" sz="3200" dirty="0" err="1">
                <a:solidFill>
                  <a:srgbClr val="0070C0"/>
                </a:solidFill>
                <a:latin typeface="Helena" pitchFamily="2" charset="0"/>
              </a:rPr>
              <a:t>kai</a:t>
            </a:r>
            <a:r>
              <a:rPr lang="de-DE" sz="3200" dirty="0">
                <a:solidFill>
                  <a:srgbClr val="0070C0"/>
                </a:solidFill>
                <a:latin typeface="Helena" pitchFamily="2" charset="0"/>
              </a:rPr>
              <a:t>« </a:t>
            </a:r>
            <a:r>
              <a:rPr lang="de-DE" sz="3200" dirty="0" err="1">
                <a:solidFill>
                  <a:srgbClr val="0070C0"/>
                </a:solidFill>
                <a:latin typeface="Helena" pitchFamily="2" charset="0"/>
              </a:rPr>
              <a:t>kakwvn</a:t>
            </a:r>
            <a:r>
              <a:rPr lang="de-DE" sz="3200" dirty="0">
                <a:solidFill>
                  <a:srgbClr val="0070C0"/>
                </a:solidFill>
                <a:latin typeface="Helena" pitchFamily="2" charset="0"/>
              </a:rPr>
              <a:t> </a:t>
            </a:r>
            <a:r>
              <a:rPr lang="de-DE" sz="3200" dirty="0" err="1">
                <a:solidFill>
                  <a:srgbClr val="0070C0"/>
                </a:solidFill>
                <a:latin typeface="Helena" pitchFamily="2" charset="0"/>
              </a:rPr>
              <a:t>klu</a:t>
            </a:r>
            <a:r>
              <a:rPr lang="de-DE" sz="3200" dirty="0">
                <a:solidFill>
                  <a:srgbClr val="0070C0"/>
                </a:solidFill>
                <a:latin typeface="Helena" pitchFamily="2" charset="0"/>
              </a:rPr>
              <a:t>/ei </a:t>
            </a:r>
            <a:r>
              <a:rPr lang="de-DE" sz="3200" dirty="0" err="1">
                <a:solidFill>
                  <a:srgbClr val="0070C0"/>
                </a:solidFill>
                <a:latin typeface="Helena" pitchFamily="2" charset="0"/>
              </a:rPr>
              <a:t>frenwvn</a:t>
            </a:r>
            <a:r>
              <a:rPr lang="de-DE" sz="3200" dirty="0">
                <a:solidFill>
                  <a:srgbClr val="0070C0"/>
                </a:solidFill>
              </a:rPr>
              <a:t>)</a:t>
            </a:r>
            <a:r>
              <a:rPr lang="de-CH" sz="3200" dirty="0"/>
              <a:t> – vgl. 1. Kor 14,20.23.</a:t>
            </a:r>
          </a:p>
          <a:p>
            <a:pPr marL="685800" indent="-685800">
              <a:lnSpc>
                <a:spcPts val="4160"/>
              </a:lnSpc>
              <a:spcBef>
                <a:spcPts val="2800"/>
              </a:spcBef>
              <a:spcAft>
                <a:spcPts val="3600"/>
              </a:spcAft>
              <a:buFont typeface="Arial" panose="020B0604020202020204" pitchFamily="34" charset="0"/>
              <a:buChar char="•"/>
            </a:pPr>
            <a:r>
              <a:rPr lang="de-CH" sz="3200" dirty="0">
                <a:solidFill>
                  <a:srgbClr val="00B050"/>
                </a:solidFill>
              </a:rPr>
              <a:t>Chor</a:t>
            </a:r>
            <a:r>
              <a:rPr lang="de-CH" sz="3200" dirty="0"/>
              <a:t>: „Ich meine, </a:t>
            </a:r>
            <a:r>
              <a:rPr lang="de-CH" sz="3200" dirty="0">
                <a:solidFill>
                  <a:srgbClr val="0070C0"/>
                </a:solidFill>
              </a:rPr>
              <a:t>sie macht Orakelsprüche </a:t>
            </a:r>
            <a:r>
              <a:rPr lang="de-CH" sz="3200" dirty="0"/>
              <a:t>über die schlimmen Dinge, die sie [getroffen haben]; </a:t>
            </a:r>
            <a:r>
              <a:rPr lang="de-CH" sz="3200" dirty="0">
                <a:solidFill>
                  <a:srgbClr val="0070C0"/>
                </a:solidFill>
              </a:rPr>
              <a:t>das Göttliche bleibe durchaus auch in der Gesinnung/dem Sinn einer Sklavin</a:t>
            </a:r>
            <a:r>
              <a:rPr lang="de-CH" sz="3200" dirty="0"/>
              <a:t>.“</a:t>
            </a:r>
          </a:p>
        </p:txBody>
      </p:sp>
      <p:sp>
        <p:nvSpPr>
          <p:cNvPr id="4" name="Foliennummernplatzhalter 3">
            <a:extLst>
              <a:ext uri="{FF2B5EF4-FFF2-40B4-BE49-F238E27FC236}">
                <a16:creationId xmlns:a16="http://schemas.microsoft.com/office/drawing/2014/main" xmlns="" id="{BC81B74B-5CC4-BC40-8EC9-D49359DCA218}"/>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46930486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EBACE7D-A523-4C46-BB9A-2EDF3A90221D}"/>
              </a:ext>
            </a:extLst>
          </p:cNvPr>
          <p:cNvSpPr>
            <a:spLocks noGrp="1"/>
          </p:cNvSpPr>
          <p:nvPr>
            <p:ph type="title"/>
          </p:nvPr>
        </p:nvSpPr>
        <p:spPr>
          <a:xfrm>
            <a:off x="1122217" y="138544"/>
            <a:ext cx="12321743" cy="696913"/>
          </a:xfrm>
        </p:spPr>
        <p:txBody>
          <a:bodyPr/>
          <a:lstStyle/>
          <a:p>
            <a:r>
              <a:rPr lang="de-DE" sz="3600" dirty="0"/>
              <a:t>3. Außerbiblisches „Zungenreden“</a:t>
            </a:r>
          </a:p>
        </p:txBody>
      </p:sp>
      <p:sp>
        <p:nvSpPr>
          <p:cNvPr id="3" name="Inhaltsplatzhalter 2">
            <a:extLst>
              <a:ext uri="{FF2B5EF4-FFF2-40B4-BE49-F238E27FC236}">
                <a16:creationId xmlns:a16="http://schemas.microsoft.com/office/drawing/2014/main" xmlns="" id="{206E9199-8B5C-3F48-9539-AFBF65A3DDC6}"/>
              </a:ext>
            </a:extLst>
          </p:cNvPr>
          <p:cNvSpPr>
            <a:spLocks noGrp="1"/>
          </p:cNvSpPr>
          <p:nvPr>
            <p:ph idx="1"/>
          </p:nvPr>
        </p:nvSpPr>
        <p:spPr>
          <a:xfrm>
            <a:off x="469900" y="1143000"/>
            <a:ext cx="12369800" cy="7023100"/>
          </a:xfrm>
        </p:spPr>
        <p:txBody>
          <a:bodyPr/>
          <a:lstStyle/>
          <a:p>
            <a:pPr marL="685800" indent="-685800">
              <a:lnSpc>
                <a:spcPts val="3420"/>
              </a:lnSpc>
              <a:spcBef>
                <a:spcPts val="1600"/>
              </a:spcBef>
              <a:spcAft>
                <a:spcPts val="1800"/>
              </a:spcAft>
              <a:buFont typeface="Arial" panose="020B0604020202020204" pitchFamily="34" charset="0"/>
              <a:buChar char="•"/>
            </a:pPr>
            <a:r>
              <a:rPr lang="de-DE" sz="2400" dirty="0"/>
              <a:t>Vgl. Clemens </a:t>
            </a:r>
            <a:r>
              <a:rPr lang="de-DE" sz="2400" dirty="0" err="1"/>
              <a:t>Alexandrinus</a:t>
            </a:r>
            <a:r>
              <a:rPr lang="de-DE" sz="2400" dirty="0"/>
              <a:t>, Strom 1,21,143,1: „</a:t>
            </a:r>
            <a:r>
              <a:rPr lang="de-DE" sz="2400" dirty="0">
                <a:solidFill>
                  <a:srgbClr val="0070C0"/>
                </a:solidFill>
              </a:rPr>
              <a:t>Platon teilt auch den Göttern einen Dialekt/eine Sprache (</a:t>
            </a:r>
            <a:r>
              <a:rPr lang="el-GR" sz="2400" dirty="0" err="1">
                <a:solidFill>
                  <a:srgbClr val="0070C0"/>
                </a:solidFill>
              </a:rPr>
              <a:t>διάλεκτον</a:t>
            </a:r>
            <a:r>
              <a:rPr lang="de-DE" sz="2400" dirty="0">
                <a:solidFill>
                  <a:srgbClr val="0070C0"/>
                </a:solidFill>
              </a:rPr>
              <a:t>) zu, indem er auf sie vor allem aus Träumen und Orakelsprüchen schließt</a:t>
            </a:r>
            <a:r>
              <a:rPr lang="de-DE" sz="2400" dirty="0"/>
              <a:t>, außerdem aber auch aus den Besessenen, </a:t>
            </a:r>
            <a:r>
              <a:rPr lang="de-DE" sz="2400" dirty="0">
                <a:solidFill>
                  <a:srgbClr val="FF0000"/>
                </a:solidFill>
              </a:rPr>
              <a:t>die nicht ihre eigene Stimme/Sprache (</a:t>
            </a:r>
            <a:r>
              <a:rPr lang="el-GR" sz="2400" dirty="0" err="1">
                <a:solidFill>
                  <a:srgbClr val="FF0000"/>
                </a:solidFill>
              </a:rPr>
              <a:t>φωνήν</a:t>
            </a:r>
            <a:r>
              <a:rPr lang="de-DE" sz="2400" dirty="0">
                <a:solidFill>
                  <a:srgbClr val="FF0000"/>
                </a:solidFill>
              </a:rPr>
              <a:t>) oder Mundart (</a:t>
            </a:r>
            <a:r>
              <a:rPr lang="el-GR" sz="2400" dirty="0" err="1">
                <a:solidFill>
                  <a:srgbClr val="FF0000"/>
                </a:solidFill>
              </a:rPr>
              <a:t>διάλεκτον</a:t>
            </a:r>
            <a:r>
              <a:rPr lang="de-DE" sz="2400" dirty="0">
                <a:solidFill>
                  <a:srgbClr val="FF0000"/>
                </a:solidFill>
              </a:rPr>
              <a:t>) ist, sondern die der Dämonen, die in sie eingedrungen sind</a:t>
            </a:r>
            <a:r>
              <a:rPr lang="de-DE" sz="2400" dirty="0"/>
              <a:t>.“</a:t>
            </a:r>
          </a:p>
          <a:p>
            <a:pPr marL="685800" indent="-685800">
              <a:lnSpc>
                <a:spcPts val="3420"/>
              </a:lnSpc>
              <a:spcBef>
                <a:spcPts val="1600"/>
              </a:spcBef>
              <a:spcAft>
                <a:spcPts val="1800"/>
              </a:spcAft>
              <a:buFont typeface="Arial" panose="020B0604020202020204" pitchFamily="34" charset="0"/>
              <a:buChar char="•"/>
            </a:pPr>
            <a:r>
              <a:rPr lang="de-DE" sz="2400" dirty="0"/>
              <a:t>Vgl. </a:t>
            </a:r>
            <a:r>
              <a:rPr lang="de-DE" sz="2400" dirty="0" err="1"/>
              <a:t>Philo</a:t>
            </a:r>
            <a:r>
              <a:rPr lang="de-DE" sz="2400" dirty="0"/>
              <a:t>, </a:t>
            </a:r>
            <a:r>
              <a:rPr lang="de-DE" sz="2400" dirty="0" err="1"/>
              <a:t>Cont</a:t>
            </a:r>
            <a:r>
              <a:rPr lang="de-DE" sz="2400" dirty="0"/>
              <a:t> 83-85: „Und nach dem Essen (</a:t>
            </a:r>
            <a:r>
              <a:rPr lang="el-GR" sz="2400" dirty="0" err="1"/>
              <a:t>τὸ</a:t>
            </a:r>
            <a:r>
              <a:rPr lang="el-GR" sz="2400" dirty="0"/>
              <a:t> </a:t>
            </a:r>
            <a:r>
              <a:rPr lang="el-GR" sz="2400" dirty="0" err="1"/>
              <a:t>δεῖπνον</a:t>
            </a:r>
            <a:r>
              <a:rPr lang="de-DE" sz="2400" dirty="0"/>
              <a:t>) halten sie </a:t>
            </a:r>
            <a:r>
              <a:rPr lang="de-DE" sz="2400" dirty="0">
                <a:solidFill>
                  <a:srgbClr val="0070C0"/>
                </a:solidFill>
              </a:rPr>
              <a:t>die heilige Nachtfeier (</a:t>
            </a:r>
            <a:r>
              <a:rPr lang="el-GR" sz="2400" dirty="0" err="1">
                <a:solidFill>
                  <a:srgbClr val="0070C0"/>
                </a:solidFill>
              </a:rPr>
              <a:t>τὴν</a:t>
            </a:r>
            <a:r>
              <a:rPr lang="el-GR" sz="2400" dirty="0">
                <a:solidFill>
                  <a:srgbClr val="0070C0"/>
                </a:solidFill>
              </a:rPr>
              <a:t> </a:t>
            </a:r>
            <a:r>
              <a:rPr lang="el-GR" sz="2400" dirty="0" err="1">
                <a:solidFill>
                  <a:srgbClr val="0070C0"/>
                </a:solidFill>
              </a:rPr>
              <a:t>ἱερὰν</a:t>
            </a:r>
            <a:r>
              <a:rPr lang="el-GR" sz="2400" dirty="0">
                <a:solidFill>
                  <a:srgbClr val="0070C0"/>
                </a:solidFill>
              </a:rPr>
              <a:t> </a:t>
            </a:r>
            <a:r>
              <a:rPr lang="el-GR" sz="2400" dirty="0" err="1">
                <a:solidFill>
                  <a:srgbClr val="0070C0"/>
                </a:solidFill>
              </a:rPr>
              <a:t>παννυχίδα</a:t>
            </a:r>
            <a:r>
              <a:rPr lang="de-DE" sz="2400" dirty="0">
                <a:solidFill>
                  <a:srgbClr val="0070C0"/>
                </a:solidFill>
              </a:rPr>
              <a:t>) </a:t>
            </a:r>
            <a:r>
              <a:rPr lang="de-DE" sz="2400" dirty="0"/>
              <a:t>… Und </a:t>
            </a:r>
            <a:r>
              <a:rPr lang="de-DE" sz="2400" dirty="0">
                <a:solidFill>
                  <a:srgbClr val="0070C0"/>
                </a:solidFill>
              </a:rPr>
              <a:t>sie singen Hymnen auf Gott </a:t>
            </a:r>
            <a:r>
              <a:rPr lang="de-DE" sz="2400" dirty="0"/>
              <a:t>… Wenn dann jeder der beiden Chöre [ein Männer- und ein Frauenchor] allein für sich seinen Anteil am Fest erhalten hat </a:t>
            </a:r>
            <a:r>
              <a:rPr lang="de-DE" sz="2400" dirty="0">
                <a:solidFill>
                  <a:srgbClr val="0070C0"/>
                </a:solidFill>
              </a:rPr>
              <a:t>und sie </a:t>
            </a:r>
            <a:r>
              <a:rPr lang="de-DE" sz="2400" dirty="0">
                <a:solidFill>
                  <a:srgbClr val="FF0000"/>
                </a:solidFill>
              </a:rPr>
              <a:t>wie bei den </a:t>
            </a:r>
            <a:r>
              <a:rPr lang="de-DE" sz="2400" dirty="0" err="1">
                <a:solidFill>
                  <a:srgbClr val="FF0000"/>
                </a:solidFill>
              </a:rPr>
              <a:t>Bakchusfesten</a:t>
            </a:r>
            <a:r>
              <a:rPr lang="de-DE" sz="2400" dirty="0">
                <a:solidFill>
                  <a:srgbClr val="FF0000"/>
                </a:solidFill>
              </a:rPr>
              <a:t> (</a:t>
            </a:r>
            <a:r>
              <a:rPr lang="el-GR" sz="2400" dirty="0" err="1">
                <a:solidFill>
                  <a:srgbClr val="FF0000"/>
                </a:solidFill>
              </a:rPr>
              <a:t>ἐν</a:t>
            </a:r>
            <a:r>
              <a:rPr lang="el-GR" sz="2400" dirty="0">
                <a:solidFill>
                  <a:srgbClr val="FF0000"/>
                </a:solidFill>
              </a:rPr>
              <a:t> </a:t>
            </a:r>
            <a:r>
              <a:rPr lang="el-GR" sz="2400" dirty="0" err="1">
                <a:solidFill>
                  <a:srgbClr val="FF0000"/>
                </a:solidFill>
              </a:rPr>
              <a:t>ταῖς</a:t>
            </a:r>
            <a:r>
              <a:rPr lang="el-GR" sz="2400" dirty="0">
                <a:solidFill>
                  <a:srgbClr val="FF0000"/>
                </a:solidFill>
              </a:rPr>
              <a:t> </a:t>
            </a:r>
            <a:r>
              <a:rPr lang="el-GR" sz="2400" dirty="0" err="1">
                <a:solidFill>
                  <a:srgbClr val="FF0000"/>
                </a:solidFill>
              </a:rPr>
              <a:t>βακχείαις</a:t>
            </a:r>
            <a:r>
              <a:rPr lang="de-DE" sz="2400" dirty="0">
                <a:solidFill>
                  <a:srgbClr val="FF0000"/>
                </a:solidFill>
              </a:rPr>
              <a:t>) den unvermischten Wein der Gottesliebe in vollen Zügen genossen haben (</a:t>
            </a:r>
            <a:r>
              <a:rPr lang="el-GR" sz="2400" dirty="0" err="1">
                <a:solidFill>
                  <a:srgbClr val="FF0000"/>
                </a:solidFill>
              </a:rPr>
              <a:t>ἀκράτου</a:t>
            </a:r>
            <a:r>
              <a:rPr lang="el-GR" sz="2400" dirty="0">
                <a:solidFill>
                  <a:srgbClr val="FF0000"/>
                </a:solidFill>
              </a:rPr>
              <a:t> </a:t>
            </a:r>
            <a:r>
              <a:rPr lang="el-GR" sz="2400" dirty="0" err="1">
                <a:solidFill>
                  <a:srgbClr val="FF0000"/>
                </a:solidFill>
              </a:rPr>
              <a:t>σπάσαντες</a:t>
            </a:r>
            <a:r>
              <a:rPr lang="el-GR" sz="2400" dirty="0">
                <a:solidFill>
                  <a:srgbClr val="FF0000"/>
                </a:solidFill>
              </a:rPr>
              <a:t> </a:t>
            </a:r>
            <a:r>
              <a:rPr lang="el-GR" sz="2400" dirty="0" err="1">
                <a:solidFill>
                  <a:srgbClr val="FF0000"/>
                </a:solidFill>
              </a:rPr>
              <a:t>τοῦ</a:t>
            </a:r>
            <a:r>
              <a:rPr lang="el-GR" sz="2400" dirty="0">
                <a:solidFill>
                  <a:srgbClr val="FF0000"/>
                </a:solidFill>
              </a:rPr>
              <a:t> </a:t>
            </a:r>
            <a:r>
              <a:rPr lang="el-GR" sz="2400" dirty="0" err="1">
                <a:solidFill>
                  <a:srgbClr val="FF0000"/>
                </a:solidFill>
              </a:rPr>
              <a:t>θεοφιλοῦς</a:t>
            </a:r>
            <a:r>
              <a:rPr lang="de-DE" sz="2400" dirty="0">
                <a:solidFill>
                  <a:srgbClr val="FF0000"/>
                </a:solidFill>
              </a:rPr>
              <a:t>)</a:t>
            </a:r>
            <a:r>
              <a:rPr lang="de-DE" sz="2400" dirty="0"/>
              <a:t>, vermischen sie sich untereinander und werden ein Chor aus zweien.“</a:t>
            </a:r>
          </a:p>
          <a:p>
            <a:pPr marL="685800" indent="-685800">
              <a:lnSpc>
                <a:spcPts val="3420"/>
              </a:lnSpc>
              <a:spcBef>
                <a:spcPts val="1600"/>
              </a:spcBef>
              <a:spcAft>
                <a:spcPts val="1800"/>
              </a:spcAft>
              <a:buFont typeface="Arial" panose="020B0604020202020204" pitchFamily="34" charset="0"/>
              <a:buChar char="•"/>
            </a:pPr>
            <a:r>
              <a:rPr lang="de-CH" sz="2400" dirty="0"/>
              <a:t>Vgl. Plutarch, </a:t>
            </a:r>
            <a:r>
              <a:rPr lang="de-CH" sz="2400" dirty="0" err="1"/>
              <a:t>Mor</a:t>
            </a:r>
            <a:r>
              <a:rPr lang="de-CH" sz="2400" dirty="0"/>
              <a:t> 613c: </a:t>
            </a:r>
            <a:r>
              <a:rPr lang="de-CH" sz="2400" dirty="0">
                <a:solidFill>
                  <a:srgbClr val="0070C0"/>
                </a:solidFill>
              </a:rPr>
              <a:t>Dionysos befreit </a:t>
            </a:r>
            <a:r>
              <a:rPr lang="de-CH" sz="2400" dirty="0"/>
              <a:t>(durch Wein) „</a:t>
            </a:r>
            <a:r>
              <a:rPr lang="de-CH" sz="2400" dirty="0">
                <a:solidFill>
                  <a:srgbClr val="0070C0"/>
                </a:solidFill>
              </a:rPr>
              <a:t>am meisten die Zügel der Zunge </a:t>
            </a:r>
            <a:r>
              <a:rPr lang="de-CH" sz="2400" dirty="0"/>
              <a:t>und gibt der Stimme am meisten Freiheit“ (zum Reden).</a:t>
            </a:r>
            <a:endParaRPr lang="de-DE" sz="2400" dirty="0"/>
          </a:p>
          <a:p>
            <a:pPr marL="0" indent="0">
              <a:lnSpc>
                <a:spcPts val="4920"/>
              </a:lnSpc>
              <a:spcBef>
                <a:spcPts val="1600"/>
              </a:spcBef>
              <a:spcAft>
                <a:spcPts val="1200"/>
              </a:spcAft>
            </a:pPr>
            <a:endParaRPr lang="de-DE" sz="2000" dirty="0"/>
          </a:p>
          <a:p>
            <a:pPr marL="685800" indent="-685800">
              <a:buFont typeface="Arial" panose="020B0604020202020204" pitchFamily="34" charset="0"/>
              <a:buChar char="•"/>
            </a:pPr>
            <a:endParaRPr lang="de-DE" sz="2000" dirty="0"/>
          </a:p>
          <a:p>
            <a:pPr marL="685800" indent="-685800">
              <a:buFont typeface="Arial" panose="020B0604020202020204" pitchFamily="34" charset="0"/>
              <a:buChar char="•"/>
            </a:pPr>
            <a:endParaRPr lang="de-DE" sz="2000" dirty="0"/>
          </a:p>
        </p:txBody>
      </p:sp>
      <p:sp>
        <p:nvSpPr>
          <p:cNvPr id="4" name="Foliennummernplatzhalter 3">
            <a:extLst>
              <a:ext uri="{FF2B5EF4-FFF2-40B4-BE49-F238E27FC236}">
                <a16:creationId xmlns:a16="http://schemas.microsoft.com/office/drawing/2014/main" xmlns="" id="{BC786EF9-61E2-144B-95F4-E18C46441525}"/>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31897564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F7C5031-6AFA-C947-8AAB-6D361F1BB802}"/>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D2F6E251-A28E-D94A-B58C-DC8DE2AE98A8}"/>
              </a:ext>
            </a:extLst>
          </p:cNvPr>
          <p:cNvSpPr>
            <a:spLocks noGrp="1"/>
          </p:cNvSpPr>
          <p:nvPr>
            <p:ph idx="1"/>
          </p:nvPr>
        </p:nvSpPr>
        <p:spPr/>
        <p:txBody>
          <a:bodyPr/>
          <a:lstStyle/>
          <a:p>
            <a:endParaRPr lang="de-DE" dirty="0"/>
          </a:p>
          <a:p>
            <a:endParaRPr lang="de-DE" dirty="0"/>
          </a:p>
          <a:p>
            <a:endParaRPr lang="de-DE" dirty="0"/>
          </a:p>
          <a:p>
            <a:pPr algn="ctr"/>
            <a:r>
              <a:rPr lang="de-DE" dirty="0"/>
              <a:t>4. Beispiele sprachlicher „Anlehnungen“</a:t>
            </a:r>
          </a:p>
          <a:p>
            <a:pPr algn="ctr"/>
            <a:r>
              <a:rPr lang="de-DE" dirty="0"/>
              <a:t>in 1. Korinther 14</a:t>
            </a:r>
          </a:p>
        </p:txBody>
      </p:sp>
      <p:sp>
        <p:nvSpPr>
          <p:cNvPr id="4" name="Foliennummernplatzhalter 3">
            <a:extLst>
              <a:ext uri="{FF2B5EF4-FFF2-40B4-BE49-F238E27FC236}">
                <a16:creationId xmlns:a16="http://schemas.microsoft.com/office/drawing/2014/main" xmlns="" id="{40D2ABA3-C23E-C440-95E8-59146C4C04CF}"/>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04591170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2C83C3B-F3CF-2F44-A0C0-7A16BDEB8D7F}"/>
              </a:ext>
            </a:extLst>
          </p:cNvPr>
          <p:cNvSpPr>
            <a:spLocks noGrp="1"/>
          </p:cNvSpPr>
          <p:nvPr>
            <p:ph type="title"/>
          </p:nvPr>
        </p:nvSpPr>
        <p:spPr>
          <a:xfrm>
            <a:off x="1080656" y="124690"/>
            <a:ext cx="12217832" cy="661487"/>
          </a:xfrm>
        </p:spPr>
        <p:txBody>
          <a:bodyPr/>
          <a:lstStyle/>
          <a:p>
            <a:r>
              <a:rPr lang="de-DE" sz="3600" dirty="0"/>
              <a:t>4. Beispiele sprachlicher „Anlehnungen“ in 1. Kor 14</a:t>
            </a:r>
          </a:p>
        </p:txBody>
      </p:sp>
      <p:sp>
        <p:nvSpPr>
          <p:cNvPr id="3" name="Inhaltsplatzhalter 2">
            <a:extLst>
              <a:ext uri="{FF2B5EF4-FFF2-40B4-BE49-F238E27FC236}">
                <a16:creationId xmlns:a16="http://schemas.microsoft.com/office/drawing/2014/main" xmlns="" id="{3E246CF7-7CBD-AA4B-BA48-98EE4BA35DBD}"/>
              </a:ext>
            </a:extLst>
          </p:cNvPr>
          <p:cNvSpPr>
            <a:spLocks noGrp="1"/>
          </p:cNvSpPr>
          <p:nvPr>
            <p:ph idx="1"/>
          </p:nvPr>
        </p:nvSpPr>
        <p:spPr>
          <a:xfrm>
            <a:off x="457200" y="1454727"/>
            <a:ext cx="12384087" cy="7122113"/>
          </a:xfrm>
        </p:spPr>
        <p:txBody>
          <a:bodyPr/>
          <a:lstStyle/>
          <a:p>
            <a:pPr marL="685800" indent="-685800">
              <a:lnSpc>
                <a:spcPts val="4640"/>
              </a:lnSpc>
              <a:spcBef>
                <a:spcPts val="3000"/>
              </a:spcBef>
              <a:spcAft>
                <a:spcPts val="3000"/>
              </a:spcAft>
              <a:buFont typeface="Arial" panose="020B0604020202020204" pitchFamily="34" charset="0"/>
              <a:buChar char="•"/>
            </a:pPr>
            <a:r>
              <a:rPr lang="de-CH" sz="3200" dirty="0"/>
              <a:t>1. Kor 14,7: </a:t>
            </a:r>
            <a:r>
              <a:rPr lang="el-GR" sz="3200" dirty="0" err="1"/>
              <a:t>ὅμως</a:t>
            </a:r>
            <a:r>
              <a:rPr lang="el-GR" sz="3200" dirty="0"/>
              <a:t> </a:t>
            </a:r>
            <a:r>
              <a:rPr lang="el-GR" sz="3200" dirty="0" err="1">
                <a:solidFill>
                  <a:srgbClr val="0070C0"/>
                </a:solidFill>
              </a:rPr>
              <a:t>τὰ</a:t>
            </a:r>
            <a:r>
              <a:rPr lang="el-GR" sz="3200" dirty="0">
                <a:solidFill>
                  <a:srgbClr val="0070C0"/>
                </a:solidFill>
              </a:rPr>
              <a:t> </a:t>
            </a:r>
            <a:r>
              <a:rPr lang="el-GR" sz="3200" dirty="0" err="1">
                <a:solidFill>
                  <a:srgbClr val="0070C0"/>
                </a:solidFill>
              </a:rPr>
              <a:t>ἄψυχα</a:t>
            </a:r>
            <a:r>
              <a:rPr lang="el-GR" sz="3200" dirty="0">
                <a:solidFill>
                  <a:srgbClr val="0070C0"/>
                </a:solidFill>
              </a:rPr>
              <a:t> </a:t>
            </a:r>
            <a:r>
              <a:rPr lang="el-GR" sz="3200" dirty="0" err="1">
                <a:solidFill>
                  <a:srgbClr val="0070C0"/>
                </a:solidFill>
              </a:rPr>
              <a:t>φωνὴν</a:t>
            </a:r>
            <a:r>
              <a:rPr lang="el-GR" sz="3200" dirty="0">
                <a:solidFill>
                  <a:srgbClr val="0070C0"/>
                </a:solidFill>
              </a:rPr>
              <a:t> </a:t>
            </a:r>
            <a:r>
              <a:rPr lang="el-GR" sz="3200" dirty="0" err="1">
                <a:solidFill>
                  <a:srgbClr val="0070C0"/>
                </a:solidFill>
              </a:rPr>
              <a:t>διδόντα</a:t>
            </a:r>
            <a:r>
              <a:rPr lang="el-GR" sz="3200" dirty="0">
                <a:solidFill>
                  <a:srgbClr val="0070C0"/>
                </a:solidFill>
              </a:rPr>
              <a:t>, </a:t>
            </a:r>
            <a:r>
              <a:rPr lang="el-GR" sz="3200" dirty="0" err="1">
                <a:solidFill>
                  <a:srgbClr val="0070C0"/>
                </a:solidFill>
              </a:rPr>
              <a:t>εἴτε</a:t>
            </a:r>
            <a:r>
              <a:rPr lang="el-GR" sz="3200" dirty="0">
                <a:solidFill>
                  <a:srgbClr val="0070C0"/>
                </a:solidFill>
              </a:rPr>
              <a:t> </a:t>
            </a:r>
            <a:r>
              <a:rPr lang="el-GR" sz="3200" dirty="0" err="1">
                <a:solidFill>
                  <a:srgbClr val="0070C0"/>
                </a:solidFill>
              </a:rPr>
              <a:t>αὐλὸς</a:t>
            </a:r>
            <a:r>
              <a:rPr lang="el-GR" sz="3200" dirty="0">
                <a:solidFill>
                  <a:srgbClr val="0070C0"/>
                </a:solidFill>
              </a:rPr>
              <a:t> </a:t>
            </a:r>
            <a:r>
              <a:rPr lang="el-GR" sz="3200" dirty="0" err="1">
                <a:solidFill>
                  <a:srgbClr val="0070C0"/>
                </a:solidFill>
              </a:rPr>
              <a:t>εἴτε</a:t>
            </a:r>
            <a:r>
              <a:rPr lang="el-GR" sz="3200" dirty="0">
                <a:solidFill>
                  <a:srgbClr val="0070C0"/>
                </a:solidFill>
              </a:rPr>
              <a:t> </a:t>
            </a:r>
            <a:r>
              <a:rPr lang="el-GR" sz="3200" dirty="0" err="1">
                <a:solidFill>
                  <a:srgbClr val="0070C0"/>
                </a:solidFill>
              </a:rPr>
              <a:t>κιθάρα</a:t>
            </a:r>
            <a:r>
              <a:rPr lang="el-GR" sz="3200" dirty="0">
                <a:solidFill>
                  <a:srgbClr val="0070C0"/>
                </a:solidFill>
              </a:rPr>
              <a:t>,</a:t>
            </a:r>
            <a:r>
              <a:rPr lang="el-GR" sz="3200" dirty="0"/>
              <a:t> </a:t>
            </a:r>
            <a:r>
              <a:rPr lang="el-GR" sz="3200" dirty="0" err="1">
                <a:solidFill>
                  <a:srgbClr val="0070C0"/>
                </a:solidFill>
              </a:rPr>
              <a:t>ἐὰν</a:t>
            </a:r>
            <a:r>
              <a:rPr lang="el-GR" sz="3200" dirty="0">
                <a:solidFill>
                  <a:srgbClr val="0070C0"/>
                </a:solidFill>
              </a:rPr>
              <a:t> </a:t>
            </a:r>
            <a:r>
              <a:rPr lang="el-GR" sz="3200" dirty="0" err="1">
                <a:solidFill>
                  <a:srgbClr val="0070C0"/>
                </a:solidFill>
              </a:rPr>
              <a:t>διαστολὴν</a:t>
            </a:r>
            <a:r>
              <a:rPr lang="el-GR" sz="3200" dirty="0">
                <a:solidFill>
                  <a:srgbClr val="0070C0"/>
                </a:solidFill>
              </a:rPr>
              <a:t>  </a:t>
            </a:r>
            <a:r>
              <a:rPr lang="el-GR" sz="3200" dirty="0" err="1">
                <a:solidFill>
                  <a:srgbClr val="FF0000"/>
                </a:solidFill>
              </a:rPr>
              <a:t>τοῖς</a:t>
            </a:r>
            <a:r>
              <a:rPr lang="el-GR" sz="3200" dirty="0">
                <a:solidFill>
                  <a:srgbClr val="FF0000"/>
                </a:solidFill>
              </a:rPr>
              <a:t> </a:t>
            </a:r>
            <a:r>
              <a:rPr lang="el-GR" sz="3200" dirty="0" err="1">
                <a:solidFill>
                  <a:srgbClr val="FF0000"/>
                </a:solidFill>
              </a:rPr>
              <a:t>φθόγγοις</a:t>
            </a:r>
            <a:r>
              <a:rPr lang="el-GR" sz="3200" dirty="0">
                <a:solidFill>
                  <a:srgbClr val="FF0000"/>
                </a:solidFill>
              </a:rPr>
              <a:t> </a:t>
            </a:r>
            <a:r>
              <a:rPr lang="el-GR" sz="3200" dirty="0" err="1">
                <a:solidFill>
                  <a:srgbClr val="0070C0"/>
                </a:solidFill>
              </a:rPr>
              <a:t>μὴ</a:t>
            </a:r>
            <a:r>
              <a:rPr lang="el-GR" sz="3200" dirty="0">
                <a:solidFill>
                  <a:srgbClr val="0070C0"/>
                </a:solidFill>
              </a:rPr>
              <a:t> </a:t>
            </a:r>
            <a:r>
              <a:rPr lang="el-GR" sz="3200" dirty="0" err="1">
                <a:solidFill>
                  <a:srgbClr val="0070C0"/>
                </a:solidFill>
              </a:rPr>
              <a:t>δῷ</a:t>
            </a:r>
            <a:r>
              <a:rPr lang="el-GR" sz="3200" dirty="0">
                <a:solidFill>
                  <a:srgbClr val="0070C0"/>
                </a:solidFill>
              </a:rPr>
              <a:t>, </a:t>
            </a:r>
            <a:r>
              <a:rPr lang="el-GR" sz="3200" dirty="0" err="1">
                <a:solidFill>
                  <a:srgbClr val="0070C0"/>
                </a:solidFill>
              </a:rPr>
              <a:t>πῶς</a:t>
            </a:r>
            <a:r>
              <a:rPr lang="el-GR" sz="3200" dirty="0">
                <a:solidFill>
                  <a:srgbClr val="0070C0"/>
                </a:solidFill>
              </a:rPr>
              <a:t> </a:t>
            </a:r>
            <a:r>
              <a:rPr lang="el-GR" sz="3200" dirty="0" err="1">
                <a:solidFill>
                  <a:srgbClr val="0070C0"/>
                </a:solidFill>
              </a:rPr>
              <a:t>γνωσθήσεται</a:t>
            </a:r>
            <a:r>
              <a:rPr lang="el-GR" sz="3200" dirty="0">
                <a:solidFill>
                  <a:srgbClr val="0070C0"/>
                </a:solidFill>
              </a:rPr>
              <a:t> </a:t>
            </a:r>
            <a:r>
              <a:rPr lang="el-GR" sz="3200" dirty="0" err="1"/>
              <a:t>τὸ</a:t>
            </a:r>
            <a:r>
              <a:rPr lang="el-GR" sz="3200" dirty="0"/>
              <a:t> </a:t>
            </a:r>
            <a:r>
              <a:rPr lang="el-GR" sz="3200" dirty="0" err="1"/>
              <a:t>αὐλούμενον</a:t>
            </a:r>
            <a:r>
              <a:rPr lang="el-GR" sz="3200" dirty="0"/>
              <a:t> </a:t>
            </a:r>
            <a:r>
              <a:rPr lang="el-GR" sz="3200" dirty="0" err="1"/>
              <a:t>ἢ</a:t>
            </a:r>
            <a:r>
              <a:rPr lang="el-GR" sz="3200" dirty="0"/>
              <a:t> </a:t>
            </a:r>
            <a:r>
              <a:rPr lang="el-GR" sz="3200" dirty="0" err="1"/>
              <a:t>τὸ</a:t>
            </a:r>
            <a:r>
              <a:rPr lang="el-GR" sz="3200" dirty="0"/>
              <a:t> </a:t>
            </a:r>
            <a:r>
              <a:rPr lang="el-GR" sz="3200" dirty="0" err="1"/>
              <a:t>κιθαριζόμενον</a:t>
            </a:r>
            <a:r>
              <a:rPr lang="el-GR" sz="3200" dirty="0"/>
              <a:t>;</a:t>
            </a:r>
            <a:endParaRPr lang="de-CH" sz="3200" dirty="0"/>
          </a:p>
          <a:p>
            <a:pPr marL="1041400" lvl="1" indent="-685800">
              <a:lnSpc>
                <a:spcPts val="4640"/>
              </a:lnSpc>
              <a:spcBef>
                <a:spcPts val="3000"/>
              </a:spcBef>
              <a:spcAft>
                <a:spcPts val="3000"/>
              </a:spcAft>
              <a:buFont typeface="Symbol" pitchFamily="2" charset="2"/>
              <a:buChar char="-"/>
            </a:pPr>
            <a:r>
              <a:rPr lang="de-CH" sz="3200" dirty="0"/>
              <a:t>Zu </a:t>
            </a:r>
            <a:r>
              <a:rPr lang="de-CH" sz="3200" dirty="0" err="1">
                <a:solidFill>
                  <a:srgbClr val="0070C0"/>
                </a:solidFill>
              </a:rPr>
              <a:t>φθόγγος</a:t>
            </a:r>
            <a:r>
              <a:rPr lang="de-CH" sz="3200" dirty="0"/>
              <a:t> („Ton, Laut, Schall“) bzw. </a:t>
            </a:r>
            <a:r>
              <a:rPr lang="de-CH" sz="3200" dirty="0">
                <a:solidFill>
                  <a:srgbClr val="0070C0"/>
                </a:solidFill>
              </a:rPr>
              <a:t>(</a:t>
            </a:r>
            <a:r>
              <a:rPr lang="de-CH" sz="3200" dirty="0" err="1">
                <a:solidFill>
                  <a:srgbClr val="0070C0"/>
                </a:solidFill>
              </a:rPr>
              <a:t>ἀ</a:t>
            </a:r>
            <a:r>
              <a:rPr lang="de-CH" sz="3200" dirty="0">
                <a:solidFill>
                  <a:srgbClr val="0070C0"/>
                </a:solidFill>
              </a:rPr>
              <a:t>π</a:t>
            </a:r>
            <a:r>
              <a:rPr lang="de-CH" sz="3200" dirty="0" err="1">
                <a:solidFill>
                  <a:srgbClr val="0070C0"/>
                </a:solidFill>
              </a:rPr>
              <a:t>ο</a:t>
            </a:r>
            <a:r>
              <a:rPr lang="de-CH" sz="3200" dirty="0">
                <a:solidFill>
                  <a:srgbClr val="0070C0"/>
                </a:solidFill>
              </a:rPr>
              <a:t>-)</a:t>
            </a:r>
            <a:r>
              <a:rPr lang="de-CH" sz="3200" dirty="0" err="1">
                <a:solidFill>
                  <a:srgbClr val="0070C0"/>
                </a:solidFill>
              </a:rPr>
              <a:t>φθέγγομ</a:t>
            </a:r>
            <a:r>
              <a:rPr lang="de-CH" sz="3200" dirty="0">
                <a:solidFill>
                  <a:srgbClr val="0070C0"/>
                </a:solidFill>
              </a:rPr>
              <a:t>α</a:t>
            </a:r>
            <a:r>
              <a:rPr lang="de-CH" sz="3200" dirty="0" err="1">
                <a:solidFill>
                  <a:srgbClr val="0070C0"/>
                </a:solidFill>
              </a:rPr>
              <a:t>ι</a:t>
            </a:r>
            <a:r>
              <a:rPr lang="de-CH" sz="3200" dirty="0">
                <a:solidFill>
                  <a:srgbClr val="0070C0"/>
                </a:solidFill>
              </a:rPr>
              <a:t> </a:t>
            </a:r>
            <a:r>
              <a:rPr lang="de-CH" sz="3200" dirty="0"/>
              <a:t>(„aussprechen, laut sprechen, ausrufen“) vgl. z. B. </a:t>
            </a:r>
            <a:r>
              <a:rPr lang="de-CH" sz="3200" dirty="0" err="1"/>
              <a:t>TestJob</a:t>
            </a:r>
            <a:r>
              <a:rPr lang="de-CH" sz="3200" dirty="0"/>
              <a:t> 48,3; Strabo, </a:t>
            </a:r>
            <a:r>
              <a:rPr lang="de-CH" sz="3200" dirty="0" err="1"/>
              <a:t>Geogr</a:t>
            </a:r>
            <a:r>
              <a:rPr lang="de-CH" sz="3200" dirty="0"/>
              <a:t> 14,16; Plutarch, </a:t>
            </a:r>
            <a:r>
              <a:rPr lang="de-CH" sz="3200" dirty="0" err="1"/>
              <a:t>Pyth</a:t>
            </a:r>
            <a:r>
              <a:rPr lang="de-CH" sz="3200" dirty="0"/>
              <a:t> </a:t>
            </a:r>
            <a:r>
              <a:rPr lang="de-CH" sz="3200" dirty="0" err="1"/>
              <a:t>or</a:t>
            </a:r>
            <a:r>
              <a:rPr lang="de-CH" sz="3200" dirty="0"/>
              <a:t> 22 und 23; Lucian, Alex 13.</a:t>
            </a:r>
          </a:p>
          <a:p>
            <a:pPr marL="685800" indent="-685800">
              <a:lnSpc>
                <a:spcPts val="4040"/>
              </a:lnSpc>
              <a:spcAft>
                <a:spcPts val="1800"/>
              </a:spcAft>
              <a:buFont typeface="Arial" panose="020B0604020202020204" pitchFamily="34" charset="0"/>
              <a:buChar char="•"/>
            </a:pPr>
            <a:endParaRPr lang="de-DE" sz="3200" dirty="0"/>
          </a:p>
        </p:txBody>
      </p:sp>
      <p:sp>
        <p:nvSpPr>
          <p:cNvPr id="4" name="Foliennummernplatzhalter 3">
            <a:extLst>
              <a:ext uri="{FF2B5EF4-FFF2-40B4-BE49-F238E27FC236}">
                <a16:creationId xmlns:a16="http://schemas.microsoft.com/office/drawing/2014/main" xmlns="" id="{0C646941-A58E-0448-803E-04A954A31932}"/>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9466698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2C83C3B-F3CF-2F44-A0C0-7A16BDEB8D7F}"/>
              </a:ext>
            </a:extLst>
          </p:cNvPr>
          <p:cNvSpPr>
            <a:spLocks noGrp="1"/>
          </p:cNvSpPr>
          <p:nvPr>
            <p:ph type="title"/>
          </p:nvPr>
        </p:nvSpPr>
        <p:spPr>
          <a:xfrm>
            <a:off x="928688" y="49578"/>
            <a:ext cx="12369800" cy="736600"/>
          </a:xfrm>
        </p:spPr>
        <p:txBody>
          <a:bodyPr/>
          <a:lstStyle/>
          <a:p>
            <a:r>
              <a:rPr lang="de-DE" sz="3600" dirty="0"/>
              <a:t>4. Beispiele sprachlicher „Anlehnungen“ in 1. Kor 14</a:t>
            </a:r>
          </a:p>
        </p:txBody>
      </p:sp>
      <p:sp>
        <p:nvSpPr>
          <p:cNvPr id="3" name="Inhaltsplatzhalter 2">
            <a:extLst>
              <a:ext uri="{FF2B5EF4-FFF2-40B4-BE49-F238E27FC236}">
                <a16:creationId xmlns:a16="http://schemas.microsoft.com/office/drawing/2014/main" xmlns="" id="{3E246CF7-7CBD-AA4B-BA48-98EE4BA35DBD}"/>
              </a:ext>
            </a:extLst>
          </p:cNvPr>
          <p:cNvSpPr>
            <a:spLocks noGrp="1"/>
          </p:cNvSpPr>
          <p:nvPr>
            <p:ph idx="1"/>
          </p:nvPr>
        </p:nvSpPr>
        <p:spPr>
          <a:xfrm>
            <a:off x="322118" y="997527"/>
            <a:ext cx="12519170" cy="7579313"/>
          </a:xfrm>
        </p:spPr>
        <p:txBody>
          <a:bodyPr/>
          <a:lstStyle/>
          <a:p>
            <a:pPr marL="685800" indent="-685800">
              <a:lnSpc>
                <a:spcPts val="4140"/>
              </a:lnSpc>
              <a:spcBef>
                <a:spcPts val="3000"/>
              </a:spcBef>
              <a:spcAft>
                <a:spcPts val="2400"/>
              </a:spcAft>
              <a:buFont typeface="Arial" panose="020B0604020202020204" pitchFamily="34" charset="0"/>
              <a:buChar char="•"/>
            </a:pPr>
            <a:r>
              <a:rPr lang="de-CH" sz="3200" dirty="0"/>
              <a:t>1. Kor 14,8: </a:t>
            </a:r>
            <a:r>
              <a:rPr lang="el-GR" sz="3200" dirty="0" err="1">
                <a:solidFill>
                  <a:srgbClr val="0070C0"/>
                </a:solidFill>
              </a:rPr>
              <a:t>καὶ</a:t>
            </a:r>
            <a:r>
              <a:rPr lang="el-GR" sz="3200" dirty="0">
                <a:solidFill>
                  <a:srgbClr val="0070C0"/>
                </a:solidFill>
              </a:rPr>
              <a:t> </a:t>
            </a:r>
            <a:r>
              <a:rPr lang="el-GR" sz="3200" dirty="0" err="1">
                <a:solidFill>
                  <a:srgbClr val="0070C0"/>
                </a:solidFill>
              </a:rPr>
              <a:t>γὰρ</a:t>
            </a:r>
            <a:r>
              <a:rPr lang="el-GR" sz="3200" dirty="0">
                <a:solidFill>
                  <a:srgbClr val="0070C0"/>
                </a:solidFill>
              </a:rPr>
              <a:t> </a:t>
            </a:r>
            <a:r>
              <a:rPr lang="el-GR" sz="3200" dirty="0" err="1">
                <a:solidFill>
                  <a:srgbClr val="0070C0"/>
                </a:solidFill>
              </a:rPr>
              <a:t>ἐὰν</a:t>
            </a:r>
            <a:r>
              <a:rPr lang="el-GR" sz="3200" b="1" dirty="0">
                <a:solidFill>
                  <a:srgbClr val="0070C0"/>
                </a:solidFill>
              </a:rPr>
              <a:t> </a:t>
            </a:r>
            <a:r>
              <a:rPr lang="el-GR" sz="3200" dirty="0" err="1">
                <a:solidFill>
                  <a:srgbClr val="FF0000"/>
                </a:solidFill>
              </a:rPr>
              <a:t>ἄδηλον</a:t>
            </a:r>
            <a:r>
              <a:rPr lang="el-GR" sz="3200" dirty="0">
                <a:solidFill>
                  <a:srgbClr val="FF0000"/>
                </a:solidFill>
              </a:rPr>
              <a:t> </a:t>
            </a:r>
            <a:r>
              <a:rPr lang="el-GR" sz="3200" dirty="0" err="1">
                <a:solidFill>
                  <a:srgbClr val="0070C0"/>
                </a:solidFill>
              </a:rPr>
              <a:t>σάλπιγξ</a:t>
            </a:r>
            <a:r>
              <a:rPr lang="el-GR" sz="3200" dirty="0">
                <a:solidFill>
                  <a:srgbClr val="0070C0"/>
                </a:solidFill>
              </a:rPr>
              <a:t> </a:t>
            </a:r>
            <a:r>
              <a:rPr lang="el-GR" sz="3200" dirty="0" err="1">
                <a:solidFill>
                  <a:srgbClr val="FF0000"/>
                </a:solidFill>
              </a:rPr>
              <a:t>φωνὴν</a:t>
            </a:r>
            <a:r>
              <a:rPr lang="el-GR" sz="3200" dirty="0">
                <a:solidFill>
                  <a:srgbClr val="0070C0"/>
                </a:solidFill>
              </a:rPr>
              <a:t> </a:t>
            </a:r>
            <a:r>
              <a:rPr lang="el-GR" sz="3200" dirty="0" err="1">
                <a:solidFill>
                  <a:srgbClr val="0070C0"/>
                </a:solidFill>
              </a:rPr>
              <a:t>δῷ</a:t>
            </a:r>
            <a:r>
              <a:rPr lang="el-GR" sz="3200" dirty="0">
                <a:solidFill>
                  <a:srgbClr val="0070C0"/>
                </a:solidFill>
              </a:rPr>
              <a:t>, </a:t>
            </a:r>
            <a:r>
              <a:rPr lang="el-GR" sz="3200" dirty="0" err="1">
                <a:solidFill>
                  <a:srgbClr val="0070C0"/>
                </a:solidFill>
              </a:rPr>
              <a:t>τίς</a:t>
            </a:r>
            <a:r>
              <a:rPr lang="el-GR" sz="3200" dirty="0">
                <a:solidFill>
                  <a:srgbClr val="0070C0"/>
                </a:solidFill>
              </a:rPr>
              <a:t> </a:t>
            </a:r>
            <a:r>
              <a:rPr lang="el-GR" sz="3200" dirty="0" err="1">
                <a:solidFill>
                  <a:srgbClr val="0070C0"/>
                </a:solidFill>
              </a:rPr>
              <a:t>παρασκευάσεται</a:t>
            </a:r>
            <a:r>
              <a:rPr lang="el-GR" sz="3200" dirty="0">
                <a:solidFill>
                  <a:srgbClr val="0070C0"/>
                </a:solidFill>
              </a:rPr>
              <a:t> </a:t>
            </a:r>
            <a:r>
              <a:rPr lang="el-GR" sz="3200" dirty="0" err="1"/>
              <a:t>εἰς</a:t>
            </a:r>
            <a:r>
              <a:rPr lang="el-GR" sz="3200" dirty="0"/>
              <a:t> </a:t>
            </a:r>
            <a:r>
              <a:rPr lang="el-GR" sz="3200" dirty="0" err="1"/>
              <a:t>πόλεμον</a:t>
            </a:r>
            <a:r>
              <a:rPr lang="el-GR" sz="3200" dirty="0"/>
              <a:t>;</a:t>
            </a:r>
            <a:endParaRPr lang="de-DE" sz="3200" dirty="0"/>
          </a:p>
          <a:p>
            <a:pPr marL="1041400" lvl="1" indent="-685800">
              <a:lnSpc>
                <a:spcPts val="4140"/>
              </a:lnSpc>
              <a:spcBef>
                <a:spcPts val="3000"/>
              </a:spcBef>
              <a:spcAft>
                <a:spcPts val="2400"/>
              </a:spcAft>
              <a:buFont typeface="Symbol" pitchFamily="2" charset="2"/>
              <a:buChar char="-"/>
            </a:pPr>
            <a:r>
              <a:rPr lang="de-DE" sz="3200" dirty="0"/>
              <a:t>Zur „</a:t>
            </a:r>
            <a:r>
              <a:rPr lang="de-DE" sz="3200" dirty="0">
                <a:solidFill>
                  <a:srgbClr val="0070C0"/>
                </a:solidFill>
              </a:rPr>
              <a:t>undeutlichen (</a:t>
            </a:r>
            <a:r>
              <a:rPr lang="de-CH" sz="3200" dirty="0" err="1">
                <a:solidFill>
                  <a:srgbClr val="0070C0"/>
                </a:solidFill>
              </a:rPr>
              <a:t>ἄδηλον</a:t>
            </a:r>
            <a:r>
              <a:rPr lang="de-DE" sz="3200" dirty="0">
                <a:solidFill>
                  <a:srgbClr val="0070C0"/>
                </a:solidFill>
              </a:rPr>
              <a:t>) Rede</a:t>
            </a:r>
            <a:r>
              <a:rPr lang="de-DE" sz="3200" dirty="0"/>
              <a:t>“ vgl. u. a. </a:t>
            </a:r>
            <a:r>
              <a:rPr lang="de-CH" sz="3200" dirty="0"/>
              <a:t>Lucian, Alex 13; </a:t>
            </a:r>
            <a:r>
              <a:rPr lang="de-CH" sz="3200" dirty="0" err="1"/>
              <a:t>ders</a:t>
            </a:r>
            <a:r>
              <a:rPr lang="de-CH" sz="3200" dirty="0"/>
              <a:t>., </a:t>
            </a:r>
            <a:r>
              <a:rPr lang="de-CH" sz="3200" dirty="0" err="1"/>
              <a:t>Nesy</a:t>
            </a:r>
            <a:r>
              <a:rPr lang="de-CH" sz="3200" dirty="0"/>
              <a:t> 9 (</a:t>
            </a:r>
            <a:r>
              <a:rPr lang="de-CH" sz="3200" dirty="0">
                <a:solidFill>
                  <a:srgbClr val="0070C0"/>
                </a:solidFill>
              </a:rPr>
              <a:t>βα</a:t>
            </a:r>
            <a:r>
              <a:rPr lang="de-CH" sz="3200" dirty="0" err="1">
                <a:solidFill>
                  <a:srgbClr val="0070C0"/>
                </a:solidFill>
              </a:rPr>
              <a:t>ρ</a:t>
            </a:r>
            <a:r>
              <a:rPr lang="de-CH" sz="3200" dirty="0">
                <a:solidFill>
                  <a:srgbClr val="0070C0"/>
                </a:solidFill>
              </a:rPr>
              <a:t>βα</a:t>
            </a:r>
            <a:r>
              <a:rPr lang="de-CH" sz="3200" dirty="0" err="1">
                <a:solidFill>
                  <a:srgbClr val="0070C0"/>
                </a:solidFill>
              </a:rPr>
              <a:t>ρικά</a:t>
            </a:r>
            <a:r>
              <a:rPr lang="de-CH" sz="3200" dirty="0">
                <a:solidFill>
                  <a:srgbClr val="0070C0"/>
                </a:solidFill>
              </a:rPr>
              <a:t> </a:t>
            </a:r>
            <a:r>
              <a:rPr lang="de-CH" sz="3200" dirty="0" err="1">
                <a:solidFill>
                  <a:srgbClr val="0070C0"/>
                </a:solidFill>
              </a:rPr>
              <a:t>τιν</a:t>
            </a:r>
            <a:r>
              <a:rPr lang="de-CH" sz="3200" dirty="0">
                <a:solidFill>
                  <a:srgbClr val="0070C0"/>
                </a:solidFill>
              </a:rPr>
              <a:t>α </a:t>
            </a:r>
            <a:r>
              <a:rPr lang="de-CH" sz="3200" dirty="0" err="1">
                <a:solidFill>
                  <a:srgbClr val="0070C0"/>
                </a:solidFill>
              </a:rPr>
              <a:t>κ</a:t>
            </a:r>
            <a:r>
              <a:rPr lang="de-CH" sz="3200" dirty="0">
                <a:solidFill>
                  <a:srgbClr val="0070C0"/>
                </a:solidFill>
              </a:rPr>
              <a:t>α</a:t>
            </a:r>
            <a:r>
              <a:rPr lang="de-CH" sz="3200" dirty="0" err="1">
                <a:solidFill>
                  <a:srgbClr val="0070C0"/>
                </a:solidFill>
              </a:rPr>
              <a:t>ὶ</a:t>
            </a:r>
            <a:r>
              <a:rPr lang="de-CH" sz="3200" dirty="0">
                <a:solidFill>
                  <a:srgbClr val="0070C0"/>
                </a:solidFill>
              </a:rPr>
              <a:t> </a:t>
            </a:r>
            <a:r>
              <a:rPr lang="de-CH" sz="3200" dirty="0" err="1">
                <a:solidFill>
                  <a:srgbClr val="FF0000"/>
                </a:solidFill>
              </a:rPr>
              <a:t>ἄδηλ</a:t>
            </a:r>
            <a:r>
              <a:rPr lang="de-CH" sz="3200" dirty="0">
                <a:solidFill>
                  <a:srgbClr val="FF0000"/>
                </a:solidFill>
              </a:rPr>
              <a:t>α</a:t>
            </a:r>
            <a:r>
              <a:rPr lang="de-CH" sz="3200" dirty="0">
                <a:solidFill>
                  <a:srgbClr val="0070C0"/>
                </a:solidFill>
              </a:rPr>
              <a:t> </a:t>
            </a:r>
            <a:r>
              <a:rPr lang="de-CH" sz="3200" dirty="0" err="1">
                <a:solidFill>
                  <a:srgbClr val="0070C0"/>
                </a:solidFill>
              </a:rPr>
              <a:t>ὀνόμ</a:t>
            </a:r>
            <a:r>
              <a:rPr lang="de-CH" sz="3200" dirty="0">
                <a:solidFill>
                  <a:srgbClr val="0070C0"/>
                </a:solidFill>
              </a:rPr>
              <a:t>α</a:t>
            </a:r>
            <a:r>
              <a:rPr lang="de-CH" sz="3200" dirty="0" err="1">
                <a:solidFill>
                  <a:srgbClr val="0070C0"/>
                </a:solidFill>
              </a:rPr>
              <a:t>τ</a:t>
            </a:r>
            <a:r>
              <a:rPr lang="de-CH" sz="3200" dirty="0">
                <a:solidFill>
                  <a:srgbClr val="0070C0"/>
                </a:solidFill>
              </a:rPr>
              <a:t>α = </a:t>
            </a:r>
            <a:r>
              <a:rPr lang="de-DE" sz="3200" dirty="0">
                <a:solidFill>
                  <a:srgbClr val="0070C0"/>
                </a:solidFill>
              </a:rPr>
              <a:t>„gewisse barbarische und undeutliche Namen“</a:t>
            </a:r>
            <a:r>
              <a:rPr lang="de-DE" sz="3200" dirty="0"/>
              <a:t>).</a:t>
            </a:r>
            <a:endParaRPr lang="de-CH" sz="3200" dirty="0"/>
          </a:p>
          <a:p>
            <a:pPr marL="1041400" lvl="1" indent="-685800">
              <a:lnSpc>
                <a:spcPts val="4140"/>
              </a:lnSpc>
              <a:spcBef>
                <a:spcPts val="3000"/>
              </a:spcBef>
              <a:spcAft>
                <a:spcPts val="2400"/>
              </a:spcAft>
              <a:buFont typeface="Symbol" pitchFamily="2" charset="2"/>
              <a:buChar char="-"/>
            </a:pPr>
            <a:r>
              <a:rPr lang="de-CH" sz="3200" dirty="0" err="1"/>
              <a:t>Origenes</a:t>
            </a:r>
            <a:r>
              <a:rPr lang="de-CH" sz="3200" dirty="0"/>
              <a:t>, </a:t>
            </a:r>
            <a:r>
              <a:rPr lang="de-CH" sz="3200" dirty="0" err="1"/>
              <a:t>Cels</a:t>
            </a:r>
            <a:r>
              <a:rPr lang="de-CH" sz="3200" dirty="0"/>
              <a:t> 7,9: „Wenn sie diese Dinge drohend </a:t>
            </a:r>
            <a:r>
              <a:rPr lang="de-CH" sz="3200" dirty="0" err="1"/>
              <a:t>vorgehal-ten</a:t>
            </a:r>
            <a:r>
              <a:rPr lang="de-CH" sz="3200" dirty="0"/>
              <a:t> haben, </a:t>
            </a:r>
            <a:r>
              <a:rPr lang="de-CH" sz="3200" dirty="0">
                <a:solidFill>
                  <a:srgbClr val="0070C0"/>
                </a:solidFill>
              </a:rPr>
              <a:t>fügen sie der Reihe nach unverständliche, verrück-</a:t>
            </a:r>
            <a:r>
              <a:rPr lang="de-CH" sz="3200" dirty="0" err="1">
                <a:solidFill>
                  <a:srgbClr val="0070C0"/>
                </a:solidFill>
              </a:rPr>
              <a:t>te</a:t>
            </a:r>
            <a:r>
              <a:rPr lang="de-CH" sz="3200" dirty="0">
                <a:solidFill>
                  <a:srgbClr val="0070C0"/>
                </a:solidFill>
              </a:rPr>
              <a:t> und ganz unklare Worte (</a:t>
            </a:r>
            <a:r>
              <a:rPr lang="el-GR" sz="3200" dirty="0" err="1">
                <a:solidFill>
                  <a:srgbClr val="FF0000"/>
                </a:solidFill>
              </a:rPr>
              <a:t>πάντῃ</a:t>
            </a:r>
            <a:r>
              <a:rPr lang="de-DE" sz="3200" dirty="0">
                <a:solidFill>
                  <a:srgbClr val="FF0000"/>
                </a:solidFill>
              </a:rPr>
              <a:t> </a:t>
            </a:r>
            <a:r>
              <a:rPr lang="de-CH" sz="3200" dirty="0" err="1">
                <a:solidFill>
                  <a:srgbClr val="FF0000"/>
                </a:solidFill>
              </a:rPr>
              <a:t>ἄδηλ</a:t>
            </a:r>
            <a:r>
              <a:rPr lang="de-CH" sz="3200" dirty="0">
                <a:solidFill>
                  <a:srgbClr val="FF0000"/>
                </a:solidFill>
              </a:rPr>
              <a:t>α</a:t>
            </a:r>
            <a:r>
              <a:rPr lang="de-CH" sz="3200" dirty="0">
                <a:solidFill>
                  <a:srgbClr val="0070C0"/>
                </a:solidFill>
              </a:rPr>
              <a:t>) hinzu, deren Sinn kein Verständiger herausbringen könnte, denn sie sind </a:t>
            </a:r>
            <a:r>
              <a:rPr lang="de-CH" sz="3200" dirty="0">
                <a:solidFill>
                  <a:srgbClr val="FF0000"/>
                </a:solidFill>
              </a:rPr>
              <a:t>dunkel</a:t>
            </a:r>
            <a:r>
              <a:rPr lang="de-CH" sz="3200" dirty="0">
                <a:solidFill>
                  <a:srgbClr val="0070C0"/>
                </a:solidFill>
              </a:rPr>
              <a:t> </a:t>
            </a:r>
            <a:r>
              <a:rPr lang="de-CH" sz="3200" dirty="0">
                <a:solidFill>
                  <a:srgbClr val="FF0000"/>
                </a:solidFill>
              </a:rPr>
              <a:t>und nichtssagend </a:t>
            </a:r>
            <a:r>
              <a:rPr lang="de-CH" sz="3200" dirty="0"/>
              <a:t>…“ (vgl. </a:t>
            </a:r>
            <a:r>
              <a:rPr lang="de-CH" sz="3200" dirty="0" err="1"/>
              <a:t>Jes</a:t>
            </a:r>
            <a:r>
              <a:rPr lang="de-CH" sz="3200" dirty="0"/>
              <a:t> 33,19: „… das Volk mit dunkler Sprache, das man nicht versteht …“).</a:t>
            </a:r>
            <a:endParaRPr lang="el-GR" sz="3200" dirty="0"/>
          </a:p>
          <a:p>
            <a:pPr marL="685800" indent="-685800">
              <a:lnSpc>
                <a:spcPts val="4040"/>
              </a:lnSpc>
              <a:spcAft>
                <a:spcPts val="1800"/>
              </a:spcAft>
              <a:buFont typeface="Arial" panose="020B0604020202020204" pitchFamily="34" charset="0"/>
              <a:buChar char="•"/>
            </a:pPr>
            <a:endParaRPr lang="de-DE" sz="3200" dirty="0"/>
          </a:p>
        </p:txBody>
      </p:sp>
      <p:sp>
        <p:nvSpPr>
          <p:cNvPr id="4" name="Foliennummernplatzhalter 3">
            <a:extLst>
              <a:ext uri="{FF2B5EF4-FFF2-40B4-BE49-F238E27FC236}">
                <a16:creationId xmlns:a16="http://schemas.microsoft.com/office/drawing/2014/main" xmlns="" id="{0C646941-A58E-0448-803E-04A954A31932}"/>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5767482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65340B4-FF90-3947-BD60-B11550DCA4F1}"/>
              </a:ext>
            </a:extLst>
          </p:cNvPr>
          <p:cNvSpPr>
            <a:spLocks noGrp="1"/>
          </p:cNvSpPr>
          <p:nvPr>
            <p:ph type="title"/>
          </p:nvPr>
        </p:nvSpPr>
        <p:spPr>
          <a:xfrm>
            <a:off x="1053379" y="119641"/>
            <a:ext cx="12369800" cy="736600"/>
          </a:xfrm>
        </p:spPr>
        <p:txBody>
          <a:bodyPr/>
          <a:lstStyle/>
          <a:p>
            <a:r>
              <a:rPr lang="de-DE" sz="3600" dirty="0"/>
              <a:t>4. Beispiele sprachlicher „Anlehnungen“ in 1. Kor 14</a:t>
            </a:r>
          </a:p>
        </p:txBody>
      </p:sp>
      <p:sp>
        <p:nvSpPr>
          <p:cNvPr id="3" name="Inhaltsplatzhalter 2">
            <a:extLst>
              <a:ext uri="{FF2B5EF4-FFF2-40B4-BE49-F238E27FC236}">
                <a16:creationId xmlns:a16="http://schemas.microsoft.com/office/drawing/2014/main" xmlns="" id="{28BEDFF6-8D73-5247-851B-821491E76221}"/>
              </a:ext>
            </a:extLst>
          </p:cNvPr>
          <p:cNvSpPr>
            <a:spLocks noGrp="1"/>
          </p:cNvSpPr>
          <p:nvPr>
            <p:ph idx="1"/>
          </p:nvPr>
        </p:nvSpPr>
        <p:spPr>
          <a:xfrm>
            <a:off x="412376" y="1143000"/>
            <a:ext cx="12427324" cy="7337612"/>
          </a:xfrm>
        </p:spPr>
        <p:txBody>
          <a:bodyPr/>
          <a:lstStyle/>
          <a:p>
            <a:pPr marL="685800" indent="-685800">
              <a:lnSpc>
                <a:spcPts val="4020"/>
              </a:lnSpc>
              <a:spcBef>
                <a:spcPts val="1600"/>
              </a:spcBef>
              <a:spcAft>
                <a:spcPts val="2400"/>
              </a:spcAft>
              <a:buFont typeface="Arial" panose="020B0604020202020204" pitchFamily="34" charset="0"/>
              <a:buChar char="•"/>
            </a:pPr>
            <a:r>
              <a:rPr lang="de-DE" sz="3000" dirty="0"/>
              <a:t>1. Kor 14,9: </a:t>
            </a:r>
            <a:r>
              <a:rPr lang="el-GR" sz="3000" dirty="0" err="1"/>
              <a:t>οὕτως</a:t>
            </a:r>
            <a:r>
              <a:rPr lang="el-GR" sz="3000" dirty="0"/>
              <a:t> </a:t>
            </a:r>
            <a:r>
              <a:rPr lang="el-GR" sz="3000" dirty="0" err="1"/>
              <a:t>καὶ</a:t>
            </a:r>
            <a:r>
              <a:rPr lang="el-GR" sz="3000" dirty="0"/>
              <a:t> </a:t>
            </a:r>
            <a:r>
              <a:rPr lang="el-GR" sz="3000" dirty="0" err="1"/>
              <a:t>ὑμεῖς</a:t>
            </a:r>
            <a:r>
              <a:rPr lang="el-GR" sz="3000" dirty="0"/>
              <a:t> </a:t>
            </a:r>
            <a:r>
              <a:rPr lang="el-GR" sz="3000" dirty="0" err="1"/>
              <a:t>διὰ</a:t>
            </a:r>
            <a:r>
              <a:rPr lang="el-GR" sz="3000" dirty="0"/>
              <a:t> </a:t>
            </a:r>
            <a:r>
              <a:rPr lang="el-GR" sz="3000" dirty="0" err="1"/>
              <a:t>τῆς</a:t>
            </a:r>
            <a:r>
              <a:rPr lang="el-GR" sz="3000" dirty="0"/>
              <a:t> </a:t>
            </a:r>
            <a:r>
              <a:rPr lang="el-GR" sz="3000" dirty="0" err="1"/>
              <a:t>γλώσσης</a:t>
            </a:r>
            <a:r>
              <a:rPr lang="el-GR" sz="3000" dirty="0"/>
              <a:t> </a:t>
            </a:r>
            <a:r>
              <a:rPr lang="el-GR" sz="3000" dirty="0" err="1">
                <a:solidFill>
                  <a:srgbClr val="0070C0"/>
                </a:solidFill>
              </a:rPr>
              <a:t>ἐὰν</a:t>
            </a:r>
            <a:r>
              <a:rPr lang="el-GR" sz="3000" dirty="0">
                <a:solidFill>
                  <a:srgbClr val="0070C0"/>
                </a:solidFill>
              </a:rPr>
              <a:t> </a:t>
            </a:r>
            <a:r>
              <a:rPr lang="el-GR" sz="3000" dirty="0" err="1">
                <a:solidFill>
                  <a:srgbClr val="0070C0"/>
                </a:solidFill>
              </a:rPr>
              <a:t>μὴ</a:t>
            </a:r>
            <a:r>
              <a:rPr lang="el-GR" sz="3000" dirty="0">
                <a:solidFill>
                  <a:srgbClr val="0070C0"/>
                </a:solidFill>
              </a:rPr>
              <a:t> </a:t>
            </a:r>
            <a:r>
              <a:rPr lang="el-GR" sz="3000" dirty="0" err="1">
                <a:solidFill>
                  <a:srgbClr val="FF0000"/>
                </a:solidFill>
              </a:rPr>
              <a:t>εὔσημον</a:t>
            </a:r>
            <a:r>
              <a:rPr lang="el-GR" sz="3000" dirty="0">
                <a:solidFill>
                  <a:srgbClr val="FF0000"/>
                </a:solidFill>
              </a:rPr>
              <a:t> </a:t>
            </a:r>
            <a:r>
              <a:rPr lang="el-GR" sz="3000" dirty="0" err="1">
                <a:solidFill>
                  <a:srgbClr val="FF0000"/>
                </a:solidFill>
              </a:rPr>
              <a:t>λόγον</a:t>
            </a:r>
            <a:r>
              <a:rPr lang="el-GR" sz="3000" dirty="0">
                <a:solidFill>
                  <a:srgbClr val="FF0000"/>
                </a:solidFill>
              </a:rPr>
              <a:t> </a:t>
            </a:r>
            <a:r>
              <a:rPr lang="el-GR" sz="3000" dirty="0" err="1">
                <a:solidFill>
                  <a:srgbClr val="0070C0"/>
                </a:solidFill>
              </a:rPr>
              <a:t>δῶτε</a:t>
            </a:r>
            <a:r>
              <a:rPr lang="el-GR" sz="3000" dirty="0"/>
              <a:t>, </a:t>
            </a:r>
            <a:r>
              <a:rPr lang="el-GR" sz="3000" dirty="0" err="1"/>
              <a:t>πῶς</a:t>
            </a:r>
            <a:r>
              <a:rPr lang="el-GR" sz="3000" dirty="0"/>
              <a:t> </a:t>
            </a:r>
            <a:r>
              <a:rPr lang="el-GR" sz="3000" dirty="0" err="1"/>
              <a:t>γνωσθήσεται</a:t>
            </a:r>
            <a:r>
              <a:rPr lang="el-GR" sz="3000" dirty="0"/>
              <a:t> </a:t>
            </a:r>
            <a:r>
              <a:rPr lang="el-GR" sz="3000" dirty="0" err="1"/>
              <a:t>τὸ</a:t>
            </a:r>
            <a:r>
              <a:rPr lang="el-GR" sz="3000" dirty="0"/>
              <a:t> </a:t>
            </a:r>
            <a:r>
              <a:rPr lang="el-GR" sz="3000" dirty="0" err="1"/>
              <a:t>λαλούμενον</a:t>
            </a:r>
            <a:r>
              <a:rPr lang="el-GR" sz="3000" dirty="0"/>
              <a:t>; </a:t>
            </a:r>
            <a:r>
              <a:rPr lang="el-GR" sz="3000" dirty="0" err="1"/>
              <a:t>ἔσεσθε</a:t>
            </a:r>
            <a:r>
              <a:rPr lang="el-GR" sz="3000" dirty="0"/>
              <a:t> </a:t>
            </a:r>
            <a:r>
              <a:rPr lang="el-GR" sz="3000" dirty="0" err="1"/>
              <a:t>γὰρ</a:t>
            </a:r>
            <a:r>
              <a:rPr lang="el-GR" sz="3000" dirty="0"/>
              <a:t> </a:t>
            </a:r>
            <a:r>
              <a:rPr lang="el-GR" sz="3000" dirty="0" err="1"/>
              <a:t>εἰς</a:t>
            </a:r>
            <a:r>
              <a:rPr lang="el-GR" sz="3000" dirty="0"/>
              <a:t> </a:t>
            </a:r>
            <a:r>
              <a:rPr lang="el-GR" sz="3000" dirty="0" err="1"/>
              <a:t>ἀέρα</a:t>
            </a:r>
            <a:r>
              <a:rPr lang="el-GR" sz="3000" dirty="0"/>
              <a:t> </a:t>
            </a:r>
            <a:r>
              <a:rPr lang="el-GR" sz="3000" dirty="0" err="1"/>
              <a:t>λαλοῦντες</a:t>
            </a:r>
            <a:r>
              <a:rPr lang="el-GR" sz="3000" dirty="0"/>
              <a:t>.</a:t>
            </a:r>
            <a:endParaRPr lang="de-DE" sz="3000" dirty="0"/>
          </a:p>
          <a:p>
            <a:pPr marL="1041400" lvl="1" indent="-685800">
              <a:lnSpc>
                <a:spcPts val="4020"/>
              </a:lnSpc>
              <a:spcBef>
                <a:spcPts val="1600"/>
              </a:spcBef>
              <a:spcAft>
                <a:spcPts val="2400"/>
              </a:spcAft>
              <a:buFont typeface="Symbol" pitchFamily="2" charset="2"/>
              <a:buChar char="-"/>
            </a:pPr>
            <a:r>
              <a:rPr lang="de-DE" sz="3000" dirty="0">
                <a:solidFill>
                  <a:srgbClr val="0070C0"/>
                </a:solidFill>
              </a:rPr>
              <a:t>Lucian</a:t>
            </a:r>
            <a:r>
              <a:rPr lang="de-DE" sz="3000" dirty="0"/>
              <a:t> beschreibt seinerseits einen „falschen Propheten Alexander“, der nackt auf den Marktplatz rennt und </a:t>
            </a:r>
            <a:r>
              <a:rPr lang="de-DE" sz="3000" dirty="0">
                <a:solidFill>
                  <a:srgbClr val="00B050"/>
                </a:solidFill>
              </a:rPr>
              <a:t>sein aufgelöstes Haar schüttelt</a:t>
            </a:r>
            <a:r>
              <a:rPr lang="de-DE" sz="3000" dirty="0">
                <a:solidFill>
                  <a:srgbClr val="0070C0"/>
                </a:solidFill>
              </a:rPr>
              <a:t> (</a:t>
            </a:r>
            <a:r>
              <a:rPr lang="el-GR" sz="3000" dirty="0" err="1">
                <a:solidFill>
                  <a:srgbClr val="0070C0"/>
                </a:solidFill>
                <a:latin typeface="Helena" pitchFamily="2" charset="0"/>
              </a:rPr>
              <a:t>σει</a:t>
            </a:r>
            <a:r>
              <a:rPr lang="el-GR" sz="3000" dirty="0">
                <a:solidFill>
                  <a:srgbClr val="0070C0"/>
                </a:solidFill>
                <a:latin typeface="Helena" pitchFamily="2" charset="0"/>
              </a:rPr>
              <a:t>/</a:t>
            </a:r>
            <a:r>
              <a:rPr lang="el-GR" sz="3000" dirty="0" err="1">
                <a:solidFill>
                  <a:srgbClr val="0070C0"/>
                </a:solidFill>
                <a:latin typeface="Helena" pitchFamily="2" charset="0"/>
              </a:rPr>
              <a:t>wn</a:t>
            </a:r>
            <a:r>
              <a:rPr lang="el-GR" sz="3000" dirty="0">
                <a:solidFill>
                  <a:srgbClr val="0070C0"/>
                </a:solidFill>
                <a:latin typeface="Helena" pitchFamily="2" charset="0"/>
              </a:rPr>
              <a:t> </a:t>
            </a:r>
            <a:r>
              <a:rPr lang="el-GR" sz="3000" dirty="0" err="1">
                <a:solidFill>
                  <a:srgbClr val="0070C0"/>
                </a:solidFill>
                <a:latin typeface="Helena" pitchFamily="2" charset="0"/>
              </a:rPr>
              <a:t>α¢μα</a:t>
            </a:r>
            <a:r>
              <a:rPr lang="el-GR" sz="3000" dirty="0">
                <a:solidFill>
                  <a:srgbClr val="0070C0"/>
                </a:solidFill>
                <a:latin typeface="Helena" pitchFamily="2" charset="0"/>
              </a:rPr>
              <a:t> </a:t>
            </a:r>
            <a:r>
              <a:rPr lang="el-GR" sz="3000" dirty="0" err="1">
                <a:solidFill>
                  <a:srgbClr val="0070C0"/>
                </a:solidFill>
                <a:latin typeface="Helena" pitchFamily="2" charset="0"/>
              </a:rPr>
              <a:t>τη«ν</a:t>
            </a:r>
            <a:r>
              <a:rPr lang="el-GR" sz="3000" dirty="0">
                <a:solidFill>
                  <a:srgbClr val="0070C0"/>
                </a:solidFill>
                <a:latin typeface="Helena" pitchFamily="2" charset="0"/>
              </a:rPr>
              <a:t> </a:t>
            </a:r>
            <a:r>
              <a:rPr lang="el-GR" sz="3000" dirty="0" err="1">
                <a:solidFill>
                  <a:srgbClr val="0070C0"/>
                </a:solidFill>
                <a:latin typeface="Helena" pitchFamily="2" charset="0"/>
              </a:rPr>
              <a:t>κο</a:t>
            </a:r>
            <a:r>
              <a:rPr lang="el-GR" sz="3000" dirty="0">
                <a:solidFill>
                  <a:srgbClr val="0070C0"/>
                </a:solidFill>
                <a:latin typeface="Helena" pitchFamily="2" charset="0"/>
              </a:rPr>
              <a:t>/μην </a:t>
            </a:r>
            <a:r>
              <a:rPr lang="el-GR" sz="3000" dirty="0" err="1">
                <a:solidFill>
                  <a:srgbClr val="0070C0"/>
                </a:solidFill>
                <a:latin typeface="Helena" pitchFamily="2" charset="0"/>
              </a:rPr>
              <a:t>α¡νετον</a:t>
            </a:r>
            <a:r>
              <a:rPr lang="de-DE" sz="3000" dirty="0">
                <a:solidFill>
                  <a:srgbClr val="0070C0"/>
                </a:solidFill>
              </a:rPr>
              <a:t>)</a:t>
            </a:r>
            <a:r>
              <a:rPr lang="de-CH" sz="3000" dirty="0">
                <a:solidFill>
                  <a:srgbClr val="0070C0"/>
                </a:solidFill>
              </a:rPr>
              <a:t> </a:t>
            </a:r>
            <a:r>
              <a:rPr lang="de-DE" sz="3000" dirty="0">
                <a:solidFill>
                  <a:srgbClr val="0070C0"/>
                </a:solidFill>
              </a:rPr>
              <a:t>„wie solche, die sich um die [Große] Mutter versammeln [d. h. die Priester der Kybele] und</a:t>
            </a:r>
            <a:r>
              <a:rPr lang="de-DE" sz="3000" dirty="0"/>
              <a:t> </a:t>
            </a:r>
            <a:r>
              <a:rPr lang="de-DE" sz="3000" dirty="0">
                <a:solidFill>
                  <a:srgbClr val="0070C0"/>
                </a:solidFill>
              </a:rPr>
              <a:t>in Raserei geraten</a:t>
            </a:r>
            <a:r>
              <a:rPr lang="de-DE" sz="3000" dirty="0"/>
              <a:t>“, </a:t>
            </a:r>
            <a:r>
              <a:rPr lang="de-DE" sz="3000" dirty="0">
                <a:solidFill>
                  <a:srgbClr val="0070C0"/>
                </a:solidFill>
              </a:rPr>
              <a:t>wobei er „gewisse Stimmen ohne Bedeutung ausstieß (</a:t>
            </a:r>
            <a:r>
              <a:rPr lang="el-GR" sz="3000" dirty="0" err="1">
                <a:solidFill>
                  <a:srgbClr val="0070C0"/>
                </a:solidFill>
                <a:latin typeface="Helena" pitchFamily="2" charset="0"/>
              </a:rPr>
              <a:t>οJ</a:t>
            </a:r>
            <a:r>
              <a:rPr lang="el-GR" sz="3000" dirty="0">
                <a:solidFill>
                  <a:srgbClr val="0070C0"/>
                </a:solidFill>
                <a:latin typeface="Helena" pitchFamily="2" charset="0"/>
              </a:rPr>
              <a:t> δε« </a:t>
            </a:r>
            <a:r>
              <a:rPr lang="el-GR" sz="3000" dirty="0" err="1">
                <a:solidFill>
                  <a:srgbClr val="FF0000"/>
                </a:solidFill>
                <a:latin typeface="Helena" pitchFamily="2" charset="0"/>
              </a:rPr>
              <a:t>φwνα«ß</a:t>
            </a:r>
            <a:r>
              <a:rPr lang="el-GR" sz="3000" dirty="0">
                <a:solidFill>
                  <a:srgbClr val="0070C0"/>
                </a:solidFill>
                <a:latin typeface="Helena" pitchFamily="2" charset="0"/>
              </a:rPr>
              <a:t> </a:t>
            </a:r>
            <a:r>
              <a:rPr lang="el-GR" sz="3000" dirty="0" err="1">
                <a:solidFill>
                  <a:srgbClr val="FF0000"/>
                </a:solidFill>
                <a:latin typeface="Helena" pitchFamily="2" charset="0"/>
              </a:rPr>
              <a:t>τιναß</a:t>
            </a:r>
            <a:r>
              <a:rPr lang="el-GR" sz="3000" dirty="0">
                <a:solidFill>
                  <a:srgbClr val="FF0000"/>
                </a:solidFill>
                <a:latin typeface="Helena" pitchFamily="2" charset="0"/>
              </a:rPr>
              <a:t> </a:t>
            </a:r>
            <a:r>
              <a:rPr lang="el-GR" sz="3000" dirty="0" err="1">
                <a:solidFill>
                  <a:srgbClr val="FF0000"/>
                </a:solidFill>
                <a:latin typeface="Helena" pitchFamily="2" charset="0"/>
              </a:rPr>
              <a:t>αjση</a:t>
            </a:r>
            <a:r>
              <a:rPr lang="el-GR" sz="3000" dirty="0">
                <a:solidFill>
                  <a:srgbClr val="FF0000"/>
                </a:solidFill>
                <a:latin typeface="Helena" pitchFamily="2" charset="0"/>
              </a:rPr>
              <a:t>/</a:t>
            </a:r>
            <a:r>
              <a:rPr lang="el-GR" sz="3000" dirty="0" err="1">
                <a:solidFill>
                  <a:srgbClr val="FF0000"/>
                </a:solidFill>
                <a:latin typeface="Helena" pitchFamily="2" charset="0"/>
              </a:rPr>
              <a:t>μοuß</a:t>
            </a:r>
            <a:r>
              <a:rPr lang="el-GR" sz="3000" dirty="0">
                <a:solidFill>
                  <a:srgbClr val="FF0000"/>
                </a:solidFill>
                <a:latin typeface="Helena" pitchFamily="2" charset="0"/>
              </a:rPr>
              <a:t> </a:t>
            </a:r>
            <a:r>
              <a:rPr lang="el-GR" sz="3000" dirty="0" err="1">
                <a:solidFill>
                  <a:srgbClr val="0070C0"/>
                </a:solidFill>
                <a:latin typeface="Helena" pitchFamily="2" charset="0"/>
              </a:rPr>
              <a:t>fqεγγο</a:t>
            </a:r>
            <a:r>
              <a:rPr lang="el-GR" sz="3000" dirty="0">
                <a:solidFill>
                  <a:srgbClr val="0070C0"/>
                </a:solidFill>
                <a:latin typeface="Helena" pitchFamily="2" charset="0"/>
              </a:rPr>
              <a:t>/</a:t>
            </a:r>
            <a:r>
              <a:rPr lang="el-GR" sz="3000" dirty="0" err="1">
                <a:solidFill>
                  <a:srgbClr val="0070C0"/>
                </a:solidFill>
                <a:latin typeface="Helena" pitchFamily="2" charset="0"/>
              </a:rPr>
              <a:t>μενοß</a:t>
            </a:r>
            <a:r>
              <a:rPr lang="de-DE" sz="3000" dirty="0">
                <a:solidFill>
                  <a:srgbClr val="0070C0"/>
                </a:solidFill>
              </a:rPr>
              <a:t>)</a:t>
            </a:r>
            <a:r>
              <a:rPr lang="de-DE" sz="3000" dirty="0"/>
              <a:t>, wie sie wohl von Hebräern oder Phöniziern sein könnten“ (Alex 13).</a:t>
            </a:r>
          </a:p>
        </p:txBody>
      </p:sp>
      <p:sp>
        <p:nvSpPr>
          <p:cNvPr id="4" name="Foliennummernplatzhalter 3">
            <a:extLst>
              <a:ext uri="{FF2B5EF4-FFF2-40B4-BE49-F238E27FC236}">
                <a16:creationId xmlns:a16="http://schemas.microsoft.com/office/drawing/2014/main" xmlns="" id="{291FC248-AC49-0744-B077-10FF8DD5A091}"/>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3405800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0ECD6D9-43E0-1940-AF55-CBB714979F8C}"/>
              </a:ext>
            </a:extLst>
          </p:cNvPr>
          <p:cNvSpPr>
            <a:spLocks noGrp="1"/>
          </p:cNvSpPr>
          <p:nvPr>
            <p:ph type="title"/>
          </p:nvPr>
        </p:nvSpPr>
        <p:spPr/>
        <p:txBody>
          <a:bodyPr/>
          <a:lstStyle/>
          <a:p>
            <a:r>
              <a:rPr lang="de-DE" dirty="0"/>
              <a:t>Gliederung</a:t>
            </a:r>
          </a:p>
        </p:txBody>
      </p:sp>
      <p:sp>
        <p:nvSpPr>
          <p:cNvPr id="3" name="Inhaltsplatzhalter 2">
            <a:extLst>
              <a:ext uri="{FF2B5EF4-FFF2-40B4-BE49-F238E27FC236}">
                <a16:creationId xmlns:a16="http://schemas.microsoft.com/office/drawing/2014/main" xmlns="" id="{BDBA8C8A-C6AF-DE4F-948E-8CEDA749E259}"/>
              </a:ext>
            </a:extLst>
          </p:cNvPr>
          <p:cNvSpPr>
            <a:spLocks noGrp="1"/>
          </p:cNvSpPr>
          <p:nvPr>
            <p:ph idx="1"/>
          </p:nvPr>
        </p:nvSpPr>
        <p:spPr>
          <a:xfrm>
            <a:off x="471488" y="1302327"/>
            <a:ext cx="12398841" cy="7226379"/>
          </a:xfrm>
        </p:spPr>
        <p:txBody>
          <a:bodyPr/>
          <a:lstStyle/>
          <a:p>
            <a:pPr>
              <a:lnSpc>
                <a:spcPts val="3360"/>
              </a:lnSpc>
              <a:spcBef>
                <a:spcPts val="1600"/>
              </a:spcBef>
              <a:spcAft>
                <a:spcPts val="1800"/>
              </a:spcAft>
              <a:buFont typeface="+mj-lt"/>
              <a:buAutoNum type="arabicPeriod"/>
            </a:pPr>
            <a:r>
              <a:rPr lang="de-CH" sz="3200" dirty="0"/>
              <a:t>Einführung</a:t>
            </a:r>
          </a:p>
          <a:p>
            <a:pPr>
              <a:lnSpc>
                <a:spcPts val="3360"/>
              </a:lnSpc>
              <a:spcBef>
                <a:spcPts val="1600"/>
              </a:spcBef>
              <a:spcAft>
                <a:spcPts val="1800"/>
              </a:spcAft>
              <a:buFont typeface="+mj-lt"/>
              <a:buAutoNum type="arabicPeriod"/>
            </a:pPr>
            <a:r>
              <a:rPr lang="de-CH" sz="3200" dirty="0"/>
              <a:t>Wer ist Dionysos?</a:t>
            </a:r>
          </a:p>
          <a:p>
            <a:pPr>
              <a:lnSpc>
                <a:spcPts val="3360"/>
              </a:lnSpc>
              <a:spcBef>
                <a:spcPts val="1600"/>
              </a:spcBef>
              <a:spcAft>
                <a:spcPts val="1800"/>
              </a:spcAft>
              <a:buFont typeface="+mj-lt"/>
              <a:buAutoNum type="arabicPeriod"/>
            </a:pPr>
            <a:r>
              <a:rPr lang="de-CH" sz="3200" dirty="0"/>
              <a:t>Außerbiblisches „Zungenreden“</a:t>
            </a:r>
          </a:p>
          <a:p>
            <a:pPr>
              <a:lnSpc>
                <a:spcPts val="3360"/>
              </a:lnSpc>
              <a:spcBef>
                <a:spcPts val="1600"/>
              </a:spcBef>
              <a:spcAft>
                <a:spcPts val="1800"/>
              </a:spcAft>
              <a:buFont typeface="+mj-lt"/>
              <a:buAutoNum type="arabicPeriod"/>
            </a:pPr>
            <a:r>
              <a:rPr lang="de-CH" sz="3200" dirty="0"/>
              <a:t>Beispiele sprachlicher „Anspielungen“ in 1. Kor 14</a:t>
            </a:r>
          </a:p>
          <a:p>
            <a:pPr>
              <a:lnSpc>
                <a:spcPts val="3360"/>
              </a:lnSpc>
              <a:spcBef>
                <a:spcPts val="1600"/>
              </a:spcBef>
              <a:spcAft>
                <a:spcPts val="1800"/>
              </a:spcAft>
              <a:buFont typeface="+mj-lt"/>
              <a:buAutoNum type="arabicPeriod"/>
            </a:pPr>
            <a:r>
              <a:rPr lang="de-CH" sz="3200" dirty="0"/>
              <a:t>„Zungenreden“ zur Zeit des Jesaja?</a:t>
            </a:r>
          </a:p>
          <a:p>
            <a:pPr>
              <a:lnSpc>
                <a:spcPts val="3360"/>
              </a:lnSpc>
              <a:spcBef>
                <a:spcPts val="1600"/>
              </a:spcBef>
              <a:spcAft>
                <a:spcPts val="1800"/>
              </a:spcAft>
              <a:buFont typeface="+mj-lt"/>
              <a:buAutoNum type="arabicPeriod"/>
            </a:pPr>
            <a:r>
              <a:rPr lang="de-DE" sz="3200"/>
              <a:t>„Zunge/Sprache“, „Geist“ und „Eifer“ in </a:t>
            </a:r>
            <a:r>
              <a:rPr lang="de-DE" sz="3200" dirty="0"/>
              <a:t>1. Kor 12–14</a:t>
            </a:r>
          </a:p>
          <a:p>
            <a:pPr>
              <a:lnSpc>
                <a:spcPts val="3360"/>
              </a:lnSpc>
              <a:spcBef>
                <a:spcPts val="1600"/>
              </a:spcBef>
              <a:spcAft>
                <a:spcPts val="1800"/>
              </a:spcAft>
              <a:buFont typeface="+mj-lt"/>
              <a:buAutoNum type="arabicPeriod"/>
            </a:pPr>
            <a:r>
              <a:rPr lang="de-DE" sz="3200" dirty="0"/>
              <a:t>Die Antwort des Apostels Paulus auf die Missstände in Korinth</a:t>
            </a:r>
          </a:p>
          <a:p>
            <a:pPr>
              <a:lnSpc>
                <a:spcPts val="3660"/>
              </a:lnSpc>
              <a:spcBef>
                <a:spcPts val="1600"/>
              </a:spcBef>
              <a:spcAft>
                <a:spcPts val="1800"/>
              </a:spcAft>
              <a:buFont typeface="+mj-lt"/>
              <a:buAutoNum type="arabicPeriod"/>
            </a:pPr>
            <a:r>
              <a:rPr lang="de-DE" sz="3200" dirty="0"/>
              <a:t>Die Erbauung der ganzen Gemeinde als zentrales Anliegen</a:t>
            </a:r>
          </a:p>
          <a:p>
            <a:pPr>
              <a:lnSpc>
                <a:spcPts val="3360"/>
              </a:lnSpc>
              <a:spcAft>
                <a:spcPts val="600"/>
              </a:spcAft>
              <a:buFont typeface="Arial" panose="020B0604020202020204" pitchFamily="34" charset="0"/>
              <a:buChar char="•"/>
            </a:pPr>
            <a:endParaRPr lang="de-DE" sz="2800" dirty="0"/>
          </a:p>
        </p:txBody>
      </p:sp>
      <p:sp>
        <p:nvSpPr>
          <p:cNvPr id="4" name="Foliennummernplatzhalter 3">
            <a:extLst>
              <a:ext uri="{FF2B5EF4-FFF2-40B4-BE49-F238E27FC236}">
                <a16:creationId xmlns:a16="http://schemas.microsoft.com/office/drawing/2014/main" xmlns="" id="{5EA36AF1-0F44-C745-BA9A-16064EA323DE}"/>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36480024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65340B4-FF90-3947-BD60-B11550DCA4F1}"/>
              </a:ext>
            </a:extLst>
          </p:cNvPr>
          <p:cNvSpPr>
            <a:spLocks noGrp="1"/>
          </p:cNvSpPr>
          <p:nvPr>
            <p:ph type="title"/>
          </p:nvPr>
        </p:nvSpPr>
        <p:spPr>
          <a:xfrm>
            <a:off x="1053379" y="119641"/>
            <a:ext cx="12369800" cy="736600"/>
          </a:xfrm>
        </p:spPr>
        <p:txBody>
          <a:bodyPr/>
          <a:lstStyle/>
          <a:p>
            <a:r>
              <a:rPr lang="de-DE" sz="3600" dirty="0"/>
              <a:t>4. Beispiele sprachlicher „Anlehnungen“ in 1. Kor 14</a:t>
            </a:r>
          </a:p>
        </p:txBody>
      </p:sp>
      <p:sp>
        <p:nvSpPr>
          <p:cNvPr id="3" name="Inhaltsplatzhalter 2">
            <a:extLst>
              <a:ext uri="{FF2B5EF4-FFF2-40B4-BE49-F238E27FC236}">
                <a16:creationId xmlns:a16="http://schemas.microsoft.com/office/drawing/2014/main" xmlns="" id="{28BEDFF6-8D73-5247-851B-821491E76221}"/>
              </a:ext>
            </a:extLst>
          </p:cNvPr>
          <p:cNvSpPr>
            <a:spLocks noGrp="1"/>
          </p:cNvSpPr>
          <p:nvPr>
            <p:ph idx="1"/>
          </p:nvPr>
        </p:nvSpPr>
        <p:spPr/>
        <p:txBody>
          <a:bodyPr/>
          <a:lstStyle/>
          <a:p>
            <a:pPr marL="685800" indent="-685800">
              <a:lnSpc>
                <a:spcPts val="4720"/>
              </a:lnSpc>
              <a:spcBef>
                <a:spcPts val="2800"/>
              </a:spcBef>
              <a:spcAft>
                <a:spcPts val="3000"/>
              </a:spcAft>
              <a:buFont typeface="Arial" panose="020B0604020202020204" pitchFamily="34" charset="0"/>
              <a:buChar char="•"/>
            </a:pPr>
            <a:r>
              <a:rPr lang="de-DE" sz="3600" dirty="0"/>
              <a:t>1. Kor 14,9: </a:t>
            </a:r>
            <a:r>
              <a:rPr lang="el-GR" sz="3600" dirty="0" err="1"/>
              <a:t>ἐὰν</a:t>
            </a:r>
            <a:r>
              <a:rPr lang="el-GR" sz="3600" dirty="0"/>
              <a:t> </a:t>
            </a:r>
            <a:r>
              <a:rPr lang="el-GR" sz="3600" dirty="0" err="1"/>
              <a:t>οὖν</a:t>
            </a:r>
            <a:r>
              <a:rPr lang="el-GR" sz="3600" dirty="0"/>
              <a:t> </a:t>
            </a:r>
            <a:r>
              <a:rPr lang="el-GR" sz="3600" dirty="0" err="1">
                <a:solidFill>
                  <a:srgbClr val="0070C0"/>
                </a:solidFill>
              </a:rPr>
              <a:t>μὴ</a:t>
            </a:r>
            <a:r>
              <a:rPr lang="el-GR" sz="3600" dirty="0">
                <a:solidFill>
                  <a:srgbClr val="0070C0"/>
                </a:solidFill>
              </a:rPr>
              <a:t> </a:t>
            </a:r>
            <a:r>
              <a:rPr lang="el-GR" sz="3600" dirty="0" err="1">
                <a:solidFill>
                  <a:srgbClr val="0070C0"/>
                </a:solidFill>
              </a:rPr>
              <a:t>εἰδῶ</a:t>
            </a:r>
            <a:r>
              <a:rPr lang="el-GR" sz="3600" dirty="0">
                <a:solidFill>
                  <a:srgbClr val="0070C0"/>
                </a:solidFill>
              </a:rPr>
              <a:t> </a:t>
            </a:r>
            <a:r>
              <a:rPr lang="el-GR" sz="3600" dirty="0" err="1">
                <a:solidFill>
                  <a:srgbClr val="0070C0"/>
                </a:solidFill>
              </a:rPr>
              <a:t>τὴν</a:t>
            </a:r>
            <a:r>
              <a:rPr lang="el-GR" sz="3600" dirty="0">
                <a:solidFill>
                  <a:srgbClr val="0070C0"/>
                </a:solidFill>
              </a:rPr>
              <a:t> </a:t>
            </a:r>
            <a:r>
              <a:rPr lang="el-GR" sz="3600" dirty="0" err="1">
                <a:solidFill>
                  <a:srgbClr val="0070C0"/>
                </a:solidFill>
              </a:rPr>
              <a:t>δύναμιν</a:t>
            </a:r>
            <a:r>
              <a:rPr lang="el-GR" sz="3600" dirty="0">
                <a:solidFill>
                  <a:srgbClr val="0070C0"/>
                </a:solidFill>
              </a:rPr>
              <a:t> </a:t>
            </a:r>
            <a:r>
              <a:rPr lang="el-GR" sz="3600" dirty="0" err="1">
                <a:solidFill>
                  <a:srgbClr val="0070C0"/>
                </a:solidFill>
              </a:rPr>
              <a:t>τῆς</a:t>
            </a:r>
            <a:r>
              <a:rPr lang="el-GR" sz="3600" dirty="0">
                <a:solidFill>
                  <a:srgbClr val="0070C0"/>
                </a:solidFill>
              </a:rPr>
              <a:t> </a:t>
            </a:r>
            <a:r>
              <a:rPr lang="el-GR" sz="3600" dirty="0" err="1">
                <a:solidFill>
                  <a:srgbClr val="0070C0"/>
                </a:solidFill>
              </a:rPr>
              <a:t>φωνῆς</a:t>
            </a:r>
            <a:r>
              <a:rPr lang="el-GR" sz="3600" dirty="0">
                <a:solidFill>
                  <a:srgbClr val="0070C0"/>
                </a:solidFill>
              </a:rPr>
              <a:t>, </a:t>
            </a:r>
            <a:r>
              <a:rPr lang="el-GR" sz="3600" dirty="0" err="1">
                <a:solidFill>
                  <a:srgbClr val="0070C0"/>
                </a:solidFill>
              </a:rPr>
              <a:t>ἔσομαι</a:t>
            </a:r>
            <a:r>
              <a:rPr lang="el-GR" sz="3600" dirty="0">
                <a:solidFill>
                  <a:srgbClr val="0070C0"/>
                </a:solidFill>
              </a:rPr>
              <a:t> </a:t>
            </a:r>
            <a:r>
              <a:rPr lang="el-GR" sz="3600" dirty="0" err="1">
                <a:solidFill>
                  <a:srgbClr val="0070C0"/>
                </a:solidFill>
              </a:rPr>
              <a:t>τῷ</a:t>
            </a:r>
            <a:r>
              <a:rPr lang="el-GR" sz="3600" dirty="0">
                <a:solidFill>
                  <a:srgbClr val="0070C0"/>
                </a:solidFill>
              </a:rPr>
              <a:t> </a:t>
            </a:r>
            <a:r>
              <a:rPr lang="el-GR" sz="3600" dirty="0" err="1">
                <a:solidFill>
                  <a:srgbClr val="0070C0"/>
                </a:solidFill>
              </a:rPr>
              <a:t>λαλοῦντι</a:t>
            </a:r>
            <a:r>
              <a:rPr lang="el-GR" sz="3600" dirty="0">
                <a:solidFill>
                  <a:srgbClr val="0070C0"/>
                </a:solidFill>
              </a:rPr>
              <a:t> </a:t>
            </a:r>
            <a:r>
              <a:rPr lang="el-GR" sz="3600" dirty="0" err="1">
                <a:solidFill>
                  <a:srgbClr val="FF0000"/>
                </a:solidFill>
              </a:rPr>
              <a:t>βάρβαρος</a:t>
            </a:r>
            <a:r>
              <a:rPr lang="el-GR" sz="3600" dirty="0">
                <a:solidFill>
                  <a:srgbClr val="0070C0"/>
                </a:solidFill>
              </a:rPr>
              <a:t> </a:t>
            </a:r>
            <a:r>
              <a:rPr lang="el-GR" sz="3600" dirty="0" err="1">
                <a:solidFill>
                  <a:srgbClr val="0070C0"/>
                </a:solidFill>
              </a:rPr>
              <a:t>καὶ</a:t>
            </a:r>
            <a:r>
              <a:rPr lang="el-GR" sz="3600" dirty="0">
                <a:solidFill>
                  <a:srgbClr val="0070C0"/>
                </a:solidFill>
              </a:rPr>
              <a:t> </a:t>
            </a:r>
            <a:r>
              <a:rPr lang="el-GR" sz="3600" dirty="0" err="1">
                <a:solidFill>
                  <a:srgbClr val="0070C0"/>
                </a:solidFill>
              </a:rPr>
              <a:t>ὁ</a:t>
            </a:r>
            <a:r>
              <a:rPr lang="el-GR" sz="3600" dirty="0">
                <a:solidFill>
                  <a:srgbClr val="0070C0"/>
                </a:solidFill>
              </a:rPr>
              <a:t> </a:t>
            </a:r>
            <a:r>
              <a:rPr lang="el-GR" sz="3600" dirty="0" err="1">
                <a:solidFill>
                  <a:srgbClr val="0070C0"/>
                </a:solidFill>
              </a:rPr>
              <a:t>λαλῶν</a:t>
            </a:r>
            <a:r>
              <a:rPr lang="el-GR" sz="3600" dirty="0">
                <a:solidFill>
                  <a:srgbClr val="0070C0"/>
                </a:solidFill>
              </a:rPr>
              <a:t> </a:t>
            </a:r>
            <a:r>
              <a:rPr lang="el-GR" sz="3600" dirty="0" err="1">
                <a:solidFill>
                  <a:srgbClr val="0070C0"/>
                </a:solidFill>
              </a:rPr>
              <a:t>ἐν</a:t>
            </a:r>
            <a:r>
              <a:rPr lang="el-GR" sz="3600" dirty="0">
                <a:solidFill>
                  <a:srgbClr val="0070C0"/>
                </a:solidFill>
              </a:rPr>
              <a:t> </a:t>
            </a:r>
            <a:r>
              <a:rPr lang="el-GR" sz="3600" dirty="0" err="1">
                <a:solidFill>
                  <a:srgbClr val="0070C0"/>
                </a:solidFill>
              </a:rPr>
              <a:t>ἐμοὶ</a:t>
            </a:r>
            <a:r>
              <a:rPr lang="el-GR" sz="3600" dirty="0">
                <a:solidFill>
                  <a:srgbClr val="0070C0"/>
                </a:solidFill>
              </a:rPr>
              <a:t> </a:t>
            </a:r>
            <a:r>
              <a:rPr lang="el-GR" sz="3600" dirty="0" err="1">
                <a:solidFill>
                  <a:srgbClr val="FF0000"/>
                </a:solidFill>
              </a:rPr>
              <a:t>βάρβαρος</a:t>
            </a:r>
            <a:r>
              <a:rPr lang="de-DE" sz="3600" dirty="0">
                <a:solidFill>
                  <a:srgbClr val="0070C0"/>
                </a:solidFill>
              </a:rPr>
              <a:t>.</a:t>
            </a:r>
          </a:p>
          <a:p>
            <a:pPr marL="1041400" lvl="1" indent="-685800">
              <a:lnSpc>
                <a:spcPts val="4720"/>
              </a:lnSpc>
              <a:spcBef>
                <a:spcPts val="2800"/>
              </a:spcBef>
              <a:spcAft>
                <a:spcPts val="3000"/>
              </a:spcAft>
              <a:buFont typeface="Symbol" pitchFamily="2" charset="2"/>
              <a:buChar char="-"/>
            </a:pPr>
            <a:r>
              <a:rPr lang="de-CH" sz="3600" dirty="0"/>
              <a:t>Vgl. z. B. Lucian, </a:t>
            </a:r>
            <a:r>
              <a:rPr lang="de-CH" sz="3600" dirty="0" err="1"/>
              <a:t>Dial</a:t>
            </a:r>
            <a:r>
              <a:rPr lang="de-CH" sz="3600" dirty="0"/>
              <a:t> </a:t>
            </a:r>
            <a:r>
              <a:rPr lang="de-CH" sz="3600" dirty="0" err="1"/>
              <a:t>mer</a:t>
            </a:r>
            <a:r>
              <a:rPr lang="de-CH" sz="3600" dirty="0"/>
              <a:t> 4,5: </a:t>
            </a:r>
            <a:r>
              <a:rPr lang="el-GR" sz="3600" dirty="0">
                <a:solidFill>
                  <a:srgbClr val="0070C0"/>
                </a:solidFill>
              </a:rPr>
              <a:t>λέγουσα </a:t>
            </a:r>
            <a:r>
              <a:rPr lang="de-CH" sz="3600" dirty="0" err="1">
                <a:solidFill>
                  <a:srgbClr val="0070C0"/>
                </a:solidFill>
              </a:rPr>
              <a:t>ἐ</a:t>
            </a:r>
            <a:r>
              <a:rPr lang="de-CH" sz="3600" dirty="0">
                <a:solidFill>
                  <a:srgbClr val="0070C0"/>
                </a:solidFill>
              </a:rPr>
              <a:t>π</a:t>
            </a:r>
            <a:r>
              <a:rPr lang="el-GR" sz="3600" dirty="0" err="1">
                <a:solidFill>
                  <a:srgbClr val="0070C0"/>
                </a:solidFill>
              </a:rPr>
              <a:t>ιτρόχ</a:t>
            </a:r>
            <a:r>
              <a:rPr lang="de-CH" sz="3600" dirty="0" err="1">
                <a:solidFill>
                  <a:srgbClr val="0070C0"/>
                </a:solidFill>
              </a:rPr>
              <a:t>ῳ</a:t>
            </a:r>
            <a:r>
              <a:rPr lang="de-CH" sz="3600" dirty="0">
                <a:solidFill>
                  <a:srgbClr val="0070C0"/>
                </a:solidFill>
              </a:rPr>
              <a:t> </a:t>
            </a:r>
            <a:r>
              <a:rPr lang="de-CH" sz="3600" dirty="0" err="1">
                <a:solidFill>
                  <a:srgbClr val="0070C0"/>
                </a:solidFill>
              </a:rPr>
              <a:t>τῇ</a:t>
            </a:r>
            <a:r>
              <a:rPr lang="de-CH" sz="3600" dirty="0">
                <a:solidFill>
                  <a:srgbClr val="0070C0"/>
                </a:solidFill>
              </a:rPr>
              <a:t> </a:t>
            </a:r>
            <a:r>
              <a:rPr lang="de-CH" sz="3600" dirty="0" err="1">
                <a:solidFill>
                  <a:srgbClr val="0070C0"/>
                </a:solidFill>
              </a:rPr>
              <a:t>γλώττῃ</a:t>
            </a:r>
            <a:r>
              <a:rPr lang="de-CH" sz="3600" dirty="0">
                <a:solidFill>
                  <a:srgbClr val="0070C0"/>
                </a:solidFill>
              </a:rPr>
              <a:t> </a:t>
            </a:r>
            <a:r>
              <a:rPr lang="de-CH" sz="3600" dirty="0">
                <a:solidFill>
                  <a:srgbClr val="FF0000"/>
                </a:solidFill>
              </a:rPr>
              <a:t>βα</a:t>
            </a:r>
            <a:r>
              <a:rPr lang="de-CH" sz="3600" dirty="0" err="1">
                <a:solidFill>
                  <a:srgbClr val="FF0000"/>
                </a:solidFill>
              </a:rPr>
              <a:t>ρ</a:t>
            </a:r>
            <a:r>
              <a:rPr lang="de-CH" sz="3600" dirty="0">
                <a:solidFill>
                  <a:srgbClr val="FF0000"/>
                </a:solidFill>
              </a:rPr>
              <a:t>βα</a:t>
            </a:r>
            <a:r>
              <a:rPr lang="de-CH" sz="3600" dirty="0" err="1">
                <a:solidFill>
                  <a:srgbClr val="FF0000"/>
                </a:solidFill>
              </a:rPr>
              <a:t>ρικά</a:t>
            </a:r>
            <a:r>
              <a:rPr lang="de-CH" sz="3600" dirty="0">
                <a:solidFill>
                  <a:srgbClr val="0070C0"/>
                </a:solidFill>
              </a:rPr>
              <a:t> </a:t>
            </a:r>
            <a:r>
              <a:rPr lang="de-CH" sz="3600" dirty="0" err="1">
                <a:solidFill>
                  <a:srgbClr val="0070C0"/>
                </a:solidFill>
              </a:rPr>
              <a:t>κ</a:t>
            </a:r>
            <a:r>
              <a:rPr lang="de-CH" sz="3600" dirty="0">
                <a:solidFill>
                  <a:srgbClr val="0070C0"/>
                </a:solidFill>
              </a:rPr>
              <a:t>α</a:t>
            </a:r>
            <a:r>
              <a:rPr lang="de-CH" sz="3600" dirty="0" err="1">
                <a:solidFill>
                  <a:srgbClr val="0070C0"/>
                </a:solidFill>
              </a:rPr>
              <a:t>ὶ</a:t>
            </a:r>
            <a:r>
              <a:rPr lang="de-CH" sz="3600" dirty="0">
                <a:solidFill>
                  <a:srgbClr val="0070C0"/>
                </a:solidFill>
              </a:rPr>
              <a:t> </a:t>
            </a:r>
            <a:r>
              <a:rPr lang="el-GR" sz="3600" dirty="0">
                <a:solidFill>
                  <a:srgbClr val="0070C0"/>
                </a:solidFill>
              </a:rPr>
              <a:t>φρικώδη </a:t>
            </a:r>
            <a:r>
              <a:rPr lang="de-CH" sz="3600" dirty="0" err="1">
                <a:solidFill>
                  <a:srgbClr val="0070C0"/>
                </a:solidFill>
              </a:rPr>
              <a:t>ὀνόμ</a:t>
            </a:r>
            <a:r>
              <a:rPr lang="de-CH" sz="3600" dirty="0">
                <a:solidFill>
                  <a:srgbClr val="0070C0"/>
                </a:solidFill>
              </a:rPr>
              <a:t>α</a:t>
            </a:r>
            <a:r>
              <a:rPr lang="de-CH" sz="3600" dirty="0" err="1">
                <a:solidFill>
                  <a:srgbClr val="0070C0"/>
                </a:solidFill>
              </a:rPr>
              <a:t>τ</a:t>
            </a:r>
            <a:r>
              <a:rPr lang="de-CH" sz="3600" dirty="0">
                <a:solidFill>
                  <a:srgbClr val="0070C0"/>
                </a:solidFill>
              </a:rPr>
              <a:t>α </a:t>
            </a:r>
            <a:r>
              <a:rPr lang="de-CH" sz="3600" dirty="0"/>
              <a:t>= </a:t>
            </a:r>
            <a:r>
              <a:rPr lang="de-CH" sz="3600" dirty="0">
                <a:solidFill>
                  <a:srgbClr val="0070C0"/>
                </a:solidFill>
              </a:rPr>
              <a:t>„indem sie in beiläufiger Sprache barbarische und schauderhafte Namen sagte“.</a:t>
            </a:r>
            <a:endParaRPr lang="el-GR" sz="3600" dirty="0">
              <a:solidFill>
                <a:srgbClr val="0070C0"/>
              </a:solidFill>
            </a:endParaRPr>
          </a:p>
          <a:p>
            <a:pPr marL="685800" indent="-685800">
              <a:lnSpc>
                <a:spcPts val="3920"/>
              </a:lnSpc>
              <a:spcBef>
                <a:spcPts val="2800"/>
              </a:spcBef>
              <a:spcAft>
                <a:spcPts val="3000"/>
              </a:spcAft>
              <a:buFont typeface="Arial" panose="020B0604020202020204" pitchFamily="34" charset="0"/>
              <a:buChar char="•"/>
            </a:pPr>
            <a:endParaRPr lang="de-DE" sz="3300" dirty="0"/>
          </a:p>
        </p:txBody>
      </p:sp>
      <p:sp>
        <p:nvSpPr>
          <p:cNvPr id="4" name="Foliennummernplatzhalter 3">
            <a:extLst>
              <a:ext uri="{FF2B5EF4-FFF2-40B4-BE49-F238E27FC236}">
                <a16:creationId xmlns:a16="http://schemas.microsoft.com/office/drawing/2014/main" xmlns="" id="{291FC248-AC49-0744-B077-10FF8DD5A091}"/>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64233605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40AB25-BA84-3547-AF55-44C2B066F10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F7BCD0CD-3BF7-5B4F-843C-5D0672A9B340}"/>
              </a:ext>
            </a:extLst>
          </p:cNvPr>
          <p:cNvSpPr>
            <a:spLocks noGrp="1"/>
          </p:cNvSpPr>
          <p:nvPr>
            <p:ph idx="1"/>
          </p:nvPr>
        </p:nvSpPr>
        <p:spPr/>
        <p:txBody>
          <a:bodyPr/>
          <a:lstStyle/>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0" indent="0" algn="ctr"/>
            <a:r>
              <a:rPr lang="de-DE" dirty="0"/>
              <a:t>5. „Zungenreden“ zur Zeit des Jesaja?</a:t>
            </a:r>
          </a:p>
        </p:txBody>
      </p:sp>
      <p:sp>
        <p:nvSpPr>
          <p:cNvPr id="4" name="Foliennummernplatzhalter 3">
            <a:extLst>
              <a:ext uri="{FF2B5EF4-FFF2-40B4-BE49-F238E27FC236}">
                <a16:creationId xmlns:a16="http://schemas.microsoft.com/office/drawing/2014/main" xmlns="" id="{4AA29A9B-8860-F344-9D1F-D04696B0E227}"/>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72089553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D2DAA9-CCA8-6242-B830-314E90E060E5}"/>
              </a:ext>
            </a:extLst>
          </p:cNvPr>
          <p:cNvSpPr>
            <a:spLocks noGrp="1"/>
          </p:cNvSpPr>
          <p:nvPr>
            <p:ph type="title"/>
          </p:nvPr>
        </p:nvSpPr>
        <p:spPr>
          <a:xfrm>
            <a:off x="1039092" y="96981"/>
            <a:ext cx="11802196" cy="734291"/>
          </a:xfrm>
        </p:spPr>
        <p:txBody>
          <a:bodyPr/>
          <a:lstStyle/>
          <a:p>
            <a:r>
              <a:rPr lang="de-DE" sz="3600" dirty="0"/>
              <a:t>5. „Zungenreden“ zur Zeit des Jesaja?</a:t>
            </a:r>
          </a:p>
        </p:txBody>
      </p:sp>
      <p:sp>
        <p:nvSpPr>
          <p:cNvPr id="3" name="Inhaltsplatzhalter 2">
            <a:extLst>
              <a:ext uri="{FF2B5EF4-FFF2-40B4-BE49-F238E27FC236}">
                <a16:creationId xmlns:a16="http://schemas.microsoft.com/office/drawing/2014/main" xmlns="" id="{B7DDFB31-9379-034A-8E1F-C736DFCA6200}"/>
              </a:ext>
            </a:extLst>
          </p:cNvPr>
          <p:cNvSpPr>
            <a:spLocks noGrp="1"/>
          </p:cNvSpPr>
          <p:nvPr>
            <p:ph idx="1"/>
          </p:nvPr>
        </p:nvSpPr>
        <p:spPr>
          <a:xfrm>
            <a:off x="207352" y="1172308"/>
            <a:ext cx="12254279" cy="7365441"/>
          </a:xfrm>
        </p:spPr>
        <p:txBody>
          <a:bodyPr/>
          <a:lstStyle/>
          <a:p>
            <a:pPr marL="541800" indent="-541800">
              <a:lnSpc>
                <a:spcPts val="3460"/>
              </a:lnSpc>
              <a:spcAft>
                <a:spcPts val="1800"/>
              </a:spcAft>
              <a:buFont typeface="Arial" panose="020B0604020202020204" pitchFamily="34" charset="0"/>
              <a:buChar char="•"/>
            </a:pPr>
            <a:r>
              <a:rPr lang="de-DE" sz="2600" dirty="0" err="1"/>
              <a:t>Jes</a:t>
            </a:r>
            <a:r>
              <a:rPr lang="de-DE" sz="2600" dirty="0"/>
              <a:t> 28,7-13: „</a:t>
            </a:r>
            <a:r>
              <a:rPr lang="de-CH" sz="2600" dirty="0"/>
              <a:t>Und auch diese </a:t>
            </a:r>
            <a:r>
              <a:rPr lang="de-CH" sz="2600" dirty="0">
                <a:solidFill>
                  <a:srgbClr val="0070C0"/>
                </a:solidFill>
              </a:rPr>
              <a:t>wanken vom </a:t>
            </a:r>
            <a:r>
              <a:rPr lang="de-CH" sz="2600" dirty="0">
                <a:solidFill>
                  <a:srgbClr val="FF0000"/>
                </a:solidFill>
              </a:rPr>
              <a:t>Wein</a:t>
            </a:r>
            <a:r>
              <a:rPr lang="de-CH" sz="2600" dirty="0">
                <a:solidFill>
                  <a:srgbClr val="0070C0"/>
                </a:solidFill>
              </a:rPr>
              <a:t> und taumeln vom </a:t>
            </a:r>
            <a:r>
              <a:rPr lang="de-CH" sz="2600" dirty="0">
                <a:solidFill>
                  <a:srgbClr val="FF0000"/>
                </a:solidFill>
              </a:rPr>
              <a:t>Rauschtrank</a:t>
            </a:r>
            <a:r>
              <a:rPr lang="de-CH" sz="2600" dirty="0"/>
              <a:t>: Priester und Prophet </a:t>
            </a:r>
            <a:r>
              <a:rPr lang="de-CH" sz="2600" dirty="0">
                <a:solidFill>
                  <a:srgbClr val="0070C0"/>
                </a:solidFill>
              </a:rPr>
              <a:t>wanken vom </a:t>
            </a:r>
            <a:r>
              <a:rPr lang="de-CH" sz="2600" dirty="0">
                <a:solidFill>
                  <a:srgbClr val="FF0000"/>
                </a:solidFill>
              </a:rPr>
              <a:t>Rauschtrank</a:t>
            </a:r>
            <a:r>
              <a:rPr lang="de-CH" sz="2600" dirty="0">
                <a:solidFill>
                  <a:srgbClr val="0070C0"/>
                </a:solidFill>
              </a:rPr>
              <a:t>, sind verwirrt vom </a:t>
            </a:r>
            <a:r>
              <a:rPr lang="de-CH" sz="2600" dirty="0">
                <a:solidFill>
                  <a:srgbClr val="FF0000"/>
                </a:solidFill>
              </a:rPr>
              <a:t>Wein</a:t>
            </a:r>
            <a:r>
              <a:rPr lang="de-CH" sz="2600" dirty="0">
                <a:solidFill>
                  <a:srgbClr val="0070C0"/>
                </a:solidFill>
              </a:rPr>
              <a:t>, taumeln vom </a:t>
            </a:r>
            <a:r>
              <a:rPr lang="de-CH" sz="2600" dirty="0">
                <a:solidFill>
                  <a:srgbClr val="FF0000"/>
                </a:solidFill>
              </a:rPr>
              <a:t>Rauschtrank</a:t>
            </a:r>
            <a:r>
              <a:rPr lang="de-CH" sz="2600" dirty="0"/>
              <a:t>. Sie </a:t>
            </a:r>
            <a:r>
              <a:rPr lang="de-CH" sz="2600" dirty="0">
                <a:solidFill>
                  <a:srgbClr val="0070C0"/>
                </a:solidFill>
              </a:rPr>
              <a:t>wanken </a:t>
            </a:r>
            <a:r>
              <a:rPr lang="de-CH" sz="2600" dirty="0">
                <a:solidFill>
                  <a:srgbClr val="FF0000"/>
                </a:solidFill>
              </a:rPr>
              <a:t>beim prophetischen Reden</a:t>
            </a:r>
            <a:r>
              <a:rPr lang="de-CH" sz="2600" dirty="0">
                <a:solidFill>
                  <a:srgbClr val="0070C0"/>
                </a:solidFill>
              </a:rPr>
              <a:t>, torkeln beim Rechtsprechen</a:t>
            </a:r>
            <a:r>
              <a:rPr lang="de-CH" sz="2600" dirty="0"/>
              <a:t>. Denn alle Tische sind voll Unflat [und] Erbrochenem, dass kein Platz mehr da ist. Wen will er Erkenntnis lehren und wem die Botschaft verständlich machen? </a:t>
            </a:r>
            <a:r>
              <a:rPr lang="de-CH" sz="2600" dirty="0">
                <a:solidFill>
                  <a:srgbClr val="0070C0"/>
                </a:solidFill>
              </a:rPr>
              <a:t>[Kindern], die von der Milch entwöhnt</a:t>
            </a:r>
            <a:r>
              <a:rPr lang="de-CH" sz="2600" dirty="0"/>
              <a:t>, die von den Brüsten abgesetzt sind?  Denn [er sagt]: </a:t>
            </a:r>
            <a:r>
              <a:rPr lang="de-CH" sz="2600" dirty="0" err="1">
                <a:solidFill>
                  <a:srgbClr val="0070C0"/>
                </a:solidFill>
              </a:rPr>
              <a:t>Zaw</a:t>
            </a:r>
            <a:r>
              <a:rPr lang="de-CH" sz="2600" dirty="0">
                <a:solidFill>
                  <a:srgbClr val="0070C0"/>
                </a:solidFill>
              </a:rPr>
              <a:t> la </a:t>
            </a:r>
            <a:r>
              <a:rPr lang="de-CH" sz="2600" dirty="0" err="1">
                <a:solidFill>
                  <a:srgbClr val="0070C0"/>
                </a:solidFill>
              </a:rPr>
              <a:t>zaw</a:t>
            </a:r>
            <a:r>
              <a:rPr lang="de-CH" sz="2600" dirty="0">
                <a:solidFill>
                  <a:srgbClr val="0070C0"/>
                </a:solidFill>
              </a:rPr>
              <a:t>, </a:t>
            </a:r>
            <a:r>
              <a:rPr lang="de-CH" sz="2600" dirty="0" err="1">
                <a:solidFill>
                  <a:srgbClr val="0070C0"/>
                </a:solidFill>
              </a:rPr>
              <a:t>zaw</a:t>
            </a:r>
            <a:r>
              <a:rPr lang="de-CH" sz="2600" dirty="0">
                <a:solidFill>
                  <a:srgbClr val="0070C0"/>
                </a:solidFill>
              </a:rPr>
              <a:t> la </a:t>
            </a:r>
            <a:r>
              <a:rPr lang="de-CH" sz="2600" dirty="0" err="1">
                <a:solidFill>
                  <a:srgbClr val="0070C0"/>
                </a:solidFill>
              </a:rPr>
              <a:t>zaw</a:t>
            </a:r>
            <a:r>
              <a:rPr lang="de-CH" sz="2600" dirty="0">
                <a:solidFill>
                  <a:srgbClr val="0070C0"/>
                </a:solidFill>
              </a:rPr>
              <a:t>, </a:t>
            </a:r>
            <a:r>
              <a:rPr lang="de-CH" sz="2600" dirty="0" err="1">
                <a:solidFill>
                  <a:srgbClr val="0070C0"/>
                </a:solidFill>
              </a:rPr>
              <a:t>kaw</a:t>
            </a:r>
            <a:r>
              <a:rPr lang="de-CH" sz="2600" dirty="0">
                <a:solidFill>
                  <a:srgbClr val="0070C0"/>
                </a:solidFill>
              </a:rPr>
              <a:t> la </a:t>
            </a:r>
            <a:r>
              <a:rPr lang="de-CH" sz="2600" dirty="0" err="1">
                <a:solidFill>
                  <a:srgbClr val="0070C0"/>
                </a:solidFill>
              </a:rPr>
              <a:t>kaw</a:t>
            </a:r>
            <a:r>
              <a:rPr lang="de-CH" sz="2600" dirty="0">
                <a:solidFill>
                  <a:srgbClr val="0070C0"/>
                </a:solidFill>
              </a:rPr>
              <a:t>, </a:t>
            </a:r>
            <a:r>
              <a:rPr lang="de-CH" sz="2600" dirty="0" err="1">
                <a:solidFill>
                  <a:srgbClr val="0070C0"/>
                </a:solidFill>
              </a:rPr>
              <a:t>kaw</a:t>
            </a:r>
            <a:r>
              <a:rPr lang="de-CH" sz="2600" dirty="0">
                <a:solidFill>
                  <a:srgbClr val="0070C0"/>
                </a:solidFill>
              </a:rPr>
              <a:t> la </a:t>
            </a:r>
            <a:r>
              <a:rPr lang="de-CH" sz="2600" dirty="0" err="1">
                <a:solidFill>
                  <a:srgbClr val="0070C0"/>
                </a:solidFill>
              </a:rPr>
              <a:t>kaw</a:t>
            </a:r>
            <a:r>
              <a:rPr lang="de-CH" sz="2600" dirty="0">
                <a:solidFill>
                  <a:srgbClr val="0070C0"/>
                </a:solidFill>
              </a:rPr>
              <a:t> (</a:t>
            </a:r>
            <a:r>
              <a:rPr lang="he" sz="2600" dirty="0">
                <a:solidFill>
                  <a:srgbClr val="0070C0"/>
                </a:solidFill>
              </a:rPr>
              <a:t>צַו לָצָו צַו לָצָו קַו לָקָו קַו לָקָו</a:t>
            </a:r>
            <a:r>
              <a:rPr lang="de-CH" sz="2600" dirty="0">
                <a:solidFill>
                  <a:srgbClr val="0070C0"/>
                </a:solidFill>
              </a:rPr>
              <a:t>), hier ein wenig, da ein wenig! –  </a:t>
            </a:r>
            <a:r>
              <a:rPr lang="de-CH" sz="2600" dirty="0">
                <a:solidFill>
                  <a:srgbClr val="FF0000"/>
                </a:solidFill>
              </a:rPr>
              <a:t>Ja, durch Stammeln/Stottern (Verspottung) der Lippe/Sprache und durch eine andere Zunge/Sprache (</a:t>
            </a:r>
            <a:r>
              <a:rPr lang="he-IL" sz="2600" dirty="0" err="1">
                <a:solidFill>
                  <a:srgbClr val="FF0000"/>
                </a:solidFill>
              </a:rPr>
              <a:t>בְּלַעֲגֵי</a:t>
            </a:r>
            <a:r>
              <a:rPr lang="he-IL" sz="2600" dirty="0">
                <a:solidFill>
                  <a:srgbClr val="FF0000"/>
                </a:solidFill>
              </a:rPr>
              <a:t> </a:t>
            </a:r>
            <a:r>
              <a:rPr lang="he-IL" sz="2600" dirty="0" err="1">
                <a:solidFill>
                  <a:srgbClr val="FF0000"/>
                </a:solidFill>
              </a:rPr>
              <a:t>שָׂפָה</a:t>
            </a:r>
            <a:r>
              <a:rPr lang="he-IL" sz="2600" dirty="0">
                <a:solidFill>
                  <a:srgbClr val="FF0000"/>
                </a:solidFill>
              </a:rPr>
              <a:t> </a:t>
            </a:r>
            <a:r>
              <a:rPr lang="he-IL" sz="2600" dirty="0" err="1">
                <a:solidFill>
                  <a:srgbClr val="FF0000"/>
                </a:solidFill>
              </a:rPr>
              <a:t>וּבְלָשׁוֹן</a:t>
            </a:r>
            <a:r>
              <a:rPr lang="he-IL" sz="2600" dirty="0">
                <a:solidFill>
                  <a:srgbClr val="FF0000"/>
                </a:solidFill>
              </a:rPr>
              <a:t> </a:t>
            </a:r>
            <a:r>
              <a:rPr lang="he-IL" sz="2600" dirty="0" err="1">
                <a:solidFill>
                  <a:srgbClr val="FF0000"/>
                </a:solidFill>
              </a:rPr>
              <a:t>אַחֶרֶת</a:t>
            </a:r>
            <a:r>
              <a:rPr lang="de-CH" sz="2600" dirty="0">
                <a:solidFill>
                  <a:srgbClr val="FF0000"/>
                </a:solidFill>
              </a:rPr>
              <a:t>) wird er zu diesem Volk reden</a:t>
            </a:r>
            <a:r>
              <a:rPr lang="de-CH" sz="2600" dirty="0"/>
              <a:t>, er, der zu ihnen sprach: Das ist die Ruhe! Schafft Ruhe dem Erschöpften! Und das ist die Erquickung! Aber sie wollten nicht hören. </a:t>
            </a:r>
            <a:r>
              <a:rPr lang="de-CH" sz="2600" dirty="0">
                <a:solidFill>
                  <a:srgbClr val="0070C0"/>
                </a:solidFill>
              </a:rPr>
              <a:t>Und das Wort Jahwes für sie wird sein: </a:t>
            </a:r>
            <a:r>
              <a:rPr lang="de-CH" sz="2600" dirty="0" err="1">
                <a:solidFill>
                  <a:srgbClr val="0070C0"/>
                </a:solidFill>
              </a:rPr>
              <a:t>zaw</a:t>
            </a:r>
            <a:r>
              <a:rPr lang="de-CH" sz="2600" dirty="0">
                <a:solidFill>
                  <a:srgbClr val="0070C0"/>
                </a:solidFill>
              </a:rPr>
              <a:t> la </a:t>
            </a:r>
            <a:r>
              <a:rPr lang="de-CH" sz="2600" dirty="0" err="1">
                <a:solidFill>
                  <a:srgbClr val="0070C0"/>
                </a:solidFill>
              </a:rPr>
              <a:t>zaw</a:t>
            </a:r>
            <a:r>
              <a:rPr lang="de-CH" sz="2600" dirty="0">
                <a:solidFill>
                  <a:srgbClr val="0070C0"/>
                </a:solidFill>
              </a:rPr>
              <a:t>, </a:t>
            </a:r>
            <a:r>
              <a:rPr lang="de-CH" sz="2600" dirty="0" err="1">
                <a:solidFill>
                  <a:srgbClr val="0070C0"/>
                </a:solidFill>
              </a:rPr>
              <a:t>zaw</a:t>
            </a:r>
            <a:r>
              <a:rPr lang="de-CH" sz="2600" dirty="0">
                <a:solidFill>
                  <a:srgbClr val="0070C0"/>
                </a:solidFill>
              </a:rPr>
              <a:t> la </a:t>
            </a:r>
            <a:r>
              <a:rPr lang="de-CH" sz="2600" dirty="0" err="1">
                <a:solidFill>
                  <a:srgbClr val="0070C0"/>
                </a:solidFill>
              </a:rPr>
              <a:t>zaw</a:t>
            </a:r>
            <a:r>
              <a:rPr lang="de-CH" sz="2600" dirty="0">
                <a:solidFill>
                  <a:srgbClr val="0070C0"/>
                </a:solidFill>
              </a:rPr>
              <a:t>, </a:t>
            </a:r>
            <a:r>
              <a:rPr lang="de-CH" sz="2600" dirty="0" err="1">
                <a:solidFill>
                  <a:srgbClr val="0070C0"/>
                </a:solidFill>
              </a:rPr>
              <a:t>kaw</a:t>
            </a:r>
            <a:r>
              <a:rPr lang="de-CH" sz="2600" dirty="0">
                <a:solidFill>
                  <a:srgbClr val="0070C0"/>
                </a:solidFill>
              </a:rPr>
              <a:t> la </a:t>
            </a:r>
            <a:r>
              <a:rPr lang="de-CH" sz="2600" dirty="0" err="1">
                <a:solidFill>
                  <a:srgbClr val="0070C0"/>
                </a:solidFill>
              </a:rPr>
              <a:t>kaw</a:t>
            </a:r>
            <a:r>
              <a:rPr lang="de-CH" sz="2600" dirty="0">
                <a:solidFill>
                  <a:srgbClr val="0070C0"/>
                </a:solidFill>
              </a:rPr>
              <a:t>, </a:t>
            </a:r>
            <a:r>
              <a:rPr lang="de-CH" sz="2600" dirty="0" err="1">
                <a:solidFill>
                  <a:srgbClr val="0070C0"/>
                </a:solidFill>
              </a:rPr>
              <a:t>kaw</a:t>
            </a:r>
            <a:r>
              <a:rPr lang="de-CH" sz="2600" dirty="0">
                <a:solidFill>
                  <a:srgbClr val="0070C0"/>
                </a:solidFill>
              </a:rPr>
              <a:t> la </a:t>
            </a:r>
            <a:r>
              <a:rPr lang="de-CH" sz="2600" dirty="0" err="1">
                <a:solidFill>
                  <a:srgbClr val="0070C0"/>
                </a:solidFill>
              </a:rPr>
              <a:t>kaw</a:t>
            </a:r>
            <a:r>
              <a:rPr lang="de-CH" sz="2600" dirty="0">
                <a:solidFill>
                  <a:srgbClr val="0070C0"/>
                </a:solidFill>
              </a:rPr>
              <a:t> (</a:t>
            </a:r>
            <a:r>
              <a:rPr lang="he" sz="2600" dirty="0">
                <a:solidFill>
                  <a:srgbClr val="0070C0"/>
                </a:solidFill>
              </a:rPr>
              <a:t>צַו לָצָו צַו לָצָו קַו לָקָו קַו לָקָו</a:t>
            </a:r>
            <a:r>
              <a:rPr lang="de-CH" sz="2600" dirty="0">
                <a:solidFill>
                  <a:srgbClr val="0070C0"/>
                </a:solidFill>
              </a:rPr>
              <a:t>), hier ein wenig, da ein wenig; damit sie hingehen und rückwärts stürzen und zerschmettert </a:t>
            </a:r>
            <a:r>
              <a:rPr lang="de-CH" sz="2600" dirty="0"/>
              <a:t>werden, sich verstricken lassen und gefangen werden.</a:t>
            </a:r>
            <a:r>
              <a:rPr lang="de-DE" sz="2600" dirty="0"/>
              <a:t>“</a:t>
            </a:r>
          </a:p>
        </p:txBody>
      </p:sp>
      <p:sp>
        <p:nvSpPr>
          <p:cNvPr id="4" name="Foliennummernplatzhalter 3">
            <a:extLst>
              <a:ext uri="{FF2B5EF4-FFF2-40B4-BE49-F238E27FC236}">
                <a16:creationId xmlns:a16="http://schemas.microsoft.com/office/drawing/2014/main" xmlns="" id="{6BD7BDED-E3C4-BC48-981C-5769D832429B}"/>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92858950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D2DAA9-CCA8-6242-B830-314E90E060E5}"/>
              </a:ext>
            </a:extLst>
          </p:cNvPr>
          <p:cNvSpPr>
            <a:spLocks noGrp="1"/>
          </p:cNvSpPr>
          <p:nvPr>
            <p:ph type="title"/>
          </p:nvPr>
        </p:nvSpPr>
        <p:spPr>
          <a:xfrm>
            <a:off x="1039092" y="96981"/>
            <a:ext cx="11802196" cy="734291"/>
          </a:xfrm>
        </p:spPr>
        <p:txBody>
          <a:bodyPr/>
          <a:lstStyle/>
          <a:p>
            <a:r>
              <a:rPr lang="de-DE" sz="3600" dirty="0"/>
              <a:t>5. „Zungenreden“ zur Zeit des Jesaja?</a:t>
            </a:r>
          </a:p>
        </p:txBody>
      </p:sp>
      <p:sp>
        <p:nvSpPr>
          <p:cNvPr id="3" name="Inhaltsplatzhalter 2">
            <a:extLst>
              <a:ext uri="{FF2B5EF4-FFF2-40B4-BE49-F238E27FC236}">
                <a16:creationId xmlns:a16="http://schemas.microsoft.com/office/drawing/2014/main" xmlns="" id="{B7DDFB31-9379-034A-8E1F-C736DFCA6200}"/>
              </a:ext>
            </a:extLst>
          </p:cNvPr>
          <p:cNvSpPr>
            <a:spLocks noGrp="1"/>
          </p:cNvSpPr>
          <p:nvPr>
            <p:ph idx="1"/>
          </p:nvPr>
        </p:nvSpPr>
        <p:spPr>
          <a:xfrm>
            <a:off x="207352" y="1172308"/>
            <a:ext cx="12254279" cy="7365441"/>
          </a:xfrm>
        </p:spPr>
        <p:txBody>
          <a:bodyPr/>
          <a:lstStyle/>
          <a:p>
            <a:pPr>
              <a:lnSpc>
                <a:spcPts val="3260"/>
              </a:lnSpc>
              <a:spcAft>
                <a:spcPts val="600"/>
              </a:spcAft>
              <a:buFont typeface="Arial" panose="020B0604020202020204" pitchFamily="34" charset="0"/>
              <a:buChar char="•"/>
            </a:pPr>
            <a:r>
              <a:rPr lang="de-DE" sz="2200" dirty="0" err="1"/>
              <a:t>Jes</a:t>
            </a:r>
            <a:r>
              <a:rPr lang="de-DE" sz="2200" dirty="0"/>
              <a:t> 5,12: „</a:t>
            </a:r>
            <a:r>
              <a:rPr lang="de-CH" sz="2200" dirty="0">
                <a:solidFill>
                  <a:srgbClr val="FF0000"/>
                </a:solidFill>
              </a:rPr>
              <a:t>Zither und Harfe, Tamburin und Flöte (LXX: </a:t>
            </a:r>
            <a:r>
              <a:rPr lang="el-GR" sz="2200" dirty="0" err="1">
                <a:solidFill>
                  <a:srgbClr val="FF0000"/>
                </a:solidFill>
                <a:latin typeface="Helvetica" pitchFamily="2" charset="0"/>
              </a:rPr>
              <a:t>κιθάρας</a:t>
            </a:r>
            <a:r>
              <a:rPr lang="el-GR" sz="2200" dirty="0">
                <a:solidFill>
                  <a:srgbClr val="FF0000"/>
                </a:solidFill>
                <a:latin typeface="Helvetica" pitchFamily="2" charset="0"/>
              </a:rPr>
              <a:t> </a:t>
            </a:r>
            <a:r>
              <a:rPr lang="el-GR" sz="2200" dirty="0" err="1">
                <a:solidFill>
                  <a:srgbClr val="FF0000"/>
                </a:solidFill>
                <a:latin typeface="Helvetica" pitchFamily="2" charset="0"/>
              </a:rPr>
              <a:t>καὶ</a:t>
            </a:r>
            <a:r>
              <a:rPr lang="el-GR" sz="2200" dirty="0">
                <a:solidFill>
                  <a:srgbClr val="FF0000"/>
                </a:solidFill>
                <a:latin typeface="Helvetica" pitchFamily="2" charset="0"/>
              </a:rPr>
              <a:t> </a:t>
            </a:r>
            <a:r>
              <a:rPr lang="el-GR" sz="2200" dirty="0" err="1">
                <a:solidFill>
                  <a:srgbClr val="FF0000"/>
                </a:solidFill>
                <a:latin typeface="Helvetica" pitchFamily="2" charset="0"/>
              </a:rPr>
              <a:t>ψαλτηρίου</a:t>
            </a:r>
            <a:r>
              <a:rPr lang="el-GR" sz="2200" dirty="0">
                <a:solidFill>
                  <a:srgbClr val="FF0000"/>
                </a:solidFill>
                <a:latin typeface="Helvetica" pitchFamily="2" charset="0"/>
              </a:rPr>
              <a:t> </a:t>
            </a:r>
            <a:r>
              <a:rPr lang="el-GR" sz="2200" dirty="0" err="1">
                <a:solidFill>
                  <a:srgbClr val="FF0000"/>
                </a:solidFill>
                <a:latin typeface="Helvetica" pitchFamily="2" charset="0"/>
              </a:rPr>
              <a:t>καὶ</a:t>
            </a:r>
            <a:r>
              <a:rPr lang="el-GR" sz="2200" b="1" dirty="0">
                <a:solidFill>
                  <a:srgbClr val="FF0000"/>
                </a:solidFill>
                <a:latin typeface="Helvetica" pitchFamily="2" charset="0"/>
              </a:rPr>
              <a:t> </a:t>
            </a:r>
            <a:r>
              <a:rPr lang="el-GR" sz="2200" dirty="0" err="1">
                <a:solidFill>
                  <a:srgbClr val="FF0000"/>
                </a:solidFill>
                <a:latin typeface="Helvetica" pitchFamily="2" charset="0"/>
              </a:rPr>
              <a:t>τυμπάνων</a:t>
            </a:r>
            <a:r>
              <a:rPr lang="el-GR" sz="2200" dirty="0">
                <a:solidFill>
                  <a:srgbClr val="FF0000"/>
                </a:solidFill>
                <a:latin typeface="Helvetica" pitchFamily="2" charset="0"/>
              </a:rPr>
              <a:t> </a:t>
            </a:r>
            <a:r>
              <a:rPr lang="el-GR" sz="2200" dirty="0" err="1">
                <a:solidFill>
                  <a:srgbClr val="FF0000"/>
                </a:solidFill>
                <a:latin typeface="Helvetica" pitchFamily="2" charset="0"/>
              </a:rPr>
              <a:t>καὶ</a:t>
            </a:r>
            <a:r>
              <a:rPr lang="el-GR" sz="2200" dirty="0">
                <a:solidFill>
                  <a:srgbClr val="FF0000"/>
                </a:solidFill>
                <a:latin typeface="Helvetica" pitchFamily="2" charset="0"/>
              </a:rPr>
              <a:t> </a:t>
            </a:r>
            <a:r>
              <a:rPr lang="el-GR" sz="2200" dirty="0" err="1">
                <a:solidFill>
                  <a:srgbClr val="FF0000"/>
                </a:solidFill>
                <a:latin typeface="Helvetica" pitchFamily="2" charset="0"/>
              </a:rPr>
              <a:t>αὐλῶν</a:t>
            </a:r>
            <a:r>
              <a:rPr lang="de-CH" sz="2200" dirty="0">
                <a:solidFill>
                  <a:srgbClr val="FF0000"/>
                </a:solidFill>
              </a:rPr>
              <a:t>)</a:t>
            </a:r>
            <a:r>
              <a:rPr lang="de-CH" sz="2200" dirty="0">
                <a:solidFill>
                  <a:srgbClr val="0070C0"/>
                </a:solidFill>
              </a:rPr>
              <a:t> </a:t>
            </a:r>
            <a:r>
              <a:rPr lang="de-CH" sz="2200" dirty="0"/>
              <a:t>und </a:t>
            </a:r>
            <a:r>
              <a:rPr lang="de-CH" sz="2200" dirty="0">
                <a:solidFill>
                  <a:srgbClr val="FF0000"/>
                </a:solidFill>
              </a:rPr>
              <a:t>Wein</a:t>
            </a:r>
            <a:r>
              <a:rPr lang="de-CH" sz="2200" dirty="0"/>
              <a:t> gehören zu ihrem </a:t>
            </a:r>
            <a:r>
              <a:rPr lang="de-CH" sz="2200" dirty="0">
                <a:solidFill>
                  <a:srgbClr val="FF0000"/>
                </a:solidFill>
              </a:rPr>
              <a:t>Gelage</a:t>
            </a:r>
            <a:r>
              <a:rPr lang="de-CH" sz="2200" dirty="0"/>
              <a:t>. Aber auf das Tun Jahwes schauen sie nicht, und das Werk seiner Hände sehen sie nicht</a:t>
            </a:r>
            <a:r>
              <a:rPr lang="de-DE" sz="2200" dirty="0"/>
              <a:t>“ (vgl. </a:t>
            </a:r>
            <a:r>
              <a:rPr lang="de-CH" sz="2200" dirty="0" err="1"/>
              <a:t>Jes</a:t>
            </a:r>
            <a:r>
              <a:rPr lang="de-CH" sz="2200" dirty="0"/>
              <a:t> 24,7ff.; 27,2ff.).</a:t>
            </a:r>
          </a:p>
          <a:p>
            <a:pPr>
              <a:lnSpc>
                <a:spcPts val="3260"/>
              </a:lnSpc>
              <a:spcAft>
                <a:spcPts val="600"/>
              </a:spcAft>
              <a:buFont typeface="Arial" panose="020B0604020202020204" pitchFamily="34" charset="0"/>
              <a:buChar char="•"/>
            </a:pPr>
            <a:r>
              <a:rPr lang="de-CH" sz="2200" dirty="0" err="1"/>
              <a:t>Jes</a:t>
            </a:r>
            <a:r>
              <a:rPr lang="de-CH" sz="2200" dirty="0"/>
              <a:t> 5,13-14: </a:t>
            </a:r>
            <a:r>
              <a:rPr lang="de-DE" sz="2200" dirty="0"/>
              <a:t> „</a:t>
            </a:r>
            <a:r>
              <a:rPr lang="de-CH" sz="2200" dirty="0"/>
              <a:t>Darum wird mein Volk gefangen wegziehen aus Mangel an Erkenntnis. Seine Vornehmen sind Hungerleider, und </a:t>
            </a:r>
            <a:r>
              <a:rPr lang="de-CH" sz="2200" dirty="0">
                <a:solidFill>
                  <a:srgbClr val="FF0000"/>
                </a:solidFill>
              </a:rPr>
              <a:t>seine lärmende Menge </a:t>
            </a:r>
            <a:r>
              <a:rPr lang="de-CH" sz="2200" dirty="0"/>
              <a:t>ist ausgedörrt vor Durst. </a:t>
            </a:r>
            <a:r>
              <a:rPr lang="de-CH" sz="2200" dirty="0">
                <a:solidFill>
                  <a:srgbClr val="0070C0"/>
                </a:solidFill>
              </a:rPr>
              <a:t>Darum sperrt der Scheol seinen Schlund weit auf und reißt seinen Rachen auf ohne Maß. Und hinabfährt seine Pracht und sein Getümmel und sein Lärm und wer darin frohlockt</a:t>
            </a:r>
            <a:r>
              <a:rPr lang="de-CH" sz="2200" dirty="0"/>
              <a:t>.</a:t>
            </a:r>
            <a:r>
              <a:rPr lang="de-DE" sz="2200" dirty="0"/>
              <a:t>“ </a:t>
            </a:r>
            <a:endParaRPr lang="de-CH" sz="2200" dirty="0"/>
          </a:p>
          <a:p>
            <a:pPr>
              <a:lnSpc>
                <a:spcPts val="3260"/>
              </a:lnSpc>
              <a:spcAft>
                <a:spcPts val="600"/>
              </a:spcAft>
              <a:buFont typeface="Arial" panose="020B0604020202020204" pitchFamily="34" charset="0"/>
              <a:buChar char="•"/>
            </a:pPr>
            <a:r>
              <a:rPr lang="de-CH" sz="2200" dirty="0" err="1"/>
              <a:t>Jes</a:t>
            </a:r>
            <a:r>
              <a:rPr lang="de-CH" sz="2200" dirty="0"/>
              <a:t> 22,2: </a:t>
            </a:r>
            <a:r>
              <a:rPr lang="de-DE" sz="2200" dirty="0"/>
              <a:t>„</a:t>
            </a:r>
            <a:r>
              <a:rPr lang="de-CH" sz="2200" dirty="0"/>
              <a:t>[Du] </a:t>
            </a:r>
            <a:r>
              <a:rPr lang="de-CH" sz="2200" dirty="0">
                <a:solidFill>
                  <a:srgbClr val="FF0000"/>
                </a:solidFill>
              </a:rPr>
              <a:t>lärmende Stadt voller Getümmel</a:t>
            </a:r>
            <a:r>
              <a:rPr lang="de-CH" sz="2200" dirty="0">
                <a:solidFill>
                  <a:srgbClr val="0070C0"/>
                </a:solidFill>
              </a:rPr>
              <a:t>, du ausgelassene Stadt</a:t>
            </a:r>
            <a:r>
              <a:rPr lang="de-CH" sz="2200" dirty="0"/>
              <a:t>, deine Erschlagenen sind nicht mit dem Schwert Erschlagene und nicht in der Schlacht Getötete!</a:t>
            </a:r>
            <a:r>
              <a:rPr lang="de-DE" sz="2200" dirty="0"/>
              <a:t>“</a:t>
            </a:r>
          </a:p>
          <a:p>
            <a:pPr>
              <a:lnSpc>
                <a:spcPts val="3260"/>
              </a:lnSpc>
              <a:spcAft>
                <a:spcPts val="600"/>
              </a:spcAft>
              <a:buFont typeface="Arial" panose="020B0604020202020204" pitchFamily="34" charset="0"/>
              <a:buChar char="•"/>
            </a:pPr>
            <a:r>
              <a:rPr lang="de-CH" sz="2200" dirty="0" err="1"/>
              <a:t>Jes</a:t>
            </a:r>
            <a:r>
              <a:rPr lang="de-CH" sz="2200" dirty="0"/>
              <a:t> 24,8: </a:t>
            </a:r>
            <a:r>
              <a:rPr lang="de-DE" sz="2200" dirty="0"/>
              <a:t>„</a:t>
            </a:r>
            <a:r>
              <a:rPr lang="de-CH" sz="2200" dirty="0">
                <a:solidFill>
                  <a:srgbClr val="0070C0"/>
                </a:solidFill>
              </a:rPr>
              <a:t>Ins Stocken geraten ist die </a:t>
            </a:r>
            <a:r>
              <a:rPr lang="de-CH" sz="2200" dirty="0">
                <a:solidFill>
                  <a:srgbClr val="FF0000"/>
                </a:solidFill>
              </a:rPr>
              <a:t>(Fest-)Freude der Tamburine </a:t>
            </a:r>
            <a:r>
              <a:rPr lang="de-CH" sz="2200" dirty="0">
                <a:solidFill>
                  <a:srgbClr val="0070C0"/>
                </a:solidFill>
              </a:rPr>
              <a:t>(</a:t>
            </a:r>
            <a:r>
              <a:rPr lang="he" sz="2200" dirty="0">
                <a:solidFill>
                  <a:srgbClr val="0070C0"/>
                </a:solidFill>
              </a:rPr>
              <a:t>מְשׂוֹשׂ תֻּפִּים</a:t>
            </a:r>
            <a:r>
              <a:rPr lang="de-DE" sz="2200" dirty="0">
                <a:solidFill>
                  <a:srgbClr val="0070C0"/>
                </a:solidFill>
              </a:rPr>
              <a:t>; LXX: </a:t>
            </a:r>
            <a:r>
              <a:rPr lang="el-GR" sz="2200" dirty="0" err="1">
                <a:solidFill>
                  <a:srgbClr val="0070C0"/>
                </a:solidFill>
              </a:rPr>
              <a:t>εὐφροσύνη</a:t>
            </a:r>
            <a:r>
              <a:rPr lang="el-GR" sz="2200" dirty="0">
                <a:solidFill>
                  <a:srgbClr val="0070C0"/>
                </a:solidFill>
              </a:rPr>
              <a:t> </a:t>
            </a:r>
            <a:r>
              <a:rPr lang="el-GR" sz="2200" dirty="0" err="1">
                <a:solidFill>
                  <a:srgbClr val="0070C0"/>
                </a:solidFill>
              </a:rPr>
              <a:t>τυμπάνων</a:t>
            </a:r>
            <a:r>
              <a:rPr lang="de-CH" sz="2200" dirty="0">
                <a:solidFill>
                  <a:srgbClr val="0070C0"/>
                </a:solidFill>
              </a:rPr>
              <a:t>), </a:t>
            </a:r>
            <a:r>
              <a:rPr lang="de-CH" sz="2200" dirty="0">
                <a:solidFill>
                  <a:srgbClr val="FF0000"/>
                </a:solidFill>
              </a:rPr>
              <a:t>der Lärm der Ausgelassenen hat aufgehört</a:t>
            </a:r>
            <a:r>
              <a:rPr lang="de-CH" sz="2200" dirty="0">
                <a:solidFill>
                  <a:srgbClr val="0070C0"/>
                </a:solidFill>
              </a:rPr>
              <a:t>, es stockt die </a:t>
            </a:r>
            <a:r>
              <a:rPr lang="de-CH" sz="2200" dirty="0">
                <a:solidFill>
                  <a:srgbClr val="FF0000"/>
                </a:solidFill>
              </a:rPr>
              <a:t>(Fest-) Freude der Zither </a:t>
            </a:r>
            <a:r>
              <a:rPr lang="de-CH" sz="2200" dirty="0">
                <a:solidFill>
                  <a:srgbClr val="0070C0"/>
                </a:solidFill>
              </a:rPr>
              <a:t>(</a:t>
            </a:r>
            <a:r>
              <a:rPr lang="he" sz="2200" dirty="0">
                <a:solidFill>
                  <a:srgbClr val="0070C0"/>
                </a:solidFill>
              </a:rPr>
              <a:t>מְשׂוֹשׂ כִּנּוֹר</a:t>
            </a:r>
            <a:r>
              <a:rPr lang="de-DE" sz="2200" dirty="0">
                <a:solidFill>
                  <a:srgbClr val="0070C0"/>
                </a:solidFill>
              </a:rPr>
              <a:t>; LXX: </a:t>
            </a:r>
            <a:r>
              <a:rPr lang="el-GR" sz="2200" dirty="0" err="1">
                <a:solidFill>
                  <a:srgbClr val="0070C0"/>
                </a:solidFill>
              </a:rPr>
              <a:t>φωνὴ</a:t>
            </a:r>
            <a:r>
              <a:rPr lang="el-GR" sz="2200" dirty="0">
                <a:solidFill>
                  <a:srgbClr val="0070C0"/>
                </a:solidFill>
              </a:rPr>
              <a:t> </a:t>
            </a:r>
            <a:r>
              <a:rPr lang="el-GR" sz="2200" dirty="0" err="1">
                <a:solidFill>
                  <a:srgbClr val="0070C0"/>
                </a:solidFill>
              </a:rPr>
              <a:t>κιθάρας</a:t>
            </a:r>
            <a:r>
              <a:rPr lang="de-CH" sz="2200" dirty="0">
                <a:solidFill>
                  <a:srgbClr val="0070C0"/>
                </a:solidFill>
              </a:rPr>
              <a:t>).</a:t>
            </a:r>
            <a:r>
              <a:rPr lang="de-DE" sz="2200" dirty="0"/>
              <a:t>“ </a:t>
            </a:r>
            <a:r>
              <a:rPr lang="de-CH" sz="2200" dirty="0"/>
              <a:t> </a:t>
            </a:r>
          </a:p>
          <a:p>
            <a:pPr>
              <a:lnSpc>
                <a:spcPts val="3260"/>
              </a:lnSpc>
              <a:spcAft>
                <a:spcPts val="600"/>
              </a:spcAft>
              <a:buFont typeface="Arial" panose="020B0604020202020204" pitchFamily="34" charset="0"/>
              <a:buChar char="•"/>
            </a:pPr>
            <a:r>
              <a:rPr lang="de-CH" sz="2200" dirty="0"/>
              <a:t>Vgl. auch </a:t>
            </a:r>
            <a:r>
              <a:rPr lang="de-CH" sz="2200" dirty="0">
                <a:solidFill>
                  <a:srgbClr val="0070C0"/>
                </a:solidFill>
              </a:rPr>
              <a:t>Amos 5,21.23</a:t>
            </a:r>
            <a:r>
              <a:rPr lang="de-CH" sz="2200" dirty="0"/>
              <a:t>: </a:t>
            </a:r>
            <a:r>
              <a:rPr lang="de-DE" sz="2200" dirty="0"/>
              <a:t>„</a:t>
            </a:r>
            <a:r>
              <a:rPr lang="de-CH" sz="2200" dirty="0"/>
              <a:t>Ich hasse, ich verwerfe eure Feste, und eure </a:t>
            </a:r>
            <a:r>
              <a:rPr lang="de-CH" sz="2200" dirty="0" err="1"/>
              <a:t>Festversamm</a:t>
            </a:r>
            <a:r>
              <a:rPr lang="de-CH" sz="2200" dirty="0"/>
              <a:t>-lungen kann ich nicht [mehr] riechen … </a:t>
            </a:r>
            <a:r>
              <a:rPr lang="de-CH" sz="2200" dirty="0">
                <a:solidFill>
                  <a:srgbClr val="FF0000"/>
                </a:solidFill>
              </a:rPr>
              <a:t>Halte den Lärm deiner Lieder von mir fern! </a:t>
            </a:r>
            <a:r>
              <a:rPr lang="de-CH" sz="2200" dirty="0"/>
              <a:t>Und das </a:t>
            </a:r>
            <a:r>
              <a:rPr lang="de-CH" sz="2200" dirty="0">
                <a:solidFill>
                  <a:srgbClr val="FF0000"/>
                </a:solidFill>
              </a:rPr>
              <a:t>Spiel deiner Harfen </a:t>
            </a:r>
            <a:r>
              <a:rPr lang="de-CH" sz="2200" dirty="0"/>
              <a:t>will ich nicht hören.</a:t>
            </a:r>
            <a:r>
              <a:rPr lang="de-DE" sz="2200" dirty="0"/>
              <a:t>“</a:t>
            </a:r>
            <a:endParaRPr lang="de-CH" sz="2200" dirty="0"/>
          </a:p>
          <a:p>
            <a:pPr>
              <a:lnSpc>
                <a:spcPts val="3560"/>
              </a:lnSpc>
              <a:spcAft>
                <a:spcPts val="1200"/>
              </a:spcAft>
              <a:buFont typeface="Arial" panose="020B0604020202020204" pitchFamily="34" charset="0"/>
              <a:buChar char="•"/>
            </a:pPr>
            <a:endParaRPr lang="de-CH" dirty="0"/>
          </a:p>
          <a:p>
            <a:pPr>
              <a:lnSpc>
                <a:spcPts val="3560"/>
              </a:lnSpc>
              <a:spcAft>
                <a:spcPts val="1200"/>
              </a:spcAft>
              <a:buFont typeface="Arial" panose="020B0604020202020204" pitchFamily="34" charset="0"/>
              <a:buChar char="•"/>
            </a:pPr>
            <a:endParaRPr lang="de-CH" sz="2400" dirty="0"/>
          </a:p>
        </p:txBody>
      </p:sp>
      <p:sp>
        <p:nvSpPr>
          <p:cNvPr id="4" name="Foliennummernplatzhalter 3">
            <a:extLst>
              <a:ext uri="{FF2B5EF4-FFF2-40B4-BE49-F238E27FC236}">
                <a16:creationId xmlns:a16="http://schemas.microsoft.com/office/drawing/2014/main" xmlns="" id="{6BD7BDED-E3C4-BC48-981C-5769D832429B}"/>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48607056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AE82A7-5AC1-B444-ACA2-5CB7CAC60A34}"/>
              </a:ext>
            </a:extLst>
          </p:cNvPr>
          <p:cNvSpPr>
            <a:spLocks noGrp="1"/>
          </p:cNvSpPr>
          <p:nvPr>
            <p:ph type="title"/>
          </p:nvPr>
        </p:nvSpPr>
        <p:spPr>
          <a:xfrm>
            <a:off x="928254" y="124691"/>
            <a:ext cx="11913033" cy="716972"/>
          </a:xfrm>
        </p:spPr>
        <p:txBody>
          <a:bodyPr/>
          <a:lstStyle/>
          <a:p>
            <a:r>
              <a:rPr lang="de-DE" sz="3600" dirty="0"/>
              <a:t>5. „Zungenreden“ zur Zeit des Jesaja?</a:t>
            </a:r>
          </a:p>
        </p:txBody>
      </p:sp>
      <p:sp>
        <p:nvSpPr>
          <p:cNvPr id="3" name="Inhaltsplatzhalter 2">
            <a:extLst>
              <a:ext uri="{FF2B5EF4-FFF2-40B4-BE49-F238E27FC236}">
                <a16:creationId xmlns:a16="http://schemas.microsoft.com/office/drawing/2014/main" xmlns="" id="{6F8589BC-89D1-9D48-901B-9B40D67D23C8}"/>
              </a:ext>
            </a:extLst>
          </p:cNvPr>
          <p:cNvSpPr>
            <a:spLocks noGrp="1"/>
          </p:cNvSpPr>
          <p:nvPr>
            <p:ph idx="1"/>
          </p:nvPr>
        </p:nvSpPr>
        <p:spPr>
          <a:xfrm>
            <a:off x="469900" y="1143000"/>
            <a:ext cx="12371388" cy="7387542"/>
          </a:xfrm>
        </p:spPr>
        <p:txBody>
          <a:bodyPr/>
          <a:lstStyle/>
          <a:p>
            <a:pPr marL="457200" indent="-457200">
              <a:lnSpc>
                <a:spcPts val="3840"/>
              </a:lnSpc>
              <a:spcBef>
                <a:spcPts val="2200"/>
              </a:spcBef>
              <a:spcAft>
                <a:spcPts val="2400"/>
              </a:spcAft>
              <a:buFont typeface="Arial" panose="020B0604020202020204" pitchFamily="34" charset="0"/>
              <a:buChar char="•"/>
            </a:pPr>
            <a:r>
              <a:rPr lang="he" sz="2800" dirty="0">
                <a:solidFill>
                  <a:srgbClr val="0070C0"/>
                </a:solidFill>
              </a:rPr>
              <a:t>צַו </a:t>
            </a:r>
            <a:r>
              <a:rPr lang="de-DE" sz="2800" dirty="0">
                <a:solidFill>
                  <a:srgbClr val="0070C0"/>
                </a:solidFill>
              </a:rPr>
              <a:t> </a:t>
            </a:r>
            <a:r>
              <a:rPr lang="de-DE" sz="2800" dirty="0"/>
              <a:t>=</a:t>
            </a:r>
            <a:r>
              <a:rPr lang="de-DE" sz="2800" dirty="0">
                <a:solidFill>
                  <a:srgbClr val="0070C0"/>
                </a:solidFill>
              </a:rPr>
              <a:t> </a:t>
            </a:r>
            <a:r>
              <a:rPr lang="de-DE" sz="2800" dirty="0"/>
              <a:t> Gebot (vgl.</a:t>
            </a:r>
            <a:r>
              <a:rPr lang="de-CH" sz="2800" dirty="0"/>
              <a:t> </a:t>
            </a:r>
            <a:r>
              <a:rPr lang="he-IL" sz="2800" dirty="0" err="1"/>
              <a:t>צִוָּה</a:t>
            </a:r>
            <a:r>
              <a:rPr lang="de-CH" sz="2800" dirty="0"/>
              <a:t>, </a:t>
            </a:r>
            <a:r>
              <a:rPr lang="he-IL" sz="2800" dirty="0"/>
              <a:t>לְצַוּוֹת</a:t>
            </a:r>
            <a:r>
              <a:rPr lang="de-CH" sz="2800" dirty="0"/>
              <a:t> = befehlen; </a:t>
            </a:r>
            <a:r>
              <a:rPr lang="he-IL" sz="2800" dirty="0"/>
              <a:t>מִצְּוָה</a:t>
            </a:r>
            <a:r>
              <a:rPr lang="de-CH" sz="2800" dirty="0"/>
              <a:t> = Gebot</a:t>
            </a:r>
            <a:r>
              <a:rPr lang="de-DE" sz="2800" dirty="0"/>
              <a:t>)</a:t>
            </a:r>
          </a:p>
          <a:p>
            <a:pPr marL="457200" indent="-457200">
              <a:lnSpc>
                <a:spcPts val="3840"/>
              </a:lnSpc>
              <a:spcBef>
                <a:spcPts val="2200"/>
              </a:spcBef>
              <a:spcAft>
                <a:spcPts val="2400"/>
              </a:spcAft>
              <a:buFont typeface="Arial" panose="020B0604020202020204" pitchFamily="34" charset="0"/>
              <a:buChar char="•"/>
            </a:pPr>
            <a:r>
              <a:rPr lang="he" sz="2800" dirty="0">
                <a:solidFill>
                  <a:srgbClr val="0070C0"/>
                </a:solidFill>
              </a:rPr>
              <a:t>קַו </a:t>
            </a:r>
            <a:r>
              <a:rPr lang="de-DE" sz="2800" dirty="0">
                <a:solidFill>
                  <a:srgbClr val="0070C0"/>
                </a:solidFill>
              </a:rPr>
              <a:t> </a:t>
            </a:r>
            <a:r>
              <a:rPr lang="de-DE" sz="2800" dirty="0"/>
              <a:t>= Spannkraft, Richtschnur (vgl. </a:t>
            </a:r>
            <a:r>
              <a:rPr lang="he-IL" sz="2800" dirty="0" err="1"/>
              <a:t>קִוָּה</a:t>
            </a:r>
            <a:r>
              <a:rPr lang="de-CH" sz="2800" dirty="0"/>
              <a:t>, </a:t>
            </a:r>
            <a:r>
              <a:rPr lang="he-IL" sz="2800" dirty="0"/>
              <a:t>לְקַוּוֹת</a:t>
            </a:r>
            <a:r>
              <a:rPr lang="de-CH" sz="2800" dirty="0"/>
              <a:t> = hoffen; </a:t>
            </a:r>
            <a:r>
              <a:rPr lang="he-IL" sz="2800" dirty="0"/>
              <a:t>תִקְוָה</a:t>
            </a:r>
            <a:r>
              <a:rPr lang="de-CH" sz="2800" dirty="0"/>
              <a:t> = Hoffnung).</a:t>
            </a:r>
            <a:endParaRPr lang="de-DE" sz="2800" dirty="0"/>
          </a:p>
          <a:p>
            <a:pPr marL="457200" indent="-457200">
              <a:lnSpc>
                <a:spcPts val="3840"/>
              </a:lnSpc>
              <a:spcBef>
                <a:spcPts val="2200"/>
              </a:spcBef>
              <a:spcAft>
                <a:spcPts val="2400"/>
              </a:spcAft>
              <a:buFont typeface="Arial" panose="020B0604020202020204" pitchFamily="34" charset="0"/>
              <a:buChar char="•"/>
            </a:pPr>
            <a:r>
              <a:rPr lang="de-DE" sz="2800" dirty="0" err="1"/>
              <a:t>Jes</a:t>
            </a:r>
            <a:r>
              <a:rPr lang="de-DE" sz="2800" dirty="0"/>
              <a:t> 28,17-18: „</a:t>
            </a:r>
            <a:r>
              <a:rPr lang="de-CH" sz="2800" dirty="0"/>
              <a:t>Und ich werde </a:t>
            </a:r>
            <a:r>
              <a:rPr lang="de-CH" sz="2800" dirty="0">
                <a:solidFill>
                  <a:srgbClr val="0070C0"/>
                </a:solidFill>
              </a:rPr>
              <a:t>das Recht zur Richtschnur machen und die Gerechtigkeit zur Waage (</a:t>
            </a:r>
            <a:r>
              <a:rPr lang="he" sz="2800" dirty="0">
                <a:solidFill>
                  <a:srgbClr val="0070C0"/>
                </a:solidFill>
              </a:rPr>
              <a:t>מִשְׁפָּט </a:t>
            </a:r>
            <a:r>
              <a:rPr lang="he" sz="2800" dirty="0">
                <a:solidFill>
                  <a:srgbClr val="FF0000"/>
                </a:solidFill>
              </a:rPr>
              <a:t>לְקָו</a:t>
            </a:r>
            <a:r>
              <a:rPr lang="he" sz="2800" dirty="0">
                <a:solidFill>
                  <a:srgbClr val="0070C0"/>
                </a:solidFill>
              </a:rPr>
              <a:t> וּצְדָקָה לְמִשְׁקָלֶת</a:t>
            </a:r>
            <a:r>
              <a:rPr lang="de-CH" sz="2800" dirty="0">
                <a:solidFill>
                  <a:srgbClr val="0070C0"/>
                </a:solidFill>
              </a:rPr>
              <a:t>)</a:t>
            </a:r>
            <a:r>
              <a:rPr lang="de-CH" sz="2800" dirty="0"/>
              <a:t>. Hagel wird die Zuflucht der Lüge hinwegfegen, und die Wasser werden das Versteck </a:t>
            </a:r>
            <a:r>
              <a:rPr lang="de-CH" sz="2800" dirty="0" err="1"/>
              <a:t>wegschwem-men</a:t>
            </a:r>
            <a:r>
              <a:rPr lang="de-CH" sz="2800" dirty="0"/>
              <a:t>. </a:t>
            </a:r>
            <a:r>
              <a:rPr lang="de-CH" sz="2800" dirty="0">
                <a:solidFill>
                  <a:srgbClr val="0070C0"/>
                </a:solidFill>
              </a:rPr>
              <a:t>Und euer Bund mit dem Tod wird aufgehoben werden, und euer Vertrag mit dem Scheol wird nicht bestehen bleiben. </a:t>
            </a:r>
            <a:r>
              <a:rPr lang="de-CH" sz="2800" dirty="0"/>
              <a:t>Wenn die einher-flutende Geißel hindurchfährt, dann werdet ihr von ihr zertreten werden.</a:t>
            </a:r>
            <a:r>
              <a:rPr lang="de-DE" sz="2800" dirty="0"/>
              <a:t>“</a:t>
            </a:r>
          </a:p>
          <a:p>
            <a:pPr marL="457200" indent="-457200">
              <a:lnSpc>
                <a:spcPts val="3840"/>
              </a:lnSpc>
              <a:spcBef>
                <a:spcPts val="2200"/>
              </a:spcBef>
              <a:spcAft>
                <a:spcPts val="2400"/>
              </a:spcAft>
              <a:buFont typeface="Arial" panose="020B0604020202020204" pitchFamily="34" charset="0"/>
              <a:buChar char="•"/>
            </a:pPr>
            <a:r>
              <a:rPr lang="de-DE" sz="2800" dirty="0"/>
              <a:t>Einfluss durch Osiris? – Identifikation von Osiris und Dionysos (Zeugnisse aus der Zeit von 400 v. Chr. bis 400 n. Chr.).</a:t>
            </a:r>
          </a:p>
        </p:txBody>
      </p:sp>
      <p:sp>
        <p:nvSpPr>
          <p:cNvPr id="4" name="Foliennummernplatzhalter 3">
            <a:extLst>
              <a:ext uri="{FF2B5EF4-FFF2-40B4-BE49-F238E27FC236}">
                <a16:creationId xmlns:a16="http://schemas.microsoft.com/office/drawing/2014/main" xmlns="" id="{5D55498F-7FD4-7845-B538-45AFE5E7959C}"/>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59774760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2074841-DE4B-934D-A2DC-EA69CFAA5F66}"/>
              </a:ext>
            </a:extLst>
          </p:cNvPr>
          <p:cNvSpPr>
            <a:spLocks noGrp="1"/>
          </p:cNvSpPr>
          <p:nvPr>
            <p:ph type="title"/>
          </p:nvPr>
        </p:nvSpPr>
        <p:spPr>
          <a:xfrm>
            <a:off x="1080654" y="96981"/>
            <a:ext cx="11760633" cy="676131"/>
          </a:xfrm>
        </p:spPr>
        <p:txBody>
          <a:bodyPr/>
          <a:lstStyle/>
          <a:p>
            <a:r>
              <a:rPr lang="de-DE" sz="3600" dirty="0"/>
              <a:t>5. „Zungenreden“ zur Zeit des Jesaja?</a:t>
            </a:r>
          </a:p>
        </p:txBody>
      </p:sp>
      <p:sp>
        <p:nvSpPr>
          <p:cNvPr id="3" name="Inhaltsplatzhalter 2">
            <a:extLst>
              <a:ext uri="{FF2B5EF4-FFF2-40B4-BE49-F238E27FC236}">
                <a16:creationId xmlns:a16="http://schemas.microsoft.com/office/drawing/2014/main" xmlns="" id="{210FA3A5-803A-C24A-89E5-C9A49DB31C36}"/>
              </a:ext>
            </a:extLst>
          </p:cNvPr>
          <p:cNvSpPr>
            <a:spLocks noGrp="1"/>
          </p:cNvSpPr>
          <p:nvPr>
            <p:ph idx="1"/>
          </p:nvPr>
        </p:nvSpPr>
        <p:spPr/>
        <p:txBody>
          <a:bodyPr/>
          <a:lstStyle/>
          <a:p>
            <a:pPr marL="685800" indent="-685800">
              <a:lnSpc>
                <a:spcPts val="3360"/>
              </a:lnSpc>
              <a:spcAft>
                <a:spcPts val="600"/>
              </a:spcAft>
              <a:buFont typeface="Arial" panose="020B0604020202020204" pitchFamily="34" charset="0"/>
              <a:buChar char="•"/>
            </a:pPr>
            <a:r>
              <a:rPr lang="de-DE" sz="2600" dirty="0"/>
              <a:t>Vgl. </a:t>
            </a:r>
            <a:r>
              <a:rPr lang="de-CH" sz="2600" dirty="0" err="1"/>
              <a:t>Philo</a:t>
            </a:r>
            <a:r>
              <a:rPr lang="de-CH" sz="2600" dirty="0"/>
              <a:t>, </a:t>
            </a:r>
            <a:r>
              <a:rPr lang="de-CH" sz="2600" dirty="0" err="1"/>
              <a:t>Spec</a:t>
            </a:r>
            <a:r>
              <a:rPr lang="de-CH" sz="2600" dirty="0"/>
              <a:t> 2,193:</a:t>
            </a:r>
            <a:endParaRPr lang="de-DE" sz="2600" dirty="0"/>
          </a:p>
          <a:p>
            <a:pPr marL="1041400" lvl="1" indent="-685800">
              <a:lnSpc>
                <a:spcPts val="3360"/>
              </a:lnSpc>
              <a:spcAft>
                <a:spcPts val="600"/>
              </a:spcAft>
              <a:buFont typeface="Symbol" pitchFamily="2" charset="2"/>
              <a:buChar char="-"/>
            </a:pPr>
            <a:r>
              <a:rPr lang="de-CH" sz="2600" dirty="0"/>
              <a:t>„Nach dem [Fest] der Trompeten </a:t>
            </a:r>
            <a:r>
              <a:rPr lang="de-CH" sz="2600" dirty="0">
                <a:solidFill>
                  <a:srgbClr val="0070C0"/>
                </a:solidFill>
              </a:rPr>
              <a:t>wird das Fastenfest gefeiert</a:t>
            </a:r>
            <a:r>
              <a:rPr lang="de-CH" sz="2600" dirty="0"/>
              <a:t>. Nun könnte alsbald jemand der Andersgläubigen, die sich nicht scheuen, die guten/ schönen Dinge zu verunglimpfen, sagen: ‚</a:t>
            </a:r>
            <a:r>
              <a:rPr lang="de-CH" sz="2600" dirty="0">
                <a:solidFill>
                  <a:srgbClr val="0070C0"/>
                </a:solidFill>
              </a:rPr>
              <a:t>Was ist ein Fest ohne Symposien (Trinkgelage) und Schmausereien (</a:t>
            </a:r>
            <a:r>
              <a:rPr lang="de-CH" sz="2600" dirty="0" err="1">
                <a:solidFill>
                  <a:srgbClr val="FF0000"/>
                </a:solidFill>
              </a:rPr>
              <a:t>συμ</a:t>
            </a:r>
            <a:r>
              <a:rPr lang="de-CH" sz="2600" dirty="0">
                <a:solidFill>
                  <a:srgbClr val="FF0000"/>
                </a:solidFill>
              </a:rPr>
              <a:t>π</a:t>
            </a:r>
            <a:r>
              <a:rPr lang="de-CH" sz="2600" dirty="0" err="1">
                <a:solidFill>
                  <a:srgbClr val="FF0000"/>
                </a:solidFill>
              </a:rPr>
              <a:t>όσι</a:t>
            </a:r>
            <a:r>
              <a:rPr lang="de-CH" sz="2600" dirty="0">
                <a:solidFill>
                  <a:srgbClr val="FF0000"/>
                </a:solidFill>
              </a:rPr>
              <a:t>α</a:t>
            </a:r>
            <a:r>
              <a:rPr lang="de-CH" sz="2600" dirty="0">
                <a:solidFill>
                  <a:srgbClr val="0070C0"/>
                </a:solidFill>
              </a:rPr>
              <a:t> </a:t>
            </a:r>
            <a:r>
              <a:rPr lang="de-CH" sz="2600" dirty="0" err="1">
                <a:solidFill>
                  <a:srgbClr val="FF0000"/>
                </a:solidFill>
              </a:rPr>
              <a:t>κ</a:t>
            </a:r>
            <a:r>
              <a:rPr lang="de-CH" sz="2600" dirty="0">
                <a:solidFill>
                  <a:srgbClr val="FF0000"/>
                </a:solidFill>
              </a:rPr>
              <a:t>α</a:t>
            </a:r>
            <a:r>
              <a:rPr lang="de-CH" sz="2600" dirty="0" err="1">
                <a:solidFill>
                  <a:srgbClr val="FF0000"/>
                </a:solidFill>
              </a:rPr>
              <a:t>ὶ</a:t>
            </a:r>
            <a:r>
              <a:rPr lang="de-CH" sz="2600" dirty="0">
                <a:solidFill>
                  <a:srgbClr val="FF0000"/>
                </a:solidFill>
              </a:rPr>
              <a:t> </a:t>
            </a:r>
            <a:r>
              <a:rPr lang="de-CH" sz="2600" dirty="0" err="1">
                <a:solidFill>
                  <a:srgbClr val="FF0000"/>
                </a:solidFill>
              </a:rPr>
              <a:t>συσσίτι</a:t>
            </a:r>
            <a:r>
              <a:rPr lang="de-CH" sz="2600" dirty="0">
                <a:solidFill>
                  <a:srgbClr val="FF0000"/>
                </a:solidFill>
              </a:rPr>
              <a:t>α</a:t>
            </a:r>
            <a:r>
              <a:rPr lang="de-CH" sz="2600" dirty="0">
                <a:solidFill>
                  <a:srgbClr val="0070C0"/>
                </a:solidFill>
              </a:rPr>
              <a:t>) und einen Verein/eine Gemeinschaft (</a:t>
            </a:r>
            <a:r>
              <a:rPr lang="de-CH" sz="2600" dirty="0" err="1">
                <a:solidFill>
                  <a:srgbClr val="0070C0"/>
                </a:solidFill>
              </a:rPr>
              <a:t>θί</a:t>
            </a:r>
            <a:r>
              <a:rPr lang="de-CH" sz="2600" dirty="0">
                <a:solidFill>
                  <a:srgbClr val="0070C0"/>
                </a:solidFill>
              </a:rPr>
              <a:t>α</a:t>
            </a:r>
            <a:r>
              <a:rPr lang="de-CH" sz="2600" dirty="0" err="1">
                <a:solidFill>
                  <a:srgbClr val="0070C0"/>
                </a:solidFill>
              </a:rPr>
              <a:t>σος</a:t>
            </a:r>
            <a:r>
              <a:rPr lang="de-CH" sz="2600" dirty="0">
                <a:solidFill>
                  <a:srgbClr val="0070C0"/>
                </a:solidFill>
              </a:rPr>
              <a:t>) von Bankett-Veranstaltern und Wirten und [ohne] viel </a:t>
            </a:r>
            <a:r>
              <a:rPr lang="de-CH" sz="2600" dirty="0">
                <a:solidFill>
                  <a:srgbClr val="FF0000"/>
                </a:solidFill>
              </a:rPr>
              <a:t>ungemischtem [Wein] </a:t>
            </a:r>
            <a:r>
              <a:rPr lang="de-CH" sz="2600" dirty="0">
                <a:solidFill>
                  <a:srgbClr val="0070C0"/>
                </a:solidFill>
              </a:rPr>
              <a:t>und reichbesetzte Tische und Ausstattungen [u. a. von dramatischen Chören zur Aufführung von Reigentänzen und Gesängen] und Vorräte von allem, was zu einem öffentlichen Fest gehört, sowie Heiterkeit und Schlemmerei (</a:t>
            </a:r>
            <a:r>
              <a:rPr lang="de-CH" sz="2600" dirty="0" err="1">
                <a:solidFill>
                  <a:srgbClr val="0070C0"/>
                </a:solidFill>
              </a:rPr>
              <a:t>κῶμοι</a:t>
            </a:r>
            <a:r>
              <a:rPr lang="de-CH" sz="2600" dirty="0">
                <a:solidFill>
                  <a:srgbClr val="0070C0"/>
                </a:solidFill>
              </a:rPr>
              <a:t>) mit Spielen und Spöttereien und Scherz/Tanz (πα</a:t>
            </a:r>
            <a:r>
              <a:rPr lang="de-CH" sz="2600" dirty="0" err="1">
                <a:solidFill>
                  <a:srgbClr val="0070C0"/>
                </a:solidFill>
              </a:rPr>
              <a:t>ιδιά</a:t>
            </a:r>
            <a:r>
              <a:rPr lang="de-CH" sz="2600" dirty="0">
                <a:solidFill>
                  <a:srgbClr val="0070C0"/>
                </a:solidFill>
              </a:rPr>
              <a:t>) </a:t>
            </a:r>
            <a:r>
              <a:rPr lang="de-CH" sz="2600" dirty="0">
                <a:solidFill>
                  <a:srgbClr val="FF0000"/>
                </a:solidFill>
              </a:rPr>
              <a:t>mit Flöte und Zither/Harfe und Tamburin und Zimbel (</a:t>
            </a:r>
            <a:r>
              <a:rPr lang="de-CH" sz="2600" dirty="0" err="1">
                <a:solidFill>
                  <a:srgbClr val="FF0000"/>
                </a:solidFill>
              </a:rPr>
              <a:t>μετ</a:t>
            </a:r>
            <a:r>
              <a:rPr lang="de-CH" sz="2600" dirty="0">
                <a:solidFill>
                  <a:srgbClr val="FF0000"/>
                </a:solidFill>
              </a:rPr>
              <a:t>᾿ α</a:t>
            </a:r>
            <a:r>
              <a:rPr lang="de-CH" sz="2600" dirty="0" err="1">
                <a:solidFill>
                  <a:srgbClr val="FF0000"/>
                </a:solidFill>
              </a:rPr>
              <a:t>ὐλοῦ</a:t>
            </a:r>
            <a:r>
              <a:rPr lang="de-CH" sz="2600" dirty="0">
                <a:solidFill>
                  <a:srgbClr val="FF0000"/>
                </a:solidFill>
              </a:rPr>
              <a:t> </a:t>
            </a:r>
            <a:r>
              <a:rPr lang="de-CH" sz="2600" dirty="0" err="1">
                <a:solidFill>
                  <a:srgbClr val="FF0000"/>
                </a:solidFill>
              </a:rPr>
              <a:t>κ</a:t>
            </a:r>
            <a:r>
              <a:rPr lang="de-CH" sz="2600" dirty="0">
                <a:solidFill>
                  <a:srgbClr val="FF0000"/>
                </a:solidFill>
              </a:rPr>
              <a:t>α</a:t>
            </a:r>
            <a:r>
              <a:rPr lang="de-CH" sz="2600" dirty="0" err="1">
                <a:solidFill>
                  <a:srgbClr val="FF0000"/>
                </a:solidFill>
              </a:rPr>
              <a:t>ὶ</a:t>
            </a:r>
            <a:r>
              <a:rPr lang="de-CH" sz="2600" dirty="0">
                <a:solidFill>
                  <a:srgbClr val="FF0000"/>
                </a:solidFill>
              </a:rPr>
              <a:t> </a:t>
            </a:r>
            <a:r>
              <a:rPr lang="de-CH" sz="2600" dirty="0" err="1">
                <a:solidFill>
                  <a:srgbClr val="FF0000"/>
                </a:solidFill>
              </a:rPr>
              <a:t>κιθάρ</a:t>
            </a:r>
            <a:r>
              <a:rPr lang="de-CH" sz="2600" dirty="0">
                <a:solidFill>
                  <a:srgbClr val="FF0000"/>
                </a:solidFill>
              </a:rPr>
              <a:t>α</a:t>
            </a:r>
            <a:r>
              <a:rPr lang="de-CH" sz="2600" dirty="0" err="1">
                <a:solidFill>
                  <a:srgbClr val="FF0000"/>
                </a:solidFill>
              </a:rPr>
              <a:t>ς</a:t>
            </a:r>
            <a:r>
              <a:rPr lang="de-CH" sz="2600" dirty="0">
                <a:solidFill>
                  <a:srgbClr val="FF0000"/>
                </a:solidFill>
              </a:rPr>
              <a:t> </a:t>
            </a:r>
            <a:r>
              <a:rPr lang="de-CH" sz="2600" dirty="0" err="1">
                <a:solidFill>
                  <a:srgbClr val="FF0000"/>
                </a:solidFill>
              </a:rPr>
              <a:t>κ</a:t>
            </a:r>
            <a:r>
              <a:rPr lang="de-CH" sz="2600" dirty="0">
                <a:solidFill>
                  <a:srgbClr val="FF0000"/>
                </a:solidFill>
              </a:rPr>
              <a:t>α</a:t>
            </a:r>
            <a:r>
              <a:rPr lang="de-CH" sz="2600" dirty="0" err="1">
                <a:solidFill>
                  <a:srgbClr val="FF0000"/>
                </a:solidFill>
              </a:rPr>
              <a:t>ὶ</a:t>
            </a:r>
            <a:r>
              <a:rPr lang="de-CH" sz="2600" dirty="0">
                <a:solidFill>
                  <a:srgbClr val="FF0000"/>
                </a:solidFill>
              </a:rPr>
              <a:t> </a:t>
            </a:r>
            <a:r>
              <a:rPr lang="de-CH" sz="2600" dirty="0" err="1">
                <a:solidFill>
                  <a:srgbClr val="FF0000"/>
                </a:solidFill>
              </a:rPr>
              <a:t>τυμ</a:t>
            </a:r>
            <a:r>
              <a:rPr lang="de-CH" sz="2600" dirty="0">
                <a:solidFill>
                  <a:srgbClr val="FF0000"/>
                </a:solidFill>
              </a:rPr>
              <a:t>π</a:t>
            </a:r>
            <a:r>
              <a:rPr lang="de-CH" sz="2600" dirty="0" err="1">
                <a:solidFill>
                  <a:srgbClr val="FF0000"/>
                </a:solidFill>
              </a:rPr>
              <a:t>άνων</a:t>
            </a:r>
            <a:r>
              <a:rPr lang="de-CH" sz="2600" dirty="0">
                <a:solidFill>
                  <a:srgbClr val="FF0000"/>
                </a:solidFill>
              </a:rPr>
              <a:t> </a:t>
            </a:r>
            <a:r>
              <a:rPr lang="de-CH" sz="2600" dirty="0" err="1">
                <a:solidFill>
                  <a:srgbClr val="FF0000"/>
                </a:solidFill>
              </a:rPr>
              <a:t>τε</a:t>
            </a:r>
            <a:r>
              <a:rPr lang="de-CH" sz="2600" dirty="0">
                <a:solidFill>
                  <a:srgbClr val="FF0000"/>
                </a:solidFill>
              </a:rPr>
              <a:t> </a:t>
            </a:r>
            <a:r>
              <a:rPr lang="de-CH" sz="2600" dirty="0" err="1">
                <a:solidFill>
                  <a:srgbClr val="FF0000"/>
                </a:solidFill>
              </a:rPr>
              <a:t>κ</a:t>
            </a:r>
            <a:r>
              <a:rPr lang="de-CH" sz="2600" dirty="0">
                <a:solidFill>
                  <a:srgbClr val="FF0000"/>
                </a:solidFill>
              </a:rPr>
              <a:t>α</a:t>
            </a:r>
            <a:r>
              <a:rPr lang="de-CH" sz="2600" dirty="0" err="1">
                <a:solidFill>
                  <a:srgbClr val="FF0000"/>
                </a:solidFill>
              </a:rPr>
              <a:t>ὶ</a:t>
            </a:r>
            <a:r>
              <a:rPr lang="de-CH" sz="2600" b="1" dirty="0">
                <a:solidFill>
                  <a:srgbClr val="FF0000"/>
                </a:solidFill>
              </a:rPr>
              <a:t> </a:t>
            </a:r>
            <a:r>
              <a:rPr lang="de-CH" sz="2600" dirty="0" err="1">
                <a:solidFill>
                  <a:srgbClr val="FF0000"/>
                </a:solidFill>
              </a:rPr>
              <a:t>κυμ</a:t>
            </a:r>
            <a:r>
              <a:rPr lang="de-CH" sz="2600" dirty="0">
                <a:solidFill>
                  <a:srgbClr val="FF0000"/>
                </a:solidFill>
              </a:rPr>
              <a:t>β</a:t>
            </a:r>
            <a:r>
              <a:rPr lang="de-CH" sz="2600" dirty="0" err="1">
                <a:solidFill>
                  <a:srgbClr val="FF0000"/>
                </a:solidFill>
              </a:rPr>
              <a:t>άλων</a:t>
            </a:r>
            <a:r>
              <a:rPr lang="de-CH" sz="2600" dirty="0">
                <a:solidFill>
                  <a:srgbClr val="FF0000"/>
                </a:solidFill>
              </a:rPr>
              <a:t>)</a:t>
            </a:r>
            <a:r>
              <a:rPr lang="de-CH" sz="2600" dirty="0">
                <a:solidFill>
                  <a:srgbClr val="0070C0"/>
                </a:solidFill>
              </a:rPr>
              <a:t> und den anderen [Musikinstrumenten], die in der Gestalt der auflösenden und </a:t>
            </a:r>
            <a:r>
              <a:rPr lang="de-CH" sz="2600" dirty="0">
                <a:solidFill>
                  <a:srgbClr val="FF0000"/>
                </a:solidFill>
              </a:rPr>
              <a:t>ganz weibisch machenden Musik </a:t>
            </a:r>
            <a:r>
              <a:rPr lang="de-CH" sz="2600" dirty="0">
                <a:solidFill>
                  <a:srgbClr val="0070C0"/>
                </a:solidFill>
              </a:rPr>
              <a:t>durch die Ohren unaufhaltsame Begierde wecken?</a:t>
            </a:r>
            <a:r>
              <a:rPr lang="de-CH" sz="2600" dirty="0"/>
              <a:t>‘“</a:t>
            </a:r>
          </a:p>
        </p:txBody>
      </p:sp>
      <p:sp>
        <p:nvSpPr>
          <p:cNvPr id="4" name="Foliennummernplatzhalter 3">
            <a:extLst>
              <a:ext uri="{FF2B5EF4-FFF2-40B4-BE49-F238E27FC236}">
                <a16:creationId xmlns:a16="http://schemas.microsoft.com/office/drawing/2014/main" xmlns="" id="{455EC4F9-726D-9141-9768-4FC83E46CA2B}"/>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88367430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D2DAA9-CCA8-6242-B830-314E90E060E5}"/>
              </a:ext>
            </a:extLst>
          </p:cNvPr>
          <p:cNvSpPr>
            <a:spLocks noGrp="1"/>
          </p:cNvSpPr>
          <p:nvPr>
            <p:ph type="title"/>
          </p:nvPr>
        </p:nvSpPr>
        <p:spPr>
          <a:xfrm>
            <a:off x="997527" y="138545"/>
            <a:ext cx="11843760" cy="734290"/>
          </a:xfrm>
        </p:spPr>
        <p:txBody>
          <a:bodyPr/>
          <a:lstStyle/>
          <a:p>
            <a:r>
              <a:rPr lang="de-DE" sz="3600" dirty="0"/>
              <a:t>5. „Zungenreden“ zur Zeit des Jesaja?</a:t>
            </a:r>
          </a:p>
        </p:txBody>
      </p:sp>
      <p:sp>
        <p:nvSpPr>
          <p:cNvPr id="3" name="Inhaltsplatzhalter 2">
            <a:extLst>
              <a:ext uri="{FF2B5EF4-FFF2-40B4-BE49-F238E27FC236}">
                <a16:creationId xmlns:a16="http://schemas.microsoft.com/office/drawing/2014/main" xmlns="" id="{B7DDFB31-9379-034A-8E1F-C736DFCA6200}"/>
              </a:ext>
            </a:extLst>
          </p:cNvPr>
          <p:cNvSpPr>
            <a:spLocks noGrp="1"/>
          </p:cNvSpPr>
          <p:nvPr>
            <p:ph idx="1"/>
          </p:nvPr>
        </p:nvSpPr>
        <p:spPr/>
        <p:txBody>
          <a:bodyPr/>
          <a:lstStyle/>
          <a:p>
            <a:pPr marL="685800" indent="-685800">
              <a:lnSpc>
                <a:spcPts val="3660"/>
              </a:lnSpc>
              <a:spcAft>
                <a:spcPts val="1800"/>
              </a:spcAft>
              <a:buFont typeface="Arial" panose="020B0604020202020204" pitchFamily="34" charset="0"/>
              <a:buChar char="•"/>
            </a:pPr>
            <a:r>
              <a:rPr lang="de-DE" sz="2800" dirty="0"/>
              <a:t>Vgl. </a:t>
            </a:r>
            <a:r>
              <a:rPr lang="de-DE" sz="2800" dirty="0">
                <a:solidFill>
                  <a:srgbClr val="0070C0"/>
                </a:solidFill>
              </a:rPr>
              <a:t>1. Kor 14,20-22</a:t>
            </a:r>
            <a:r>
              <a:rPr lang="de-DE" sz="2800" dirty="0"/>
              <a:t>: „Geschwister</a:t>
            </a:r>
            <a:r>
              <a:rPr lang="de-CH" sz="2800" dirty="0"/>
              <a:t>, </a:t>
            </a:r>
            <a:r>
              <a:rPr lang="de-CH" sz="2800" dirty="0">
                <a:solidFill>
                  <a:srgbClr val="0070C0"/>
                </a:solidFill>
              </a:rPr>
              <a:t>seid nicht Kindlein am Verstand (</a:t>
            </a:r>
            <a:r>
              <a:rPr lang="el-GR" sz="2800" dirty="0" err="1">
                <a:solidFill>
                  <a:srgbClr val="0070C0"/>
                </a:solidFill>
              </a:rPr>
              <a:t>ταῖς</a:t>
            </a:r>
            <a:r>
              <a:rPr lang="el-GR" sz="2800" dirty="0">
                <a:solidFill>
                  <a:srgbClr val="0070C0"/>
                </a:solidFill>
              </a:rPr>
              <a:t> </a:t>
            </a:r>
            <a:r>
              <a:rPr lang="el-GR" sz="2800" dirty="0" err="1">
                <a:solidFill>
                  <a:srgbClr val="0070C0"/>
                </a:solidFill>
              </a:rPr>
              <a:t>φρεσίν</a:t>
            </a:r>
            <a:r>
              <a:rPr lang="de-DE" sz="2800" dirty="0">
                <a:solidFill>
                  <a:srgbClr val="0070C0"/>
                </a:solidFill>
              </a:rPr>
              <a:t>)</a:t>
            </a:r>
            <a:r>
              <a:rPr lang="de-CH" sz="2800" dirty="0">
                <a:solidFill>
                  <a:srgbClr val="0070C0"/>
                </a:solidFill>
              </a:rPr>
              <a:t>, sondern an der Bosheit seid Unmündige, am Verstand (</a:t>
            </a:r>
            <a:r>
              <a:rPr lang="el-GR" sz="2800" dirty="0" err="1">
                <a:solidFill>
                  <a:srgbClr val="0070C0"/>
                </a:solidFill>
              </a:rPr>
              <a:t>ταῖς</a:t>
            </a:r>
            <a:r>
              <a:rPr lang="el-GR" sz="2800" dirty="0">
                <a:solidFill>
                  <a:srgbClr val="0070C0"/>
                </a:solidFill>
              </a:rPr>
              <a:t> </a:t>
            </a:r>
            <a:r>
              <a:rPr lang="el-GR" sz="2800" dirty="0" err="1">
                <a:solidFill>
                  <a:srgbClr val="0070C0"/>
                </a:solidFill>
              </a:rPr>
              <a:t>φρεσίν</a:t>
            </a:r>
            <a:r>
              <a:rPr lang="de-DE" sz="2800" dirty="0">
                <a:solidFill>
                  <a:srgbClr val="0070C0"/>
                </a:solidFill>
              </a:rPr>
              <a:t>) a</a:t>
            </a:r>
            <a:r>
              <a:rPr lang="de-CH" sz="2800" dirty="0" err="1">
                <a:solidFill>
                  <a:srgbClr val="0070C0"/>
                </a:solidFill>
              </a:rPr>
              <a:t>ber</a:t>
            </a:r>
            <a:r>
              <a:rPr lang="de-CH" sz="2800" dirty="0">
                <a:solidFill>
                  <a:srgbClr val="0070C0"/>
                </a:solidFill>
              </a:rPr>
              <a:t> seid Vollkommene [vgl. 1. Kor 13,11].</a:t>
            </a:r>
            <a:r>
              <a:rPr lang="de-CH" sz="2800" dirty="0"/>
              <a:t> Es steht im Gesetz geschrieben: ,Ich will durch Leute mit fremder Sprache und durch Lippen Fremder zu diesem Volk reden, und auch so werden sie nicht auf mich hören, spricht der Herr‘ [</a:t>
            </a:r>
            <a:r>
              <a:rPr lang="de-CH" sz="2800" dirty="0" err="1"/>
              <a:t>Jes</a:t>
            </a:r>
            <a:r>
              <a:rPr lang="de-CH" sz="2800" dirty="0"/>
              <a:t> 28,11]. </a:t>
            </a:r>
            <a:r>
              <a:rPr lang="de-CH" sz="2800" dirty="0">
                <a:solidFill>
                  <a:srgbClr val="0070C0"/>
                </a:solidFill>
              </a:rPr>
              <a:t>Daher sind die Sprachen zu einem Zeichen (</a:t>
            </a:r>
            <a:r>
              <a:rPr lang="el-GR" sz="2800" dirty="0" err="1">
                <a:solidFill>
                  <a:srgbClr val="0070C0"/>
                </a:solidFill>
              </a:rPr>
              <a:t>εἰς</a:t>
            </a:r>
            <a:r>
              <a:rPr lang="el-GR" sz="2800" dirty="0">
                <a:solidFill>
                  <a:srgbClr val="0070C0"/>
                </a:solidFill>
              </a:rPr>
              <a:t> </a:t>
            </a:r>
            <a:r>
              <a:rPr lang="el-GR" sz="2800" dirty="0" err="1">
                <a:solidFill>
                  <a:srgbClr val="0070C0"/>
                </a:solidFill>
              </a:rPr>
              <a:t>σημεῖόν</a:t>
            </a:r>
            <a:r>
              <a:rPr lang="el-GR" sz="2800" dirty="0">
                <a:solidFill>
                  <a:srgbClr val="0070C0"/>
                </a:solidFill>
              </a:rPr>
              <a:t> </a:t>
            </a:r>
            <a:r>
              <a:rPr lang="el-GR" sz="2800" dirty="0" err="1">
                <a:solidFill>
                  <a:srgbClr val="0070C0"/>
                </a:solidFill>
              </a:rPr>
              <a:t>εἰσιν</a:t>
            </a:r>
            <a:r>
              <a:rPr lang="de-CH" sz="2800" dirty="0">
                <a:solidFill>
                  <a:srgbClr val="0070C0"/>
                </a:solidFill>
              </a:rPr>
              <a:t>), nicht für die Glaubenden</a:t>
            </a:r>
            <a:r>
              <a:rPr lang="de-CH" sz="2800" dirty="0"/>
              <a:t>, sondern für die Ungläubigen; die prophetische Rede aber nicht für die Ungläubigen, sondern für die Glaubenden.</a:t>
            </a:r>
            <a:r>
              <a:rPr lang="de-DE" sz="2800" dirty="0"/>
              <a:t>“</a:t>
            </a:r>
          </a:p>
          <a:p>
            <a:pPr marL="685800" indent="-685800">
              <a:lnSpc>
                <a:spcPts val="3660"/>
              </a:lnSpc>
              <a:spcAft>
                <a:spcPts val="1200"/>
              </a:spcAft>
              <a:buFont typeface="Arial" panose="020B0604020202020204" pitchFamily="34" charset="0"/>
              <a:buChar char="•"/>
            </a:pPr>
            <a:r>
              <a:rPr lang="de-CH" sz="2800" dirty="0"/>
              <a:t>Vgl. </a:t>
            </a:r>
            <a:r>
              <a:rPr lang="de-CH" sz="2800" dirty="0">
                <a:solidFill>
                  <a:srgbClr val="0070C0"/>
                </a:solidFill>
              </a:rPr>
              <a:t>Plato</a:t>
            </a:r>
            <a:r>
              <a:rPr lang="de-CH" sz="2800" dirty="0"/>
              <a:t>, Tim 70a-b:</a:t>
            </a:r>
          </a:p>
          <a:p>
            <a:pPr marL="1041400" lvl="1" indent="-685800">
              <a:lnSpc>
                <a:spcPts val="3660"/>
              </a:lnSpc>
              <a:spcAft>
                <a:spcPts val="1200"/>
              </a:spcAft>
              <a:buFont typeface="Symbol" pitchFamily="2" charset="2"/>
              <a:buChar char="-"/>
            </a:pPr>
            <a:r>
              <a:rPr lang="de-CH" sz="2800" dirty="0" err="1"/>
              <a:t>φρήν</a:t>
            </a:r>
            <a:r>
              <a:rPr lang="de-CH" sz="2800" dirty="0"/>
              <a:t> = Zwerchfell.</a:t>
            </a:r>
          </a:p>
          <a:p>
            <a:pPr marL="1041400" lvl="1" indent="-685800">
              <a:lnSpc>
                <a:spcPts val="3660"/>
              </a:lnSpc>
              <a:spcAft>
                <a:spcPts val="1200"/>
              </a:spcAft>
              <a:buFont typeface="Symbol" pitchFamily="2" charset="2"/>
              <a:buChar char="-"/>
            </a:pPr>
            <a:r>
              <a:rPr lang="de-CH" sz="2800" dirty="0"/>
              <a:t>Der </a:t>
            </a:r>
            <a:r>
              <a:rPr lang="de-CH" sz="2800" dirty="0">
                <a:solidFill>
                  <a:srgbClr val="0070C0"/>
                </a:solidFill>
              </a:rPr>
              <a:t>Sitz der Seherkraft in der Leber </a:t>
            </a:r>
            <a:r>
              <a:rPr lang="de-CH" sz="2800" dirty="0"/>
              <a:t>– Verstand (</a:t>
            </a:r>
            <a:r>
              <a:rPr lang="de-CH" sz="2800" dirty="0" err="1"/>
              <a:t>λόγος</a:t>
            </a:r>
            <a:r>
              <a:rPr lang="de-CH" sz="2800" dirty="0"/>
              <a:t>) gilt als ungeeignet.</a:t>
            </a:r>
            <a:endParaRPr lang="de-DE" sz="2800" dirty="0"/>
          </a:p>
        </p:txBody>
      </p:sp>
      <p:sp>
        <p:nvSpPr>
          <p:cNvPr id="4" name="Foliennummernplatzhalter 3">
            <a:extLst>
              <a:ext uri="{FF2B5EF4-FFF2-40B4-BE49-F238E27FC236}">
                <a16:creationId xmlns:a16="http://schemas.microsoft.com/office/drawing/2014/main" xmlns="" id="{6BD7BDED-E3C4-BC48-981C-5769D832429B}"/>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90661366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BD8096C-8F91-9D4C-8019-363CDECEDF64}"/>
              </a:ext>
            </a:extLst>
          </p:cNvPr>
          <p:cNvSpPr>
            <a:spLocks noGrp="1"/>
          </p:cNvSpPr>
          <p:nvPr>
            <p:ph type="title"/>
          </p:nvPr>
        </p:nvSpPr>
        <p:spPr>
          <a:xfrm>
            <a:off x="1039091" y="166254"/>
            <a:ext cx="11802196" cy="706581"/>
          </a:xfrm>
        </p:spPr>
        <p:txBody>
          <a:bodyPr/>
          <a:lstStyle/>
          <a:p>
            <a:r>
              <a:rPr lang="de-DE" sz="3600" dirty="0"/>
              <a:t>5. „Zungenreden“ zur Zeit des Jesaja?</a:t>
            </a:r>
          </a:p>
        </p:txBody>
      </p:sp>
      <p:sp>
        <p:nvSpPr>
          <p:cNvPr id="3" name="Inhaltsplatzhalter 2">
            <a:extLst>
              <a:ext uri="{FF2B5EF4-FFF2-40B4-BE49-F238E27FC236}">
                <a16:creationId xmlns:a16="http://schemas.microsoft.com/office/drawing/2014/main" xmlns="" id="{4ABB32E4-178F-AD45-807C-4326AEBA2800}"/>
              </a:ext>
            </a:extLst>
          </p:cNvPr>
          <p:cNvSpPr>
            <a:spLocks noGrp="1"/>
          </p:cNvSpPr>
          <p:nvPr>
            <p:ph idx="1"/>
          </p:nvPr>
        </p:nvSpPr>
        <p:spPr>
          <a:xfrm>
            <a:off x="469900" y="1142999"/>
            <a:ext cx="12371388" cy="7306519"/>
          </a:xfrm>
        </p:spPr>
        <p:txBody>
          <a:bodyPr/>
          <a:lstStyle/>
          <a:p>
            <a:pPr marL="685800" indent="-685800">
              <a:lnSpc>
                <a:spcPts val="3740"/>
              </a:lnSpc>
              <a:spcBef>
                <a:spcPts val="2200"/>
              </a:spcBef>
              <a:spcAft>
                <a:spcPts val="2400"/>
              </a:spcAft>
              <a:buFont typeface="Arial" panose="020B0604020202020204" pitchFamily="34" charset="0"/>
              <a:buChar char="•"/>
            </a:pPr>
            <a:r>
              <a:rPr lang="de-DE" sz="2800" dirty="0"/>
              <a:t>Plato,</a:t>
            </a:r>
            <a:r>
              <a:rPr lang="en-US" sz="2800" dirty="0"/>
              <a:t> Tim 71e</a:t>
            </a:r>
            <a:r>
              <a:rPr lang="de-DE" sz="2800" dirty="0"/>
              <a:t>: „</a:t>
            </a:r>
            <a:r>
              <a:rPr lang="de-CH" sz="2800" dirty="0">
                <a:solidFill>
                  <a:srgbClr val="0070C0"/>
                </a:solidFill>
              </a:rPr>
              <a:t>Es gibt ein genügendes Zeichen dafür, dass Gott die Seherkunst durch das menschliche Unbewusstsein/den menschlichen Unverstand gegeben hat. Denn niemand wird bei klarem Verstand (</a:t>
            </a:r>
            <a:r>
              <a:rPr lang="de-CH" sz="2800" dirty="0" err="1">
                <a:solidFill>
                  <a:srgbClr val="0070C0"/>
                </a:solidFill>
              </a:rPr>
              <a:t>ἔννους</a:t>
            </a:r>
            <a:r>
              <a:rPr lang="de-CH" sz="2800" dirty="0">
                <a:solidFill>
                  <a:srgbClr val="0070C0"/>
                </a:solidFill>
              </a:rPr>
              <a:t>) von der Gott-ergriffenen und wahren Seherkraft entzündet</a:t>
            </a:r>
            <a:r>
              <a:rPr lang="de-CH" sz="2800" dirty="0"/>
              <a:t>; vielmehr [geschieht das] entweder </a:t>
            </a:r>
            <a:r>
              <a:rPr lang="de-CH" sz="2800" dirty="0">
                <a:solidFill>
                  <a:srgbClr val="0070C0"/>
                </a:solidFill>
              </a:rPr>
              <a:t>im Schlaf, wenn die Kraft der Überlegungen gefesselt ist</a:t>
            </a:r>
            <a:r>
              <a:rPr lang="de-CH" sz="2800" dirty="0"/>
              <a:t>, oder wenn sie durch eine Krankheit oder durch </a:t>
            </a:r>
            <a:r>
              <a:rPr lang="de-CH" sz="2800" dirty="0">
                <a:solidFill>
                  <a:srgbClr val="0070C0"/>
                </a:solidFill>
              </a:rPr>
              <a:t>verzückte Begeisterung </a:t>
            </a:r>
            <a:r>
              <a:rPr lang="de-CH" sz="2800" dirty="0"/>
              <a:t>(</a:t>
            </a:r>
            <a:r>
              <a:rPr lang="de-CH" sz="2800" dirty="0" err="1"/>
              <a:t>ἐνθουσι</a:t>
            </a:r>
            <a:r>
              <a:rPr lang="de-CH" sz="2800" dirty="0"/>
              <a:t>α</a:t>
            </a:r>
            <a:r>
              <a:rPr lang="de-CH" sz="2800" dirty="0" err="1"/>
              <a:t>σμόν</a:t>
            </a:r>
            <a:r>
              <a:rPr lang="de-CH" sz="2800" dirty="0"/>
              <a:t>) verändert worden ist …“ </a:t>
            </a:r>
          </a:p>
          <a:p>
            <a:pPr marL="685800" indent="-685800">
              <a:lnSpc>
                <a:spcPts val="3740"/>
              </a:lnSpc>
              <a:spcBef>
                <a:spcPts val="2200"/>
              </a:spcBef>
              <a:spcAft>
                <a:spcPts val="2400"/>
              </a:spcAft>
              <a:buFont typeface="Arial" panose="020B0604020202020204" pitchFamily="34" charset="0"/>
              <a:buChar char="•"/>
            </a:pPr>
            <a:r>
              <a:rPr lang="de-CH" sz="2800" dirty="0">
                <a:solidFill>
                  <a:srgbClr val="0070C0"/>
                </a:solidFill>
              </a:rPr>
              <a:t>Propheten sind </a:t>
            </a:r>
            <a:r>
              <a:rPr lang="de-DE" sz="2800" dirty="0">
                <a:solidFill>
                  <a:srgbClr val="0070C0"/>
                </a:solidFill>
              </a:rPr>
              <a:t>„Ausleger (</a:t>
            </a:r>
            <a:r>
              <a:rPr lang="de-DE" sz="2800" dirty="0" err="1">
                <a:solidFill>
                  <a:srgbClr val="0070C0"/>
                </a:solidFill>
              </a:rPr>
              <a:t>ὑ</a:t>
            </a:r>
            <a:r>
              <a:rPr lang="de-DE" sz="2800" dirty="0">
                <a:solidFill>
                  <a:srgbClr val="0070C0"/>
                </a:solidFill>
              </a:rPr>
              <a:t>π</a:t>
            </a:r>
            <a:r>
              <a:rPr lang="de-DE" sz="2800" dirty="0" err="1">
                <a:solidFill>
                  <a:srgbClr val="0070C0"/>
                </a:solidFill>
              </a:rPr>
              <a:t>οκριτ</a:t>
            </a:r>
            <a:r>
              <a:rPr lang="de-DE" sz="2800" dirty="0">
                <a:solidFill>
                  <a:srgbClr val="0070C0"/>
                </a:solidFill>
              </a:rPr>
              <a:t>α</a:t>
            </a:r>
            <a:r>
              <a:rPr lang="de-DE" sz="2800" dirty="0" err="1">
                <a:solidFill>
                  <a:srgbClr val="0070C0"/>
                </a:solidFill>
              </a:rPr>
              <a:t>ί</a:t>
            </a:r>
            <a:r>
              <a:rPr lang="de-DE" sz="2800" dirty="0">
                <a:solidFill>
                  <a:srgbClr val="0070C0"/>
                </a:solidFill>
              </a:rPr>
              <a:t>) des durch Rätsel (</a:t>
            </a:r>
            <a:r>
              <a:rPr lang="de-DE" sz="2800" dirty="0" err="1">
                <a:solidFill>
                  <a:srgbClr val="0070C0"/>
                </a:solidFill>
              </a:rPr>
              <a:t>δι</a:t>
            </a:r>
            <a:r>
              <a:rPr lang="de-DE" sz="2800" dirty="0">
                <a:solidFill>
                  <a:srgbClr val="0070C0"/>
                </a:solidFill>
              </a:rPr>
              <a:t>᾿ α</a:t>
            </a:r>
            <a:r>
              <a:rPr lang="de-DE" sz="2800" dirty="0" err="1">
                <a:solidFill>
                  <a:srgbClr val="0070C0"/>
                </a:solidFill>
              </a:rPr>
              <a:t>ἰνιγμῶν</a:t>
            </a:r>
            <a:r>
              <a:rPr lang="de-DE" sz="2800" dirty="0">
                <a:solidFill>
                  <a:srgbClr val="0070C0"/>
                </a:solidFill>
              </a:rPr>
              <a:t>) [vermittelten] Ausspruches </a:t>
            </a:r>
            <a:r>
              <a:rPr lang="de-DE" sz="2800" dirty="0"/>
              <a:t>und der Erscheinung und keineswegs Wahrsager; aber mit vollem Recht werden sie </a:t>
            </a:r>
            <a:r>
              <a:rPr lang="de-DE" sz="2800" dirty="0">
                <a:solidFill>
                  <a:srgbClr val="0070C0"/>
                </a:solidFill>
              </a:rPr>
              <a:t>Propheten der Wahrsagenden </a:t>
            </a:r>
            <a:r>
              <a:rPr lang="de-DE" sz="2800" dirty="0"/>
              <a:t>genannt“</a:t>
            </a:r>
            <a:r>
              <a:rPr lang="de-CH" sz="2800" dirty="0"/>
              <a:t> (</a:t>
            </a:r>
            <a:r>
              <a:rPr lang="en-US" sz="2800" dirty="0"/>
              <a:t>Plato, Tim 72a</a:t>
            </a:r>
            <a:r>
              <a:rPr lang="de-CH" sz="2800" dirty="0"/>
              <a:t>).</a:t>
            </a:r>
          </a:p>
          <a:p>
            <a:pPr marL="685800" indent="-685800">
              <a:lnSpc>
                <a:spcPts val="3740"/>
              </a:lnSpc>
              <a:spcBef>
                <a:spcPts val="2200"/>
              </a:spcBef>
              <a:spcAft>
                <a:spcPts val="2400"/>
              </a:spcAft>
              <a:buFont typeface="Arial" panose="020B0604020202020204" pitchFamily="34" charset="0"/>
              <a:buChar char="•"/>
            </a:pPr>
            <a:r>
              <a:rPr lang="de-CH" sz="2800" dirty="0">
                <a:solidFill>
                  <a:srgbClr val="0070C0"/>
                </a:solidFill>
              </a:rPr>
              <a:t>Auslegung</a:t>
            </a:r>
            <a:r>
              <a:rPr lang="de-CH" sz="2800" dirty="0"/>
              <a:t> geschieht bei </a:t>
            </a:r>
            <a:r>
              <a:rPr lang="de-DE" sz="2800" dirty="0"/>
              <a:t>„</a:t>
            </a:r>
            <a:r>
              <a:rPr lang="de-CH" sz="2800" dirty="0"/>
              <a:t>gesundem Verstand</a:t>
            </a:r>
            <a:r>
              <a:rPr lang="de-DE" sz="2800" dirty="0"/>
              <a:t>“</a:t>
            </a:r>
            <a:r>
              <a:rPr lang="de-CH" sz="2800" dirty="0"/>
              <a:t>.</a:t>
            </a:r>
          </a:p>
        </p:txBody>
      </p:sp>
      <p:sp>
        <p:nvSpPr>
          <p:cNvPr id="4" name="Foliennummernplatzhalter 3">
            <a:extLst>
              <a:ext uri="{FF2B5EF4-FFF2-40B4-BE49-F238E27FC236}">
                <a16:creationId xmlns:a16="http://schemas.microsoft.com/office/drawing/2014/main" xmlns="" id="{5E4580C0-331E-5249-9730-58EE485BD2FD}"/>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401819108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D2DAA9-CCA8-6242-B830-314E90E060E5}"/>
              </a:ext>
            </a:extLst>
          </p:cNvPr>
          <p:cNvSpPr>
            <a:spLocks noGrp="1"/>
          </p:cNvSpPr>
          <p:nvPr>
            <p:ph type="title"/>
          </p:nvPr>
        </p:nvSpPr>
        <p:spPr>
          <a:xfrm>
            <a:off x="841664" y="36512"/>
            <a:ext cx="11999624" cy="805151"/>
          </a:xfrm>
        </p:spPr>
        <p:txBody>
          <a:bodyPr/>
          <a:lstStyle/>
          <a:p>
            <a:r>
              <a:rPr lang="de-DE" sz="3600" dirty="0"/>
              <a:t>5. „Zungenreden“ zur Zeit des Jesaja?</a:t>
            </a:r>
          </a:p>
        </p:txBody>
      </p:sp>
      <p:sp>
        <p:nvSpPr>
          <p:cNvPr id="3" name="Inhaltsplatzhalter 2">
            <a:extLst>
              <a:ext uri="{FF2B5EF4-FFF2-40B4-BE49-F238E27FC236}">
                <a16:creationId xmlns:a16="http://schemas.microsoft.com/office/drawing/2014/main" xmlns="" id="{B7DDFB31-9379-034A-8E1F-C736DFCA6200}"/>
              </a:ext>
            </a:extLst>
          </p:cNvPr>
          <p:cNvSpPr>
            <a:spLocks noGrp="1"/>
          </p:cNvSpPr>
          <p:nvPr>
            <p:ph idx="1"/>
          </p:nvPr>
        </p:nvSpPr>
        <p:spPr>
          <a:xfrm>
            <a:off x="251012" y="1045630"/>
            <a:ext cx="12342526" cy="7578417"/>
          </a:xfrm>
        </p:spPr>
        <p:txBody>
          <a:bodyPr/>
          <a:lstStyle/>
          <a:p>
            <a:pPr marL="685800" indent="-685800">
              <a:lnSpc>
                <a:spcPts val="3660"/>
              </a:lnSpc>
              <a:spcBef>
                <a:spcPts val="2800"/>
              </a:spcBef>
              <a:spcAft>
                <a:spcPts val="2400"/>
              </a:spcAft>
              <a:buFont typeface="Arial" panose="020B0604020202020204" pitchFamily="34" charset="0"/>
              <a:buChar char="•"/>
            </a:pPr>
            <a:r>
              <a:rPr lang="de-DE" sz="2800" dirty="0"/>
              <a:t>Gott wird jedoch </a:t>
            </a:r>
            <a:r>
              <a:rPr lang="de-DE" sz="2800" dirty="0">
                <a:solidFill>
                  <a:srgbClr val="0070C0"/>
                </a:solidFill>
              </a:rPr>
              <a:t>wahre Festfreude wiederherstellen </a:t>
            </a:r>
            <a:r>
              <a:rPr lang="de-DE" sz="2800" dirty="0"/>
              <a:t>(vgl. z. B. </a:t>
            </a:r>
            <a:r>
              <a:rPr lang="de-CH" sz="2800" dirty="0" err="1"/>
              <a:t>Jes</a:t>
            </a:r>
            <a:r>
              <a:rPr lang="de-CH" sz="2800" dirty="0"/>
              <a:t> 25,6–10; 29,19; 30,29)</a:t>
            </a:r>
          </a:p>
          <a:p>
            <a:pPr marL="685800" indent="-685800">
              <a:lnSpc>
                <a:spcPts val="3660"/>
              </a:lnSpc>
              <a:spcBef>
                <a:spcPts val="2800"/>
              </a:spcBef>
              <a:spcAft>
                <a:spcPts val="2400"/>
              </a:spcAft>
              <a:buFont typeface="Arial" panose="020B0604020202020204" pitchFamily="34" charset="0"/>
              <a:buChar char="•"/>
            </a:pPr>
            <a:r>
              <a:rPr lang="de-CH" sz="2800" dirty="0"/>
              <a:t>„Die Zunge der Stammelnden“ wird wieder „</a:t>
            </a:r>
            <a:r>
              <a:rPr lang="de-CH" sz="2800" dirty="0">
                <a:solidFill>
                  <a:srgbClr val="0070C0"/>
                </a:solidFill>
              </a:rPr>
              <a:t>fließend Deutliches reden</a:t>
            </a:r>
            <a:r>
              <a:rPr lang="de-CH" sz="2800" dirty="0"/>
              <a:t>“ wird (</a:t>
            </a:r>
            <a:r>
              <a:rPr lang="de-CH" sz="2800" dirty="0" err="1"/>
              <a:t>Jes</a:t>
            </a:r>
            <a:r>
              <a:rPr lang="de-CH" sz="2800" dirty="0"/>
              <a:t> 32,4; vgl. </a:t>
            </a:r>
            <a:r>
              <a:rPr lang="de-CH" sz="2800" dirty="0" err="1"/>
              <a:t>Jes</a:t>
            </a:r>
            <a:r>
              <a:rPr lang="de-CH" sz="2800" dirty="0"/>
              <a:t> 33,19), und </a:t>
            </a:r>
            <a:r>
              <a:rPr lang="de-CH" sz="2800" dirty="0">
                <a:solidFill>
                  <a:srgbClr val="0070C0"/>
                </a:solidFill>
              </a:rPr>
              <a:t>Israel wird das „freche Volk“, „das mit dunkler Sprache, die man nicht versteht, mit stammelnder Zunge ohne Verständnis/Sinn (</a:t>
            </a:r>
            <a:r>
              <a:rPr lang="he" sz="2800" dirty="0">
                <a:solidFill>
                  <a:srgbClr val="0070C0"/>
                </a:solidFill>
              </a:rPr>
              <a:t>אֵין בִּינָה</a:t>
            </a:r>
            <a:r>
              <a:rPr lang="de-CH" sz="2800" dirty="0">
                <a:solidFill>
                  <a:srgbClr val="0070C0"/>
                </a:solidFill>
              </a:rPr>
              <a:t>)“, nicht mehr sehen </a:t>
            </a:r>
            <a:r>
              <a:rPr lang="de-CH" sz="2800" dirty="0"/>
              <a:t>(</a:t>
            </a:r>
            <a:r>
              <a:rPr lang="de-CH" sz="2800" dirty="0" err="1"/>
              <a:t>Jes</a:t>
            </a:r>
            <a:r>
              <a:rPr lang="de-CH" sz="2800" dirty="0"/>
              <a:t> 33,19); vgl. auch </a:t>
            </a:r>
            <a:r>
              <a:rPr lang="de-CH" sz="2800" dirty="0" err="1"/>
              <a:t>Zeph</a:t>
            </a:r>
            <a:r>
              <a:rPr lang="de-CH" sz="2800" dirty="0"/>
              <a:t> 3,9: „</a:t>
            </a:r>
            <a:r>
              <a:rPr lang="de-CH" sz="2800" dirty="0">
                <a:solidFill>
                  <a:srgbClr val="0070C0"/>
                </a:solidFill>
              </a:rPr>
              <a:t>Dann werde ich den Völker die Sprache (</a:t>
            </a:r>
            <a:r>
              <a:rPr lang="he-IL" sz="2800" dirty="0" err="1">
                <a:solidFill>
                  <a:srgbClr val="0070C0"/>
                </a:solidFill>
              </a:rPr>
              <a:t>שָׂפָה</a:t>
            </a:r>
            <a:r>
              <a:rPr lang="de-CH" sz="2800" dirty="0">
                <a:solidFill>
                  <a:srgbClr val="0070C0"/>
                </a:solidFill>
              </a:rPr>
              <a:t>) in eine klare [Rede] (</a:t>
            </a:r>
            <a:r>
              <a:rPr lang="he-IL" sz="2800" dirty="0" err="1">
                <a:solidFill>
                  <a:srgbClr val="0070C0"/>
                </a:solidFill>
              </a:rPr>
              <a:t>בְרוּרָה</a:t>
            </a:r>
            <a:r>
              <a:rPr lang="de-CH" sz="2800" dirty="0">
                <a:solidFill>
                  <a:srgbClr val="0070C0"/>
                </a:solidFill>
              </a:rPr>
              <a:t>) umwandeln</a:t>
            </a:r>
            <a:r>
              <a:rPr lang="de-CH" sz="2800" dirty="0"/>
              <a:t>, damit sie alle den Namen Jahwes anrufen und ihm einmütig dienen“ (vgl. zudem </a:t>
            </a:r>
            <a:r>
              <a:rPr lang="de-CH" sz="2800" dirty="0" err="1"/>
              <a:t>Sach</a:t>
            </a:r>
            <a:r>
              <a:rPr lang="de-CH" sz="2800" dirty="0"/>
              <a:t> 8,23). </a:t>
            </a:r>
          </a:p>
          <a:p>
            <a:pPr marL="1041400" lvl="1" indent="-685800">
              <a:lnSpc>
                <a:spcPts val="3660"/>
              </a:lnSpc>
              <a:spcBef>
                <a:spcPts val="2800"/>
              </a:spcBef>
              <a:spcAft>
                <a:spcPts val="2400"/>
              </a:spcAft>
              <a:buFont typeface="Symbol" pitchFamily="2" charset="2"/>
              <a:buChar char="-"/>
            </a:pPr>
            <a:r>
              <a:rPr lang="de-CH" sz="2800" dirty="0"/>
              <a:t>Vgl. </a:t>
            </a:r>
            <a:r>
              <a:rPr lang="de-CH" sz="2800" dirty="0" err="1"/>
              <a:t>Jub</a:t>
            </a:r>
            <a:r>
              <a:rPr lang="de-CH" sz="2800" dirty="0"/>
              <a:t> 12,26: </a:t>
            </a:r>
            <a:r>
              <a:rPr lang="de-CH" sz="2800" dirty="0">
                <a:solidFill>
                  <a:srgbClr val="0070C0"/>
                </a:solidFill>
              </a:rPr>
              <a:t>Der Engel lehrte Abraham Hebräisch</a:t>
            </a:r>
            <a:r>
              <a:rPr lang="de-CH" sz="2800" dirty="0"/>
              <a:t>, bevor er nach Kanaan ziehen konnte, „gemäß der Sprache, die von Anfang der Schöpfung alle Länder sprachen“.</a:t>
            </a:r>
          </a:p>
          <a:p>
            <a:pPr marL="0" indent="0">
              <a:lnSpc>
                <a:spcPts val="4260"/>
              </a:lnSpc>
              <a:spcAft>
                <a:spcPts val="1800"/>
              </a:spcAft>
            </a:pPr>
            <a:endParaRPr lang="de-DE" sz="2400" dirty="0"/>
          </a:p>
        </p:txBody>
      </p:sp>
      <p:sp>
        <p:nvSpPr>
          <p:cNvPr id="4" name="Foliennummernplatzhalter 3">
            <a:extLst>
              <a:ext uri="{FF2B5EF4-FFF2-40B4-BE49-F238E27FC236}">
                <a16:creationId xmlns:a16="http://schemas.microsoft.com/office/drawing/2014/main" xmlns="" id="{6BD7BDED-E3C4-BC48-981C-5769D832429B}"/>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92663876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D2DAA9-CCA8-6242-B830-314E90E060E5}"/>
              </a:ext>
            </a:extLst>
          </p:cNvPr>
          <p:cNvSpPr>
            <a:spLocks noGrp="1"/>
          </p:cNvSpPr>
          <p:nvPr>
            <p:ph type="title"/>
          </p:nvPr>
        </p:nvSpPr>
        <p:spPr>
          <a:xfrm>
            <a:off x="841664" y="36512"/>
            <a:ext cx="11999624" cy="805151"/>
          </a:xfrm>
        </p:spPr>
        <p:txBody>
          <a:bodyPr/>
          <a:lstStyle/>
          <a:p>
            <a:r>
              <a:rPr lang="de-DE" sz="3600" dirty="0"/>
              <a:t>5. „Zungenreden“ zur Zeit des Jesaja?</a:t>
            </a:r>
          </a:p>
        </p:txBody>
      </p:sp>
      <p:sp>
        <p:nvSpPr>
          <p:cNvPr id="3" name="Inhaltsplatzhalter 2">
            <a:extLst>
              <a:ext uri="{FF2B5EF4-FFF2-40B4-BE49-F238E27FC236}">
                <a16:creationId xmlns:a16="http://schemas.microsoft.com/office/drawing/2014/main" xmlns="" id="{B7DDFB31-9379-034A-8E1F-C736DFCA6200}"/>
              </a:ext>
            </a:extLst>
          </p:cNvPr>
          <p:cNvSpPr>
            <a:spLocks noGrp="1"/>
          </p:cNvSpPr>
          <p:nvPr>
            <p:ph idx="1"/>
          </p:nvPr>
        </p:nvSpPr>
        <p:spPr>
          <a:xfrm>
            <a:off x="256478" y="1371600"/>
            <a:ext cx="12337060" cy="7072357"/>
          </a:xfrm>
        </p:spPr>
        <p:txBody>
          <a:bodyPr/>
          <a:lstStyle/>
          <a:p>
            <a:pPr marL="685800" indent="-685800">
              <a:lnSpc>
                <a:spcPts val="4460"/>
              </a:lnSpc>
              <a:spcBef>
                <a:spcPts val="1600"/>
              </a:spcBef>
              <a:spcAft>
                <a:spcPts val="1200"/>
              </a:spcAft>
              <a:buFont typeface="Arial" panose="020B0604020202020204" pitchFamily="34" charset="0"/>
              <a:buChar char="•"/>
            </a:pPr>
            <a:r>
              <a:rPr lang="de-CH" sz="3200" dirty="0"/>
              <a:t>1. Kor 14,9-11: „So auch ihr, </a:t>
            </a:r>
            <a:r>
              <a:rPr lang="de-CH" sz="3200" dirty="0">
                <a:solidFill>
                  <a:srgbClr val="0070C0"/>
                </a:solidFill>
              </a:rPr>
              <a:t>wenn ihr durch die Zunge/Sprache (</a:t>
            </a:r>
            <a:r>
              <a:rPr lang="el-GR" sz="3200" dirty="0" err="1">
                <a:solidFill>
                  <a:srgbClr val="0070C0"/>
                </a:solidFill>
              </a:rPr>
              <a:t>διὰ</a:t>
            </a:r>
            <a:r>
              <a:rPr lang="el-GR" sz="3200" dirty="0">
                <a:solidFill>
                  <a:srgbClr val="0070C0"/>
                </a:solidFill>
              </a:rPr>
              <a:t> </a:t>
            </a:r>
            <a:r>
              <a:rPr lang="el-GR" sz="3200" dirty="0" err="1">
                <a:solidFill>
                  <a:srgbClr val="0070C0"/>
                </a:solidFill>
              </a:rPr>
              <a:t>τῆς</a:t>
            </a:r>
            <a:r>
              <a:rPr lang="el-GR" sz="3200" dirty="0">
                <a:solidFill>
                  <a:srgbClr val="0070C0"/>
                </a:solidFill>
              </a:rPr>
              <a:t> </a:t>
            </a:r>
            <a:r>
              <a:rPr lang="el-GR" sz="3200" dirty="0" err="1">
                <a:solidFill>
                  <a:srgbClr val="0070C0"/>
                </a:solidFill>
              </a:rPr>
              <a:t>γλώσσης</a:t>
            </a:r>
            <a:r>
              <a:rPr lang="de-CH" sz="3200" dirty="0">
                <a:solidFill>
                  <a:srgbClr val="0070C0"/>
                </a:solidFill>
              </a:rPr>
              <a:t>) nicht eine verständliche Rede (</a:t>
            </a:r>
            <a:r>
              <a:rPr lang="el-GR" sz="3200" dirty="0" err="1">
                <a:solidFill>
                  <a:srgbClr val="0070C0"/>
                </a:solidFill>
              </a:rPr>
              <a:t>εὔσημον</a:t>
            </a:r>
            <a:r>
              <a:rPr lang="el-GR" sz="3200" dirty="0">
                <a:solidFill>
                  <a:srgbClr val="0070C0"/>
                </a:solidFill>
              </a:rPr>
              <a:t> </a:t>
            </a:r>
            <a:r>
              <a:rPr lang="el-GR" sz="3200" dirty="0" err="1">
                <a:solidFill>
                  <a:srgbClr val="0070C0"/>
                </a:solidFill>
              </a:rPr>
              <a:t>λόγον</a:t>
            </a:r>
            <a:r>
              <a:rPr lang="de-CH" sz="3200" dirty="0">
                <a:solidFill>
                  <a:srgbClr val="0070C0"/>
                </a:solidFill>
              </a:rPr>
              <a:t>; hebräisch: </a:t>
            </a:r>
            <a:r>
              <a:rPr lang="he" sz="3200" dirty="0">
                <a:solidFill>
                  <a:srgbClr val="0070C0"/>
                </a:solidFill>
              </a:rPr>
              <a:t>דְּבָרִים בְּרוּרִים</a:t>
            </a:r>
            <a:r>
              <a:rPr lang="de-CH" sz="3200" dirty="0">
                <a:solidFill>
                  <a:srgbClr val="0070C0"/>
                </a:solidFill>
              </a:rPr>
              <a:t>) gebt, wie soll man erkennen, was geredet wird? </a:t>
            </a:r>
            <a:r>
              <a:rPr lang="de-CH" sz="3200" dirty="0"/>
              <a:t>Denn ihr werdet in den Wind reden. Es gibt zum Beispiel so viele Arten von Stimmen in der Welt, und nichts ist stimmlos. </a:t>
            </a:r>
            <a:r>
              <a:rPr lang="de-CH" sz="3200" dirty="0">
                <a:solidFill>
                  <a:srgbClr val="0070C0"/>
                </a:solidFill>
              </a:rPr>
              <a:t>Wenn ich nun die Bedeutung der Stimme (</a:t>
            </a:r>
            <a:r>
              <a:rPr lang="el-GR" sz="3200" dirty="0" err="1">
                <a:solidFill>
                  <a:srgbClr val="0070C0"/>
                </a:solidFill>
              </a:rPr>
              <a:t>τὴν</a:t>
            </a:r>
            <a:r>
              <a:rPr lang="el-GR" sz="3200" dirty="0">
                <a:solidFill>
                  <a:srgbClr val="0070C0"/>
                </a:solidFill>
              </a:rPr>
              <a:t> </a:t>
            </a:r>
            <a:r>
              <a:rPr lang="el-GR" sz="3200" dirty="0" err="1">
                <a:solidFill>
                  <a:srgbClr val="0070C0"/>
                </a:solidFill>
              </a:rPr>
              <a:t>δύναμιν</a:t>
            </a:r>
            <a:r>
              <a:rPr lang="el-GR" sz="3200" dirty="0">
                <a:solidFill>
                  <a:srgbClr val="0070C0"/>
                </a:solidFill>
              </a:rPr>
              <a:t> </a:t>
            </a:r>
            <a:r>
              <a:rPr lang="el-GR" sz="3200" dirty="0" err="1">
                <a:solidFill>
                  <a:srgbClr val="0070C0"/>
                </a:solidFill>
              </a:rPr>
              <a:t>τῆς</a:t>
            </a:r>
            <a:r>
              <a:rPr lang="el-GR" sz="3200" dirty="0">
                <a:solidFill>
                  <a:srgbClr val="0070C0"/>
                </a:solidFill>
              </a:rPr>
              <a:t> </a:t>
            </a:r>
            <a:r>
              <a:rPr lang="el-GR" sz="3200" dirty="0" err="1">
                <a:solidFill>
                  <a:srgbClr val="0070C0"/>
                </a:solidFill>
              </a:rPr>
              <a:t>φωνῆς</a:t>
            </a:r>
            <a:r>
              <a:rPr lang="de-CH" sz="3200" dirty="0">
                <a:solidFill>
                  <a:srgbClr val="0070C0"/>
                </a:solidFill>
              </a:rPr>
              <a:t>) nicht kenne,</a:t>
            </a:r>
            <a:r>
              <a:rPr lang="de-CH" sz="3200" dirty="0"/>
              <a:t> </a:t>
            </a:r>
            <a:r>
              <a:rPr lang="de-CH" sz="3200" dirty="0">
                <a:solidFill>
                  <a:srgbClr val="0070C0"/>
                </a:solidFill>
              </a:rPr>
              <a:t>so werde ich dem Redenden ein Barbar sein und der Redende für mich ein Barbar</a:t>
            </a:r>
            <a:r>
              <a:rPr lang="de-CH" sz="3200" dirty="0"/>
              <a:t>.“ </a:t>
            </a:r>
          </a:p>
          <a:p>
            <a:pPr marL="685800" indent="-685800">
              <a:lnSpc>
                <a:spcPts val="4260"/>
              </a:lnSpc>
              <a:spcAft>
                <a:spcPts val="1800"/>
              </a:spcAft>
              <a:buFont typeface="Arial" panose="020B0604020202020204" pitchFamily="34" charset="0"/>
              <a:buChar char="•"/>
            </a:pPr>
            <a:endParaRPr lang="de-DE" sz="2400" dirty="0"/>
          </a:p>
        </p:txBody>
      </p:sp>
      <p:sp>
        <p:nvSpPr>
          <p:cNvPr id="4" name="Foliennummernplatzhalter 3">
            <a:extLst>
              <a:ext uri="{FF2B5EF4-FFF2-40B4-BE49-F238E27FC236}">
                <a16:creationId xmlns:a16="http://schemas.microsoft.com/office/drawing/2014/main" xmlns="" id="{6BD7BDED-E3C4-BC48-981C-5769D832429B}"/>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76110793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2EA096-2C7C-CF47-A0EE-44B5F4EF20E2}"/>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9EA2296E-E31E-9445-8BE6-13DEA4C3B743}"/>
              </a:ext>
            </a:extLst>
          </p:cNvPr>
          <p:cNvSpPr>
            <a:spLocks noGrp="1"/>
          </p:cNvSpPr>
          <p:nvPr>
            <p:ph idx="1"/>
          </p:nvPr>
        </p:nvSpPr>
        <p:spPr/>
        <p:txBody>
          <a:bodyPr/>
          <a:lstStyle/>
          <a:p>
            <a:endParaRPr lang="de-DE" dirty="0"/>
          </a:p>
          <a:p>
            <a:endParaRPr lang="de-DE" dirty="0"/>
          </a:p>
          <a:p>
            <a:endParaRPr lang="de-DE" dirty="0"/>
          </a:p>
          <a:p>
            <a:pPr algn="ctr"/>
            <a:r>
              <a:rPr lang="de-DE" dirty="0"/>
              <a:t>1. Einführung</a:t>
            </a:r>
          </a:p>
        </p:txBody>
      </p:sp>
      <p:sp>
        <p:nvSpPr>
          <p:cNvPr id="4" name="Foliennummernplatzhalter 3">
            <a:extLst>
              <a:ext uri="{FF2B5EF4-FFF2-40B4-BE49-F238E27FC236}">
                <a16:creationId xmlns:a16="http://schemas.microsoft.com/office/drawing/2014/main" xmlns="" id="{C95800F3-F82C-034B-BF28-839B78D6A2BC}"/>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70103733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40AB25-BA84-3547-AF55-44C2B066F10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F7BCD0CD-3BF7-5B4F-843C-5D0672A9B340}"/>
              </a:ext>
            </a:extLst>
          </p:cNvPr>
          <p:cNvSpPr>
            <a:spLocks noGrp="1"/>
          </p:cNvSpPr>
          <p:nvPr>
            <p:ph idx="1"/>
          </p:nvPr>
        </p:nvSpPr>
        <p:spPr/>
        <p:txBody>
          <a:bodyPr/>
          <a:lstStyle/>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0" indent="0" algn="ctr"/>
            <a:r>
              <a:rPr lang="de-DE" dirty="0"/>
              <a:t>6. „Zunge/Sprache“, „Geist“ und „Eifer“</a:t>
            </a:r>
          </a:p>
          <a:p>
            <a:pPr marL="0" indent="0" algn="ctr"/>
            <a:r>
              <a:rPr lang="de-DE" dirty="0"/>
              <a:t>in 1. Korinther 12–14</a:t>
            </a:r>
          </a:p>
        </p:txBody>
      </p:sp>
      <p:sp>
        <p:nvSpPr>
          <p:cNvPr id="4" name="Foliennummernplatzhalter 3">
            <a:extLst>
              <a:ext uri="{FF2B5EF4-FFF2-40B4-BE49-F238E27FC236}">
                <a16:creationId xmlns:a16="http://schemas.microsoft.com/office/drawing/2014/main" xmlns="" id="{4AA29A9B-8860-F344-9D1F-D04696B0E227}"/>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29428820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D2DAA9-CCA8-6242-B830-314E90E060E5}"/>
              </a:ext>
            </a:extLst>
          </p:cNvPr>
          <p:cNvSpPr>
            <a:spLocks noGrp="1"/>
          </p:cNvSpPr>
          <p:nvPr>
            <p:ph type="title"/>
          </p:nvPr>
        </p:nvSpPr>
        <p:spPr>
          <a:xfrm>
            <a:off x="997526" y="36512"/>
            <a:ext cx="11843761" cy="836323"/>
          </a:xfrm>
        </p:spPr>
        <p:txBody>
          <a:bodyPr/>
          <a:lstStyle/>
          <a:p>
            <a:r>
              <a:rPr lang="de-DE" dirty="0"/>
              <a:t>6. „Zunge/Sprache“ in 1. Kor 12–14</a:t>
            </a:r>
          </a:p>
        </p:txBody>
      </p:sp>
      <p:sp>
        <p:nvSpPr>
          <p:cNvPr id="3" name="Inhaltsplatzhalter 2">
            <a:extLst>
              <a:ext uri="{FF2B5EF4-FFF2-40B4-BE49-F238E27FC236}">
                <a16:creationId xmlns:a16="http://schemas.microsoft.com/office/drawing/2014/main" xmlns="" id="{B7DDFB31-9379-034A-8E1F-C736DFCA6200}"/>
              </a:ext>
            </a:extLst>
          </p:cNvPr>
          <p:cNvSpPr>
            <a:spLocks noGrp="1"/>
          </p:cNvSpPr>
          <p:nvPr>
            <p:ph idx="1"/>
          </p:nvPr>
        </p:nvSpPr>
        <p:spPr>
          <a:xfrm>
            <a:off x="471488" y="1319514"/>
            <a:ext cx="12090400" cy="7077354"/>
          </a:xfrm>
        </p:spPr>
        <p:txBody>
          <a:bodyPr/>
          <a:lstStyle/>
          <a:p>
            <a:pPr marL="685800" indent="-685800">
              <a:lnSpc>
                <a:spcPts val="3760"/>
              </a:lnSpc>
              <a:spcBef>
                <a:spcPts val="2200"/>
              </a:spcBef>
              <a:spcAft>
                <a:spcPts val="2400"/>
              </a:spcAft>
              <a:buFont typeface="Arial" panose="020B0604020202020204" pitchFamily="34" charset="0"/>
              <a:buChar char="•"/>
            </a:pPr>
            <a:r>
              <a:rPr lang="de-CH" sz="3000" dirty="0" err="1">
                <a:solidFill>
                  <a:srgbClr val="0070C0"/>
                </a:solidFill>
              </a:rPr>
              <a:t>γλῶσσ</a:t>
            </a:r>
            <a:r>
              <a:rPr lang="de-CH" sz="3000" dirty="0">
                <a:solidFill>
                  <a:srgbClr val="0070C0"/>
                </a:solidFill>
              </a:rPr>
              <a:t>α</a:t>
            </a:r>
            <a:r>
              <a:rPr lang="de-CH" sz="3000" dirty="0"/>
              <a:t> („Zunge, Sprache, Glosse“) im Sinn von „Glosse“?</a:t>
            </a:r>
          </a:p>
          <a:p>
            <a:pPr marL="685800" indent="-685800">
              <a:lnSpc>
                <a:spcPts val="3760"/>
              </a:lnSpc>
              <a:spcBef>
                <a:spcPts val="2200"/>
              </a:spcBef>
              <a:spcAft>
                <a:spcPts val="2400"/>
              </a:spcAft>
              <a:buFont typeface="Arial" panose="020B0604020202020204" pitchFamily="34" charset="0"/>
              <a:buChar char="•"/>
            </a:pPr>
            <a:r>
              <a:rPr lang="de-CH" sz="3000" dirty="0"/>
              <a:t>Vgl. z. B. Aristoteles, Poetik: </a:t>
            </a:r>
            <a:r>
              <a:rPr lang="de-CH" sz="3000" dirty="0" err="1">
                <a:solidFill>
                  <a:srgbClr val="0070C0"/>
                </a:solidFill>
              </a:rPr>
              <a:t>γλῶττ</a:t>
            </a:r>
            <a:r>
              <a:rPr lang="de-CH" sz="3000" dirty="0">
                <a:solidFill>
                  <a:srgbClr val="0070C0"/>
                </a:solidFill>
              </a:rPr>
              <a:t>α wird vom „üblichen Ausdruck“ (</a:t>
            </a:r>
            <a:r>
              <a:rPr lang="de-CH" sz="3000" dirty="0" err="1">
                <a:solidFill>
                  <a:srgbClr val="0070C0"/>
                </a:solidFill>
              </a:rPr>
              <a:t>κύριον</a:t>
            </a:r>
            <a:r>
              <a:rPr lang="de-CH" sz="3000" dirty="0">
                <a:solidFill>
                  <a:srgbClr val="0070C0"/>
                </a:solidFill>
              </a:rPr>
              <a:t>) unterschieden</a:t>
            </a:r>
            <a:r>
              <a:rPr lang="de-CH" sz="3000" dirty="0"/>
              <a:t>: Während der „übliche Ausdruck“ Klarheit bewirkt, wird die reine „Glosse“ als „</a:t>
            </a:r>
            <a:r>
              <a:rPr lang="de-CH" sz="3000" dirty="0">
                <a:solidFill>
                  <a:srgbClr val="0070C0"/>
                </a:solidFill>
              </a:rPr>
              <a:t>Barbarismus</a:t>
            </a:r>
            <a:r>
              <a:rPr lang="de-CH" sz="3000" dirty="0"/>
              <a:t>“ bezeichnet (kann allerdings anderswo ein „üblicher Ausdruck“ sein).</a:t>
            </a:r>
          </a:p>
          <a:p>
            <a:pPr marL="685800" indent="-685800">
              <a:lnSpc>
                <a:spcPts val="3760"/>
              </a:lnSpc>
              <a:spcBef>
                <a:spcPts val="2200"/>
              </a:spcBef>
              <a:spcAft>
                <a:spcPts val="2400"/>
              </a:spcAft>
              <a:buFont typeface="Arial" panose="020B0604020202020204" pitchFamily="34" charset="0"/>
              <a:buChar char="•"/>
            </a:pPr>
            <a:r>
              <a:rPr lang="de-CH" sz="3000" dirty="0">
                <a:solidFill>
                  <a:srgbClr val="0070C0"/>
                </a:solidFill>
              </a:rPr>
              <a:t>Plutarch</a:t>
            </a:r>
            <a:r>
              <a:rPr lang="de-CH" sz="3000" dirty="0"/>
              <a:t>: </a:t>
            </a:r>
            <a:r>
              <a:rPr lang="de-DE" sz="3000" dirty="0"/>
              <a:t>Philosophie betreibt </a:t>
            </a:r>
            <a:r>
              <a:rPr lang="de-DE" sz="3000" dirty="0">
                <a:solidFill>
                  <a:srgbClr val="0070C0"/>
                </a:solidFill>
              </a:rPr>
              <a:t>Forschung durch verständliche Worte </a:t>
            </a:r>
            <a:r>
              <a:rPr lang="de-CH" sz="3000" dirty="0">
                <a:solidFill>
                  <a:srgbClr val="0070C0"/>
                </a:solidFill>
              </a:rPr>
              <a:t>(</a:t>
            </a:r>
            <a:r>
              <a:rPr lang="de-CH" sz="3000" dirty="0" err="1">
                <a:solidFill>
                  <a:srgbClr val="0070C0"/>
                </a:solidFill>
              </a:rPr>
              <a:t>διὰ</a:t>
            </a:r>
            <a:r>
              <a:rPr lang="de-CH" sz="3000" dirty="0">
                <a:solidFill>
                  <a:srgbClr val="0070C0"/>
                </a:solidFill>
              </a:rPr>
              <a:t> </a:t>
            </a:r>
            <a:r>
              <a:rPr lang="de-CH" sz="3000" dirty="0" err="1">
                <a:solidFill>
                  <a:srgbClr val="0070C0"/>
                </a:solidFill>
              </a:rPr>
              <a:t>λόγων</a:t>
            </a:r>
            <a:r>
              <a:rPr lang="de-CH" sz="3000" dirty="0">
                <a:solidFill>
                  <a:srgbClr val="0070C0"/>
                </a:solidFill>
              </a:rPr>
              <a:t>)</a:t>
            </a:r>
            <a:r>
              <a:rPr lang="de-CH" sz="3000" dirty="0"/>
              <a:t>; die </a:t>
            </a:r>
            <a:r>
              <a:rPr lang="de-CH" sz="3000" dirty="0">
                <a:solidFill>
                  <a:srgbClr val="0070C0"/>
                </a:solidFill>
              </a:rPr>
              <a:t>Pythia von Delphi äußert sich in Glossen (</a:t>
            </a:r>
            <a:r>
              <a:rPr lang="de-CH" sz="3000" dirty="0" err="1">
                <a:solidFill>
                  <a:srgbClr val="0070C0"/>
                </a:solidFill>
              </a:rPr>
              <a:t>γλῶσσ</a:t>
            </a:r>
            <a:r>
              <a:rPr lang="de-CH" sz="3000" dirty="0">
                <a:solidFill>
                  <a:srgbClr val="0070C0"/>
                </a:solidFill>
              </a:rPr>
              <a:t>α</a:t>
            </a:r>
            <a:r>
              <a:rPr lang="de-CH" sz="3000" dirty="0" err="1">
                <a:solidFill>
                  <a:srgbClr val="0070C0"/>
                </a:solidFill>
              </a:rPr>
              <a:t>ς</a:t>
            </a:r>
            <a:r>
              <a:rPr lang="de-CH" sz="3000" dirty="0">
                <a:solidFill>
                  <a:srgbClr val="0070C0"/>
                </a:solidFill>
              </a:rPr>
              <a:t>)</a:t>
            </a:r>
            <a:r>
              <a:rPr lang="de-CH" sz="3000" dirty="0"/>
              <a:t>, wobei „der Gott“ (Apollon) </a:t>
            </a:r>
            <a:r>
              <a:rPr lang="de-CH" sz="3000" dirty="0">
                <a:solidFill>
                  <a:srgbClr val="0070C0"/>
                </a:solidFill>
              </a:rPr>
              <a:t>nicht klare Worte eingibt. „Wenn die Seele erhitzt und durchglüht ist, gibt sie die Scheu auf, welche die sterbliche Vernunft (</a:t>
            </a:r>
            <a:r>
              <a:rPr lang="de-CH" sz="3000" dirty="0" err="1">
                <a:solidFill>
                  <a:srgbClr val="0070C0"/>
                </a:solidFill>
              </a:rPr>
              <a:t>φρόνησις</a:t>
            </a:r>
            <a:r>
              <a:rPr lang="de-CH" sz="3000" dirty="0">
                <a:solidFill>
                  <a:srgbClr val="0070C0"/>
                </a:solidFill>
              </a:rPr>
              <a:t>) ihr auferlegt, und damit oftmals die Begeisterung vertreibt oder auslöscht</a:t>
            </a:r>
            <a:r>
              <a:rPr lang="de-CH" sz="3000" dirty="0"/>
              <a:t>“ (Plutarch, </a:t>
            </a:r>
            <a:r>
              <a:rPr lang="de-CH" sz="3000" dirty="0" err="1"/>
              <a:t>Def</a:t>
            </a:r>
            <a:r>
              <a:rPr lang="de-CH" sz="3000" dirty="0"/>
              <a:t> </a:t>
            </a:r>
            <a:r>
              <a:rPr lang="de-CH" sz="3000" dirty="0" err="1"/>
              <a:t>Orac</a:t>
            </a:r>
            <a:r>
              <a:rPr lang="de-CH" sz="3000" dirty="0"/>
              <a:t> 432f.).</a:t>
            </a:r>
            <a:endParaRPr lang="de-DE" sz="3000" dirty="0"/>
          </a:p>
        </p:txBody>
      </p:sp>
      <p:sp>
        <p:nvSpPr>
          <p:cNvPr id="4" name="Foliennummernplatzhalter 3">
            <a:extLst>
              <a:ext uri="{FF2B5EF4-FFF2-40B4-BE49-F238E27FC236}">
                <a16:creationId xmlns:a16="http://schemas.microsoft.com/office/drawing/2014/main" xmlns="" id="{6BD7BDED-E3C4-BC48-981C-5769D832429B}"/>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59684464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CD9270D-75A2-C844-9FF0-D3AA4DCFAAF3}"/>
              </a:ext>
            </a:extLst>
          </p:cNvPr>
          <p:cNvSpPr>
            <a:spLocks noGrp="1"/>
          </p:cNvSpPr>
          <p:nvPr>
            <p:ph type="title"/>
          </p:nvPr>
        </p:nvSpPr>
        <p:spPr>
          <a:xfrm>
            <a:off x="696190" y="36512"/>
            <a:ext cx="12145097" cy="763587"/>
          </a:xfrm>
        </p:spPr>
        <p:txBody>
          <a:bodyPr/>
          <a:lstStyle/>
          <a:p>
            <a:r>
              <a:rPr lang="de-DE" dirty="0"/>
              <a:t>6. „Zunge/Sprache“ in 1. Kor 12–14</a:t>
            </a:r>
          </a:p>
        </p:txBody>
      </p:sp>
      <p:sp>
        <p:nvSpPr>
          <p:cNvPr id="3" name="Inhaltsplatzhalter 2">
            <a:extLst>
              <a:ext uri="{FF2B5EF4-FFF2-40B4-BE49-F238E27FC236}">
                <a16:creationId xmlns:a16="http://schemas.microsoft.com/office/drawing/2014/main" xmlns="" id="{E6442F56-E364-554A-8513-24A431E49336}"/>
              </a:ext>
            </a:extLst>
          </p:cNvPr>
          <p:cNvSpPr>
            <a:spLocks noGrp="1"/>
          </p:cNvSpPr>
          <p:nvPr>
            <p:ph idx="1"/>
          </p:nvPr>
        </p:nvSpPr>
        <p:spPr>
          <a:xfrm>
            <a:off x="488372" y="1537855"/>
            <a:ext cx="12351327" cy="6628245"/>
          </a:xfrm>
        </p:spPr>
        <p:txBody>
          <a:bodyPr/>
          <a:lstStyle/>
          <a:p>
            <a:pPr marL="685800" indent="-685800">
              <a:lnSpc>
                <a:spcPts val="4620"/>
              </a:lnSpc>
              <a:spcBef>
                <a:spcPts val="4600"/>
              </a:spcBef>
              <a:spcAft>
                <a:spcPts val="4200"/>
              </a:spcAft>
              <a:buFont typeface="Arial" panose="020B0604020202020204" pitchFamily="34" charset="0"/>
              <a:buChar char="•"/>
            </a:pPr>
            <a:r>
              <a:rPr lang="de-DE" sz="3600" dirty="0"/>
              <a:t>Meier, Mystik bei Paulus, S. 162:</a:t>
            </a:r>
          </a:p>
          <a:p>
            <a:pPr marL="1041400" lvl="1" indent="-685800">
              <a:lnSpc>
                <a:spcPts val="4620"/>
              </a:lnSpc>
              <a:spcBef>
                <a:spcPts val="400"/>
              </a:spcBef>
              <a:spcAft>
                <a:spcPts val="4200"/>
              </a:spcAft>
              <a:buFont typeface="Symbol" pitchFamily="2" charset="2"/>
              <a:buChar char="-"/>
            </a:pPr>
            <a:r>
              <a:rPr lang="de-DE" sz="3600" dirty="0"/>
              <a:t>„Wo </a:t>
            </a:r>
            <a:r>
              <a:rPr lang="de-DE" sz="3600" dirty="0">
                <a:solidFill>
                  <a:srgbClr val="0070C0"/>
                </a:solidFill>
              </a:rPr>
              <a:t>fremdartige Äußerungen (</a:t>
            </a:r>
            <a:r>
              <a:rPr lang="de-CH" sz="3600" dirty="0" err="1">
                <a:solidFill>
                  <a:srgbClr val="0070C0"/>
                </a:solidFill>
              </a:rPr>
              <a:t>γλῶττ</a:t>
            </a:r>
            <a:r>
              <a:rPr lang="de-CH" sz="3600" dirty="0">
                <a:solidFill>
                  <a:srgbClr val="0070C0"/>
                </a:solidFill>
              </a:rPr>
              <a:t>α</a:t>
            </a:r>
            <a:r>
              <a:rPr lang="de-DE" sz="3600" dirty="0">
                <a:solidFill>
                  <a:srgbClr val="0070C0"/>
                </a:solidFill>
              </a:rPr>
              <a:t>) </a:t>
            </a:r>
            <a:r>
              <a:rPr lang="de-DE" sz="3600" dirty="0"/>
              <a:t>beschrieben werden, handelt es sich meist nur </a:t>
            </a:r>
            <a:r>
              <a:rPr lang="de-DE" sz="3600" dirty="0">
                <a:solidFill>
                  <a:srgbClr val="0070C0"/>
                </a:solidFill>
              </a:rPr>
              <a:t>um einzelne fremdartige Ausdrücke oder Passagen</a:t>
            </a:r>
            <a:r>
              <a:rPr lang="de-DE" sz="3600" dirty="0"/>
              <a:t>. </a:t>
            </a:r>
            <a:r>
              <a:rPr lang="de-DE" sz="3600" dirty="0">
                <a:solidFill>
                  <a:srgbClr val="0070C0"/>
                </a:solidFill>
              </a:rPr>
              <a:t>Orakel bedürfen daher nicht der Übersetzung, sondern der Deutung</a:t>
            </a:r>
            <a:r>
              <a:rPr lang="de-DE" sz="3600" dirty="0"/>
              <a:t>.“</a:t>
            </a:r>
          </a:p>
          <a:p>
            <a:pPr marL="685800" indent="-685800">
              <a:lnSpc>
                <a:spcPts val="4620"/>
              </a:lnSpc>
              <a:spcBef>
                <a:spcPts val="4600"/>
              </a:spcBef>
              <a:spcAft>
                <a:spcPts val="4200"/>
              </a:spcAft>
              <a:buFont typeface="Arial" panose="020B0604020202020204" pitchFamily="34" charset="0"/>
              <a:buChar char="•"/>
            </a:pPr>
            <a:r>
              <a:rPr lang="de-DE" sz="3600" dirty="0"/>
              <a:t>Anders in 1. Kor 12–14 – die </a:t>
            </a:r>
            <a:r>
              <a:rPr lang="de-DE" sz="3600" dirty="0">
                <a:solidFill>
                  <a:srgbClr val="0070C0"/>
                </a:solidFill>
              </a:rPr>
              <a:t>Sprachen werden übersetzt</a:t>
            </a:r>
            <a:r>
              <a:rPr lang="de-DE" sz="3600" dirty="0"/>
              <a:t>!</a:t>
            </a:r>
          </a:p>
        </p:txBody>
      </p:sp>
      <p:sp>
        <p:nvSpPr>
          <p:cNvPr id="4" name="Foliennummernplatzhalter 3">
            <a:extLst>
              <a:ext uri="{FF2B5EF4-FFF2-40B4-BE49-F238E27FC236}">
                <a16:creationId xmlns:a16="http://schemas.microsoft.com/office/drawing/2014/main" xmlns="" id="{53A3BB8D-F48E-6045-A6F9-1D9BBA5A0E44}"/>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82629097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23254B-4F3F-B84F-B66F-EAB30A2166C8}"/>
              </a:ext>
            </a:extLst>
          </p:cNvPr>
          <p:cNvSpPr>
            <a:spLocks noGrp="1"/>
          </p:cNvSpPr>
          <p:nvPr>
            <p:ph type="title"/>
          </p:nvPr>
        </p:nvSpPr>
        <p:spPr>
          <a:xfrm>
            <a:off x="488372" y="36513"/>
            <a:ext cx="12352915" cy="773978"/>
          </a:xfrm>
        </p:spPr>
        <p:txBody>
          <a:bodyPr/>
          <a:lstStyle/>
          <a:p>
            <a:r>
              <a:rPr lang="de-CH" sz="3600" dirty="0" err="1"/>
              <a:t>γλῶσσ</a:t>
            </a:r>
            <a:r>
              <a:rPr lang="de-CH" sz="3600" dirty="0"/>
              <a:t>α</a:t>
            </a:r>
            <a:r>
              <a:rPr lang="de-DE" sz="3600" dirty="0"/>
              <a:t> (Zunge, Sprache) in 1. Korinther 12–14</a:t>
            </a:r>
          </a:p>
        </p:txBody>
      </p:sp>
      <p:sp>
        <p:nvSpPr>
          <p:cNvPr id="3" name="Inhaltsplatzhalter 2">
            <a:extLst>
              <a:ext uri="{FF2B5EF4-FFF2-40B4-BE49-F238E27FC236}">
                <a16:creationId xmlns:a16="http://schemas.microsoft.com/office/drawing/2014/main" xmlns="" id="{29A8F5B4-CB1F-B248-B87D-C74FF878C251}"/>
              </a:ext>
            </a:extLst>
          </p:cNvPr>
          <p:cNvSpPr>
            <a:spLocks noGrp="1"/>
          </p:cNvSpPr>
          <p:nvPr>
            <p:ph idx="1"/>
          </p:nvPr>
        </p:nvSpPr>
        <p:spPr>
          <a:xfrm>
            <a:off x="143219" y="947452"/>
            <a:ext cx="12696481" cy="7601638"/>
          </a:xfrm>
        </p:spPr>
        <p:txBody>
          <a:bodyPr/>
          <a:lstStyle/>
          <a:p>
            <a:pPr marL="253338" indent="-217338">
              <a:lnSpc>
                <a:spcPts val="3880"/>
              </a:lnSpc>
              <a:spcBef>
                <a:spcPts val="1600"/>
              </a:spcBef>
              <a:spcAft>
                <a:spcPts val="1800"/>
              </a:spcAft>
              <a:buFont typeface="Arial" panose="020B0604020202020204" pitchFamily="34" charset="0"/>
              <a:buChar char="•"/>
            </a:pPr>
            <a:r>
              <a:rPr lang="de-CH" sz="2800" b="1" dirty="0"/>
              <a:t>12,10:</a:t>
            </a:r>
            <a:r>
              <a:rPr lang="de-CH" sz="2800" dirty="0"/>
              <a:t> </a:t>
            </a:r>
            <a:r>
              <a:rPr lang="el-GR" sz="2800" dirty="0" err="1"/>
              <a:t>ἄλλῳ</a:t>
            </a:r>
            <a:r>
              <a:rPr lang="el-GR" sz="2800" dirty="0"/>
              <a:t> </a:t>
            </a:r>
            <a:r>
              <a:rPr lang="el-GR" sz="2800" dirty="0" err="1"/>
              <a:t>δὲ</a:t>
            </a:r>
            <a:r>
              <a:rPr lang="el-GR" sz="2800" dirty="0"/>
              <a:t> </a:t>
            </a:r>
            <a:r>
              <a:rPr lang="el-GR" sz="2800" dirty="0" err="1"/>
              <a:t>ἐνεργήματα</a:t>
            </a:r>
            <a:r>
              <a:rPr lang="el-GR" sz="2800" dirty="0"/>
              <a:t> </a:t>
            </a:r>
            <a:r>
              <a:rPr lang="el-GR" sz="2800" dirty="0" err="1"/>
              <a:t>δυνάμεων</a:t>
            </a:r>
            <a:r>
              <a:rPr lang="el-GR" sz="2800" dirty="0"/>
              <a:t>, </a:t>
            </a:r>
            <a:r>
              <a:rPr lang="el-GR" sz="2800" dirty="0" err="1"/>
              <a:t>ἄλλῳ</a:t>
            </a:r>
            <a:r>
              <a:rPr lang="el-GR" sz="2800" dirty="0"/>
              <a:t> [</a:t>
            </a:r>
            <a:r>
              <a:rPr lang="el-GR" sz="2800" dirty="0" err="1"/>
              <a:t>δὲ</a:t>
            </a:r>
            <a:r>
              <a:rPr lang="el-GR" sz="2800" dirty="0"/>
              <a:t>] </a:t>
            </a:r>
            <a:r>
              <a:rPr lang="el-GR" sz="2800" dirty="0" err="1"/>
              <a:t>προφητεία</a:t>
            </a:r>
            <a:r>
              <a:rPr lang="el-GR" sz="2800" dirty="0"/>
              <a:t>, </a:t>
            </a:r>
            <a:r>
              <a:rPr lang="el-GR" sz="2800" dirty="0" err="1">
                <a:solidFill>
                  <a:srgbClr val="7030A0"/>
                </a:solidFill>
              </a:rPr>
              <a:t>ἄλλῳ</a:t>
            </a:r>
            <a:r>
              <a:rPr lang="el-GR" sz="2800" dirty="0"/>
              <a:t> [</a:t>
            </a:r>
            <a:r>
              <a:rPr lang="el-GR" sz="2800" dirty="0" err="1"/>
              <a:t>δὲ</a:t>
            </a:r>
            <a:r>
              <a:rPr lang="el-GR" sz="2800" dirty="0"/>
              <a:t>] </a:t>
            </a:r>
            <a:r>
              <a:rPr lang="el-GR" sz="2800" dirty="0" err="1"/>
              <a:t>διακρίσεις</a:t>
            </a:r>
            <a:r>
              <a:rPr lang="el-GR" sz="2800" dirty="0"/>
              <a:t> </a:t>
            </a:r>
            <a:r>
              <a:rPr lang="el-GR" sz="2800" dirty="0" err="1"/>
              <a:t>πνευμάτων</a:t>
            </a:r>
            <a:r>
              <a:rPr lang="el-GR" sz="2800" dirty="0"/>
              <a:t>, </a:t>
            </a:r>
            <a:r>
              <a:rPr lang="el-GR" sz="2800" dirty="0" err="1">
                <a:solidFill>
                  <a:srgbClr val="7030A0"/>
                </a:solidFill>
              </a:rPr>
              <a:t>ἑτέρῳ</a:t>
            </a:r>
            <a:r>
              <a:rPr lang="el-GR" sz="2800" dirty="0"/>
              <a:t> </a:t>
            </a:r>
            <a:r>
              <a:rPr lang="el-GR" sz="2800" dirty="0" err="1">
                <a:solidFill>
                  <a:srgbClr val="0070C0"/>
                </a:solidFill>
              </a:rPr>
              <a:t>γένη</a:t>
            </a:r>
            <a:r>
              <a:rPr lang="el-GR" sz="2800" b="1" dirty="0"/>
              <a:t> </a:t>
            </a:r>
            <a:r>
              <a:rPr lang="el-GR" sz="2800" dirty="0" err="1">
                <a:solidFill>
                  <a:srgbClr val="0070C0"/>
                </a:solidFill>
              </a:rPr>
              <a:t>γλωσσῶν</a:t>
            </a:r>
            <a:r>
              <a:rPr lang="el-GR" sz="2800" dirty="0"/>
              <a:t>, </a:t>
            </a:r>
            <a:r>
              <a:rPr lang="el-GR" sz="2800" dirty="0" err="1">
                <a:solidFill>
                  <a:srgbClr val="7030A0"/>
                </a:solidFill>
              </a:rPr>
              <a:t>ἄλλῳ</a:t>
            </a:r>
            <a:r>
              <a:rPr lang="el-GR" sz="2800" dirty="0"/>
              <a:t> </a:t>
            </a:r>
            <a:r>
              <a:rPr lang="el-GR" sz="2800" dirty="0" err="1"/>
              <a:t>δὲ</a:t>
            </a:r>
            <a:r>
              <a:rPr lang="el-GR" sz="2800" dirty="0"/>
              <a:t> </a:t>
            </a:r>
            <a:r>
              <a:rPr lang="el-GR" sz="2800" dirty="0" err="1">
                <a:solidFill>
                  <a:srgbClr val="FF0000"/>
                </a:solidFill>
              </a:rPr>
              <a:t>ἑρμηνεία</a:t>
            </a:r>
            <a:r>
              <a:rPr lang="el-GR" sz="2800" b="1" dirty="0">
                <a:solidFill>
                  <a:srgbClr val="0070C0"/>
                </a:solidFill>
              </a:rPr>
              <a:t> </a:t>
            </a:r>
            <a:r>
              <a:rPr lang="el-GR" sz="2800" dirty="0" err="1">
                <a:solidFill>
                  <a:srgbClr val="0070C0"/>
                </a:solidFill>
              </a:rPr>
              <a:t>γλωσσῶν</a:t>
            </a:r>
            <a:r>
              <a:rPr lang="el-GR" sz="2800" dirty="0"/>
              <a:t>·</a:t>
            </a:r>
          </a:p>
          <a:p>
            <a:pPr marL="253338" indent="-217338">
              <a:lnSpc>
                <a:spcPts val="3880"/>
              </a:lnSpc>
              <a:spcBef>
                <a:spcPts val="1600"/>
              </a:spcBef>
              <a:spcAft>
                <a:spcPts val="1800"/>
              </a:spcAft>
              <a:buFont typeface="Arial" panose="020B0604020202020204" pitchFamily="34" charset="0"/>
              <a:buChar char="•"/>
            </a:pPr>
            <a:r>
              <a:rPr lang="de-CH" sz="2800" b="1" dirty="0"/>
              <a:t>12,28:</a:t>
            </a:r>
            <a:r>
              <a:rPr lang="de-CH" sz="2800" dirty="0"/>
              <a:t> </a:t>
            </a:r>
            <a:r>
              <a:rPr lang="el-GR" sz="2800" dirty="0" err="1"/>
              <a:t>Καὶ</a:t>
            </a:r>
            <a:r>
              <a:rPr lang="el-GR" sz="2800" dirty="0"/>
              <a:t> </a:t>
            </a:r>
            <a:r>
              <a:rPr lang="el-GR" sz="2800" dirty="0" err="1"/>
              <a:t>οὓς</a:t>
            </a:r>
            <a:r>
              <a:rPr lang="el-GR" sz="2800" dirty="0"/>
              <a:t> </a:t>
            </a:r>
            <a:r>
              <a:rPr lang="el-GR" sz="2800" dirty="0" err="1"/>
              <a:t>μὲν</a:t>
            </a:r>
            <a:r>
              <a:rPr lang="el-GR" sz="2800" dirty="0"/>
              <a:t> </a:t>
            </a:r>
            <a:r>
              <a:rPr lang="el-GR" sz="2800" dirty="0" err="1"/>
              <a:t>ἔθετο</a:t>
            </a:r>
            <a:r>
              <a:rPr lang="el-GR" sz="2800" dirty="0"/>
              <a:t> </a:t>
            </a:r>
            <a:r>
              <a:rPr lang="el-GR" sz="2800" dirty="0" err="1"/>
              <a:t>ὁ</a:t>
            </a:r>
            <a:r>
              <a:rPr lang="el-GR" sz="2800" dirty="0"/>
              <a:t> </a:t>
            </a:r>
            <a:r>
              <a:rPr lang="el-GR" sz="2800" dirty="0" err="1"/>
              <a:t>θεὸς</a:t>
            </a:r>
            <a:r>
              <a:rPr lang="el-GR" sz="2800" dirty="0"/>
              <a:t> </a:t>
            </a:r>
            <a:r>
              <a:rPr lang="el-GR" sz="2800" dirty="0" err="1"/>
              <a:t>ἐν</a:t>
            </a:r>
            <a:r>
              <a:rPr lang="el-GR" sz="2800" dirty="0"/>
              <a:t> </a:t>
            </a:r>
            <a:r>
              <a:rPr lang="el-GR" sz="2800" dirty="0" err="1"/>
              <a:t>τῇ</a:t>
            </a:r>
            <a:r>
              <a:rPr lang="el-GR" sz="2800" dirty="0"/>
              <a:t> </a:t>
            </a:r>
            <a:r>
              <a:rPr lang="el-GR" sz="2800" dirty="0" err="1"/>
              <a:t>ἐκκλησίᾳ</a:t>
            </a:r>
            <a:r>
              <a:rPr lang="el-GR" sz="2800" dirty="0"/>
              <a:t> </a:t>
            </a:r>
            <a:r>
              <a:rPr lang="el-GR" sz="2800" dirty="0" err="1"/>
              <a:t>πρῶτον</a:t>
            </a:r>
            <a:r>
              <a:rPr lang="el-GR" sz="2800" dirty="0"/>
              <a:t> </a:t>
            </a:r>
            <a:r>
              <a:rPr lang="el-GR" sz="2800" dirty="0" err="1"/>
              <a:t>ἀποστόλους</a:t>
            </a:r>
            <a:r>
              <a:rPr lang="el-GR" sz="2800" dirty="0"/>
              <a:t>, </a:t>
            </a:r>
            <a:r>
              <a:rPr lang="el-GR" sz="2800" dirty="0" err="1"/>
              <a:t>δεύτερον</a:t>
            </a:r>
            <a:r>
              <a:rPr lang="el-GR" sz="2800" dirty="0"/>
              <a:t> </a:t>
            </a:r>
            <a:r>
              <a:rPr lang="el-GR" sz="2800" dirty="0" err="1"/>
              <a:t>προφήτας</a:t>
            </a:r>
            <a:r>
              <a:rPr lang="el-GR" sz="2800" dirty="0"/>
              <a:t>, </a:t>
            </a:r>
            <a:r>
              <a:rPr lang="el-GR" sz="2800" dirty="0" err="1"/>
              <a:t>τρίτον</a:t>
            </a:r>
            <a:r>
              <a:rPr lang="el-GR" sz="2800" dirty="0"/>
              <a:t> </a:t>
            </a:r>
            <a:r>
              <a:rPr lang="el-GR" sz="2800" dirty="0" err="1"/>
              <a:t>διδασκάλους</a:t>
            </a:r>
            <a:r>
              <a:rPr lang="el-GR" sz="2800" dirty="0"/>
              <a:t>, </a:t>
            </a:r>
            <a:r>
              <a:rPr lang="el-GR" sz="2800" dirty="0" err="1"/>
              <a:t>ἔπειτα</a:t>
            </a:r>
            <a:r>
              <a:rPr lang="el-GR" sz="2800" dirty="0"/>
              <a:t> </a:t>
            </a:r>
            <a:r>
              <a:rPr lang="el-GR" sz="2800" dirty="0" err="1"/>
              <a:t>δυνάμεις</a:t>
            </a:r>
            <a:r>
              <a:rPr lang="el-GR" sz="2800" dirty="0"/>
              <a:t>, </a:t>
            </a:r>
            <a:r>
              <a:rPr lang="el-GR" sz="2800" dirty="0" err="1"/>
              <a:t>ἔπειτα</a:t>
            </a:r>
            <a:r>
              <a:rPr lang="el-GR" sz="2800" dirty="0"/>
              <a:t> </a:t>
            </a:r>
            <a:r>
              <a:rPr lang="el-GR" sz="2800" dirty="0" err="1"/>
              <a:t>χαρίσματα</a:t>
            </a:r>
            <a:r>
              <a:rPr lang="el-GR" sz="2800" dirty="0"/>
              <a:t> </a:t>
            </a:r>
            <a:r>
              <a:rPr lang="el-GR" sz="2800" dirty="0" err="1"/>
              <a:t>ἰαμάτων</a:t>
            </a:r>
            <a:r>
              <a:rPr lang="el-GR" sz="2800" dirty="0"/>
              <a:t>, </a:t>
            </a:r>
            <a:r>
              <a:rPr lang="el-GR" sz="2800" dirty="0" err="1"/>
              <a:t>ἀντιλήμψεις</a:t>
            </a:r>
            <a:r>
              <a:rPr lang="el-GR" sz="2800" dirty="0"/>
              <a:t>, </a:t>
            </a:r>
            <a:r>
              <a:rPr lang="el-GR" sz="2800" dirty="0" err="1"/>
              <a:t>κυβερνήσεις</a:t>
            </a:r>
            <a:r>
              <a:rPr lang="el-GR" sz="2800" dirty="0"/>
              <a:t>, </a:t>
            </a:r>
            <a:r>
              <a:rPr lang="el-GR" sz="2800" dirty="0" err="1">
                <a:solidFill>
                  <a:srgbClr val="0070C0"/>
                </a:solidFill>
              </a:rPr>
              <a:t>γένη</a:t>
            </a:r>
            <a:r>
              <a:rPr lang="el-GR" sz="2800" dirty="0">
                <a:solidFill>
                  <a:srgbClr val="0070C0"/>
                </a:solidFill>
              </a:rPr>
              <a:t> </a:t>
            </a:r>
            <a:r>
              <a:rPr lang="el-GR" sz="2800" dirty="0" err="1">
                <a:solidFill>
                  <a:srgbClr val="0070C0"/>
                </a:solidFill>
              </a:rPr>
              <a:t>γλωσσῶν</a:t>
            </a:r>
            <a:r>
              <a:rPr lang="el-GR" sz="2800" dirty="0"/>
              <a:t>.</a:t>
            </a:r>
          </a:p>
          <a:p>
            <a:pPr marL="253338" indent="-217338">
              <a:lnSpc>
                <a:spcPts val="3880"/>
              </a:lnSpc>
              <a:spcBef>
                <a:spcPts val="1600"/>
              </a:spcBef>
              <a:spcAft>
                <a:spcPts val="1800"/>
              </a:spcAft>
              <a:buFont typeface="Arial" panose="020B0604020202020204" pitchFamily="34" charset="0"/>
              <a:buChar char="•"/>
            </a:pPr>
            <a:r>
              <a:rPr lang="de-CH" sz="2800" b="1" dirty="0"/>
              <a:t>12,30:</a:t>
            </a:r>
            <a:r>
              <a:rPr lang="de-CH" sz="2800" dirty="0"/>
              <a:t> </a:t>
            </a:r>
            <a:r>
              <a:rPr lang="el-GR" sz="2800" dirty="0" err="1"/>
              <a:t>μὴ</a:t>
            </a:r>
            <a:r>
              <a:rPr lang="el-GR" sz="2800" dirty="0"/>
              <a:t> </a:t>
            </a:r>
            <a:r>
              <a:rPr lang="el-GR" sz="2800" dirty="0" err="1"/>
              <a:t>πάντες</a:t>
            </a:r>
            <a:r>
              <a:rPr lang="el-GR" sz="2800" dirty="0"/>
              <a:t> </a:t>
            </a:r>
            <a:r>
              <a:rPr lang="el-GR" sz="2800" dirty="0" err="1"/>
              <a:t>χαρίσματα</a:t>
            </a:r>
            <a:r>
              <a:rPr lang="el-GR" sz="2800" dirty="0"/>
              <a:t> </a:t>
            </a:r>
            <a:r>
              <a:rPr lang="el-GR" sz="2800" dirty="0" err="1"/>
              <a:t>ἔχουσιν</a:t>
            </a:r>
            <a:r>
              <a:rPr lang="el-GR" sz="2800" dirty="0"/>
              <a:t> </a:t>
            </a:r>
            <a:r>
              <a:rPr lang="el-GR" sz="2800" dirty="0" err="1"/>
              <a:t>ἰαμάτων</a:t>
            </a:r>
            <a:r>
              <a:rPr lang="el-GR" sz="2800" dirty="0"/>
              <a:t>; </a:t>
            </a:r>
            <a:r>
              <a:rPr lang="el-GR" sz="2800" dirty="0" err="1"/>
              <a:t>μὴ</a:t>
            </a:r>
            <a:r>
              <a:rPr lang="el-GR" sz="2800" dirty="0"/>
              <a:t> </a:t>
            </a:r>
            <a:r>
              <a:rPr lang="el-GR" sz="2800" dirty="0" err="1"/>
              <a:t>πάντες</a:t>
            </a:r>
            <a:r>
              <a:rPr lang="el-GR" sz="2800" b="1" dirty="0"/>
              <a:t> </a:t>
            </a:r>
            <a:r>
              <a:rPr lang="el-GR" sz="2800" dirty="0" err="1">
                <a:solidFill>
                  <a:srgbClr val="0070C0"/>
                </a:solidFill>
              </a:rPr>
              <a:t>γλώσσαις</a:t>
            </a:r>
            <a:r>
              <a:rPr lang="el-GR" sz="2800" dirty="0"/>
              <a:t> </a:t>
            </a:r>
            <a:r>
              <a:rPr lang="el-GR" sz="2800" dirty="0" err="1">
                <a:solidFill>
                  <a:srgbClr val="00B050"/>
                </a:solidFill>
              </a:rPr>
              <a:t>λαλοῦσιν</a:t>
            </a:r>
            <a:r>
              <a:rPr lang="el-GR" sz="2800" dirty="0"/>
              <a:t>; </a:t>
            </a:r>
            <a:r>
              <a:rPr lang="el-GR" sz="2800" dirty="0" err="1"/>
              <a:t>μὴ</a:t>
            </a:r>
            <a:r>
              <a:rPr lang="el-GR" sz="2800" dirty="0"/>
              <a:t> </a:t>
            </a:r>
            <a:r>
              <a:rPr lang="el-GR" sz="2800" dirty="0" err="1"/>
              <a:t>πάντες</a:t>
            </a:r>
            <a:r>
              <a:rPr lang="el-GR" sz="2800" dirty="0"/>
              <a:t> </a:t>
            </a:r>
            <a:r>
              <a:rPr lang="el-GR" sz="2800" dirty="0" err="1">
                <a:solidFill>
                  <a:srgbClr val="FF0000"/>
                </a:solidFill>
              </a:rPr>
              <a:t>διερμηνεύουσιν</a:t>
            </a:r>
            <a:r>
              <a:rPr lang="el-GR" sz="2800" dirty="0"/>
              <a:t>;</a:t>
            </a:r>
          </a:p>
          <a:p>
            <a:pPr marL="253338" indent="-217338">
              <a:lnSpc>
                <a:spcPts val="3880"/>
              </a:lnSpc>
              <a:spcBef>
                <a:spcPts val="1600"/>
              </a:spcBef>
              <a:spcAft>
                <a:spcPts val="1800"/>
              </a:spcAft>
              <a:buFont typeface="Arial" panose="020B0604020202020204" pitchFamily="34" charset="0"/>
              <a:buChar char="•"/>
            </a:pPr>
            <a:r>
              <a:rPr lang="de-CH" sz="2800" b="1" dirty="0"/>
              <a:t>13,1:</a:t>
            </a:r>
            <a:r>
              <a:rPr lang="de-CH" sz="2800" dirty="0"/>
              <a:t> </a:t>
            </a:r>
            <a:r>
              <a:rPr lang="el-GR" sz="2800" dirty="0" err="1"/>
              <a:t>Ἐὰν</a:t>
            </a:r>
            <a:r>
              <a:rPr lang="el-GR" sz="2800" dirty="0"/>
              <a:t> </a:t>
            </a:r>
            <a:r>
              <a:rPr lang="el-GR" sz="2800" dirty="0" err="1">
                <a:solidFill>
                  <a:srgbClr val="0070C0"/>
                </a:solidFill>
              </a:rPr>
              <a:t>ταῖς</a:t>
            </a:r>
            <a:r>
              <a:rPr lang="el-GR" sz="2800" b="1" dirty="0">
                <a:solidFill>
                  <a:srgbClr val="0070C0"/>
                </a:solidFill>
              </a:rPr>
              <a:t> </a:t>
            </a:r>
            <a:r>
              <a:rPr lang="el-GR" sz="2800" dirty="0" err="1">
                <a:solidFill>
                  <a:srgbClr val="0070C0"/>
                </a:solidFill>
              </a:rPr>
              <a:t>γλώσσαις</a:t>
            </a:r>
            <a:r>
              <a:rPr lang="el-GR" sz="2800" dirty="0">
                <a:solidFill>
                  <a:srgbClr val="0070C0"/>
                </a:solidFill>
              </a:rPr>
              <a:t> </a:t>
            </a:r>
            <a:r>
              <a:rPr lang="el-GR" sz="2800" dirty="0" err="1">
                <a:solidFill>
                  <a:srgbClr val="0070C0"/>
                </a:solidFill>
              </a:rPr>
              <a:t>τῶν</a:t>
            </a:r>
            <a:r>
              <a:rPr lang="el-GR" sz="2800" dirty="0">
                <a:solidFill>
                  <a:srgbClr val="0070C0"/>
                </a:solidFill>
              </a:rPr>
              <a:t> </a:t>
            </a:r>
            <a:r>
              <a:rPr lang="el-GR" sz="2800" dirty="0" err="1">
                <a:solidFill>
                  <a:srgbClr val="0070C0"/>
                </a:solidFill>
              </a:rPr>
              <a:t>ἀνθρώπων</a:t>
            </a:r>
            <a:r>
              <a:rPr lang="el-GR" sz="2800" dirty="0">
                <a:solidFill>
                  <a:srgbClr val="0070C0"/>
                </a:solidFill>
              </a:rPr>
              <a:t> </a:t>
            </a:r>
            <a:r>
              <a:rPr lang="el-GR" sz="2800" dirty="0" err="1">
                <a:solidFill>
                  <a:srgbClr val="00B050"/>
                </a:solidFill>
              </a:rPr>
              <a:t>λαλῶ</a:t>
            </a:r>
            <a:r>
              <a:rPr lang="el-GR" sz="2800" dirty="0">
                <a:solidFill>
                  <a:srgbClr val="00B050"/>
                </a:solidFill>
              </a:rPr>
              <a:t> </a:t>
            </a:r>
            <a:r>
              <a:rPr lang="el-GR" sz="2800" dirty="0" err="1">
                <a:solidFill>
                  <a:srgbClr val="0070C0"/>
                </a:solidFill>
              </a:rPr>
              <a:t>καὶ</a:t>
            </a:r>
            <a:r>
              <a:rPr lang="el-GR" sz="2800" dirty="0">
                <a:solidFill>
                  <a:srgbClr val="0070C0"/>
                </a:solidFill>
              </a:rPr>
              <a:t> </a:t>
            </a:r>
            <a:r>
              <a:rPr lang="el-GR" sz="2800" dirty="0" err="1">
                <a:solidFill>
                  <a:srgbClr val="0070C0"/>
                </a:solidFill>
              </a:rPr>
              <a:t>τῶν</a:t>
            </a:r>
            <a:r>
              <a:rPr lang="el-GR" sz="2800" dirty="0">
                <a:solidFill>
                  <a:srgbClr val="0070C0"/>
                </a:solidFill>
              </a:rPr>
              <a:t> </a:t>
            </a:r>
            <a:r>
              <a:rPr lang="el-GR" sz="2800" dirty="0" err="1">
                <a:solidFill>
                  <a:srgbClr val="0070C0"/>
                </a:solidFill>
              </a:rPr>
              <a:t>ἀγγέλων</a:t>
            </a:r>
            <a:r>
              <a:rPr lang="el-GR" sz="2800" dirty="0"/>
              <a:t>, </a:t>
            </a:r>
            <a:r>
              <a:rPr lang="el-GR" sz="2800" dirty="0" err="1"/>
              <a:t>ἀγάπην</a:t>
            </a:r>
            <a:r>
              <a:rPr lang="el-GR" sz="2800" dirty="0"/>
              <a:t> </a:t>
            </a:r>
            <a:r>
              <a:rPr lang="el-GR" sz="2800" dirty="0" err="1"/>
              <a:t>δὲ</a:t>
            </a:r>
            <a:r>
              <a:rPr lang="el-GR" sz="2800" dirty="0"/>
              <a:t> </a:t>
            </a:r>
            <a:r>
              <a:rPr lang="el-GR" sz="2800" dirty="0" err="1"/>
              <a:t>μὴ</a:t>
            </a:r>
            <a:r>
              <a:rPr lang="el-GR" sz="2800" dirty="0"/>
              <a:t> </a:t>
            </a:r>
            <a:r>
              <a:rPr lang="el-GR" sz="2800" dirty="0" err="1"/>
              <a:t>ἔχω</a:t>
            </a:r>
            <a:r>
              <a:rPr lang="el-GR" sz="2800" dirty="0"/>
              <a:t>, </a:t>
            </a:r>
            <a:r>
              <a:rPr lang="el-GR" sz="2800" dirty="0" err="1"/>
              <a:t>γέγονα</a:t>
            </a:r>
            <a:r>
              <a:rPr lang="el-GR" sz="2800" dirty="0"/>
              <a:t> </a:t>
            </a:r>
            <a:r>
              <a:rPr lang="el-GR" sz="2800" dirty="0" err="1"/>
              <a:t>χαλκὸς</a:t>
            </a:r>
            <a:r>
              <a:rPr lang="el-GR" sz="2800" dirty="0"/>
              <a:t> </a:t>
            </a:r>
            <a:r>
              <a:rPr lang="el-GR" sz="2800" dirty="0" err="1"/>
              <a:t>ἠχῶν</a:t>
            </a:r>
            <a:r>
              <a:rPr lang="el-GR" sz="2800" dirty="0"/>
              <a:t> </a:t>
            </a:r>
            <a:r>
              <a:rPr lang="el-GR" sz="2800" dirty="0" err="1"/>
              <a:t>ἢ</a:t>
            </a:r>
            <a:r>
              <a:rPr lang="el-GR" sz="2800" dirty="0"/>
              <a:t> </a:t>
            </a:r>
            <a:r>
              <a:rPr lang="el-GR" sz="2800" dirty="0" err="1"/>
              <a:t>κύμβαλον</a:t>
            </a:r>
            <a:r>
              <a:rPr lang="el-GR" sz="2800" dirty="0"/>
              <a:t> </a:t>
            </a:r>
            <a:r>
              <a:rPr lang="el-GR" sz="2800" dirty="0" err="1"/>
              <a:t>ἀλαλάζον</a:t>
            </a:r>
            <a:r>
              <a:rPr lang="el-GR" sz="2800" dirty="0"/>
              <a:t>.</a:t>
            </a:r>
          </a:p>
          <a:p>
            <a:pPr marL="253338" indent="-217338">
              <a:lnSpc>
                <a:spcPts val="3880"/>
              </a:lnSpc>
              <a:spcBef>
                <a:spcPts val="1600"/>
              </a:spcBef>
              <a:spcAft>
                <a:spcPts val="1800"/>
              </a:spcAft>
              <a:buFont typeface="Arial" panose="020B0604020202020204" pitchFamily="34" charset="0"/>
              <a:buChar char="•"/>
            </a:pPr>
            <a:r>
              <a:rPr lang="de-CH" sz="2800" b="1" dirty="0"/>
              <a:t>13,8:</a:t>
            </a:r>
            <a:r>
              <a:rPr lang="de-CH" sz="2800" dirty="0"/>
              <a:t> </a:t>
            </a:r>
            <a:r>
              <a:rPr lang="el-GR" sz="2800" dirty="0" err="1"/>
              <a:t>Ἡ</a:t>
            </a:r>
            <a:r>
              <a:rPr lang="el-GR" sz="2800" dirty="0"/>
              <a:t> </a:t>
            </a:r>
            <a:r>
              <a:rPr lang="el-GR" sz="2800" dirty="0" err="1"/>
              <a:t>ἀγάπη</a:t>
            </a:r>
            <a:r>
              <a:rPr lang="el-GR" sz="2800" dirty="0"/>
              <a:t> </a:t>
            </a:r>
            <a:r>
              <a:rPr lang="el-GR" sz="2800" dirty="0" err="1"/>
              <a:t>οὐδέποτε</a:t>
            </a:r>
            <a:r>
              <a:rPr lang="el-GR" sz="2800" dirty="0"/>
              <a:t> </a:t>
            </a:r>
            <a:r>
              <a:rPr lang="el-GR" sz="2800" dirty="0" err="1"/>
              <a:t>πίπτει</a:t>
            </a:r>
            <a:r>
              <a:rPr lang="el-GR" sz="2800" dirty="0"/>
              <a:t>· </a:t>
            </a:r>
            <a:r>
              <a:rPr lang="el-GR" sz="2800" dirty="0" err="1"/>
              <a:t>εἴτε</a:t>
            </a:r>
            <a:r>
              <a:rPr lang="el-GR" sz="2800" dirty="0"/>
              <a:t> </a:t>
            </a:r>
            <a:r>
              <a:rPr lang="el-GR" sz="2800" dirty="0" err="1"/>
              <a:t>δὲ</a:t>
            </a:r>
            <a:r>
              <a:rPr lang="el-GR" sz="2800" dirty="0"/>
              <a:t> </a:t>
            </a:r>
            <a:r>
              <a:rPr lang="el-GR" sz="2800" dirty="0" err="1"/>
              <a:t>προφητεῖαι</a:t>
            </a:r>
            <a:r>
              <a:rPr lang="el-GR" sz="2800" dirty="0"/>
              <a:t>, </a:t>
            </a:r>
            <a:r>
              <a:rPr lang="el-GR" sz="2800" dirty="0" err="1"/>
              <a:t>καταργηθήσονται</a:t>
            </a:r>
            <a:r>
              <a:rPr lang="el-GR" sz="2800" dirty="0"/>
              <a:t>· </a:t>
            </a:r>
            <a:r>
              <a:rPr lang="el-GR" sz="2800" dirty="0" err="1"/>
              <a:t>εἴτε</a:t>
            </a:r>
            <a:r>
              <a:rPr lang="el-GR" sz="2800" b="1" dirty="0"/>
              <a:t> </a:t>
            </a:r>
            <a:r>
              <a:rPr lang="el-GR" sz="2800" dirty="0" err="1">
                <a:solidFill>
                  <a:srgbClr val="0070C0"/>
                </a:solidFill>
              </a:rPr>
              <a:t>γλῶσσαι</a:t>
            </a:r>
            <a:r>
              <a:rPr lang="el-GR" sz="2800" dirty="0"/>
              <a:t>, </a:t>
            </a:r>
            <a:r>
              <a:rPr lang="el-GR" sz="2800" dirty="0" err="1">
                <a:solidFill>
                  <a:srgbClr val="FF0000"/>
                </a:solidFill>
              </a:rPr>
              <a:t>παύσονται</a:t>
            </a:r>
            <a:r>
              <a:rPr lang="el-GR" sz="2800" dirty="0"/>
              <a:t>· </a:t>
            </a:r>
            <a:r>
              <a:rPr lang="el-GR" sz="2800" dirty="0" err="1"/>
              <a:t>εἴτε</a:t>
            </a:r>
            <a:r>
              <a:rPr lang="el-GR" sz="2800" dirty="0"/>
              <a:t> </a:t>
            </a:r>
            <a:r>
              <a:rPr lang="el-GR" sz="2800" dirty="0" err="1"/>
              <a:t>γνῶσις</a:t>
            </a:r>
            <a:r>
              <a:rPr lang="el-GR" sz="2800" dirty="0"/>
              <a:t>, </a:t>
            </a:r>
            <a:r>
              <a:rPr lang="el-GR" sz="2800" dirty="0" err="1"/>
              <a:t>καταργηθήσεται</a:t>
            </a:r>
            <a:r>
              <a:rPr lang="el-GR" sz="2800" dirty="0"/>
              <a:t>.</a:t>
            </a:r>
          </a:p>
        </p:txBody>
      </p:sp>
      <p:sp>
        <p:nvSpPr>
          <p:cNvPr id="4" name="Foliennummernplatzhalter 3">
            <a:extLst>
              <a:ext uri="{FF2B5EF4-FFF2-40B4-BE49-F238E27FC236}">
                <a16:creationId xmlns:a16="http://schemas.microsoft.com/office/drawing/2014/main" xmlns="" id="{114EF828-5901-9047-8062-FD4A8D4CCB68}"/>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78395321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23254B-4F3F-B84F-B66F-EAB30A2166C8}"/>
              </a:ext>
            </a:extLst>
          </p:cNvPr>
          <p:cNvSpPr>
            <a:spLocks noGrp="1"/>
          </p:cNvSpPr>
          <p:nvPr>
            <p:ph type="title"/>
          </p:nvPr>
        </p:nvSpPr>
        <p:spPr>
          <a:xfrm>
            <a:off x="488372" y="36513"/>
            <a:ext cx="12352915" cy="773978"/>
          </a:xfrm>
        </p:spPr>
        <p:txBody>
          <a:bodyPr/>
          <a:lstStyle/>
          <a:p>
            <a:r>
              <a:rPr lang="de-CH" sz="3600" dirty="0" err="1"/>
              <a:t>γλῶσσ</a:t>
            </a:r>
            <a:r>
              <a:rPr lang="de-CH" sz="3600" dirty="0"/>
              <a:t>α</a:t>
            </a:r>
            <a:r>
              <a:rPr lang="de-DE" sz="3600" dirty="0"/>
              <a:t> (Zunge, Sprache) in 1. Korinther 12–14</a:t>
            </a:r>
          </a:p>
        </p:txBody>
      </p:sp>
      <p:sp>
        <p:nvSpPr>
          <p:cNvPr id="3" name="Inhaltsplatzhalter 2">
            <a:extLst>
              <a:ext uri="{FF2B5EF4-FFF2-40B4-BE49-F238E27FC236}">
                <a16:creationId xmlns:a16="http://schemas.microsoft.com/office/drawing/2014/main" xmlns="" id="{29A8F5B4-CB1F-B248-B87D-C74FF878C251}"/>
              </a:ext>
            </a:extLst>
          </p:cNvPr>
          <p:cNvSpPr>
            <a:spLocks noGrp="1"/>
          </p:cNvSpPr>
          <p:nvPr>
            <p:ph idx="1"/>
          </p:nvPr>
        </p:nvSpPr>
        <p:spPr>
          <a:xfrm>
            <a:off x="143219" y="947452"/>
            <a:ext cx="12696481" cy="7601638"/>
          </a:xfrm>
        </p:spPr>
        <p:txBody>
          <a:bodyPr/>
          <a:lstStyle/>
          <a:p>
            <a:pPr marL="253338" indent="-217338">
              <a:lnSpc>
                <a:spcPts val="3780"/>
              </a:lnSpc>
              <a:spcBef>
                <a:spcPts val="2200"/>
              </a:spcBef>
              <a:spcAft>
                <a:spcPts val="1800"/>
              </a:spcAft>
              <a:buFont typeface="Arial" panose="020B0604020202020204" pitchFamily="34" charset="0"/>
              <a:buChar char="•"/>
            </a:pPr>
            <a:r>
              <a:rPr lang="de-CH" sz="2800" b="1" dirty="0"/>
              <a:t>14,2:</a:t>
            </a:r>
            <a:r>
              <a:rPr lang="de-CH" sz="2800" dirty="0"/>
              <a:t> </a:t>
            </a:r>
            <a:r>
              <a:rPr lang="el-GR" sz="2800" dirty="0" err="1">
                <a:solidFill>
                  <a:srgbClr val="00B050"/>
                </a:solidFill>
              </a:rPr>
              <a:t>ὁ</a:t>
            </a:r>
            <a:r>
              <a:rPr lang="el-GR" sz="2800" dirty="0"/>
              <a:t> </a:t>
            </a:r>
            <a:r>
              <a:rPr lang="el-GR" sz="2800" dirty="0" err="1"/>
              <a:t>γὰρ</a:t>
            </a:r>
            <a:r>
              <a:rPr lang="el-GR" sz="2800" dirty="0"/>
              <a:t> </a:t>
            </a:r>
            <a:r>
              <a:rPr lang="el-GR" sz="2800" dirty="0" err="1">
                <a:solidFill>
                  <a:srgbClr val="00B050"/>
                </a:solidFill>
              </a:rPr>
              <a:t>λαλῶν</a:t>
            </a:r>
            <a:r>
              <a:rPr lang="el-GR" sz="2800" b="1" dirty="0"/>
              <a:t> </a:t>
            </a:r>
            <a:r>
              <a:rPr lang="el-GR" sz="2800" dirty="0" err="1">
                <a:solidFill>
                  <a:srgbClr val="0070C0"/>
                </a:solidFill>
              </a:rPr>
              <a:t>γλώσσῃ</a:t>
            </a:r>
            <a:r>
              <a:rPr lang="el-GR" sz="2800" dirty="0"/>
              <a:t> </a:t>
            </a:r>
            <a:r>
              <a:rPr lang="el-GR" sz="2800" dirty="0" err="1">
                <a:solidFill>
                  <a:srgbClr val="7030A0"/>
                </a:solidFill>
              </a:rPr>
              <a:t>οὐκ</a:t>
            </a:r>
            <a:r>
              <a:rPr lang="el-GR" sz="2800" dirty="0">
                <a:solidFill>
                  <a:srgbClr val="7030A0"/>
                </a:solidFill>
              </a:rPr>
              <a:t> </a:t>
            </a:r>
            <a:r>
              <a:rPr lang="el-GR" sz="2800" dirty="0" err="1">
                <a:solidFill>
                  <a:srgbClr val="7030A0"/>
                </a:solidFill>
              </a:rPr>
              <a:t>ἀνθρώποις</a:t>
            </a:r>
            <a:r>
              <a:rPr lang="de-DE" sz="2800" dirty="0">
                <a:solidFill>
                  <a:srgbClr val="7030A0"/>
                </a:solidFill>
              </a:rPr>
              <a:t> („für Menschen“)</a:t>
            </a:r>
            <a:r>
              <a:rPr lang="el-GR" sz="2800" dirty="0">
                <a:solidFill>
                  <a:srgbClr val="7030A0"/>
                </a:solidFill>
              </a:rPr>
              <a:t> </a:t>
            </a:r>
            <a:r>
              <a:rPr lang="el-GR" sz="2800" dirty="0" err="1"/>
              <a:t>λαλεῖ</a:t>
            </a:r>
            <a:r>
              <a:rPr lang="el-GR" sz="2800" dirty="0"/>
              <a:t> </a:t>
            </a:r>
            <a:r>
              <a:rPr lang="el-GR" sz="2800" dirty="0" err="1"/>
              <a:t>ἀλλὰ</a:t>
            </a:r>
            <a:r>
              <a:rPr lang="de-DE" sz="2800" dirty="0"/>
              <a:t> [u. a. </a:t>
            </a:r>
            <a:r>
              <a:rPr lang="de-CH" sz="2800" dirty="0"/>
              <a:t>𝔐: </a:t>
            </a:r>
            <a:r>
              <a:rPr lang="el-GR" sz="2800" dirty="0" err="1"/>
              <a:t>τῷ</a:t>
            </a:r>
            <a:r>
              <a:rPr lang="de-DE" sz="2800" dirty="0"/>
              <a:t>]</a:t>
            </a:r>
            <a:r>
              <a:rPr lang="el-GR" sz="2800" dirty="0"/>
              <a:t> </a:t>
            </a:r>
            <a:r>
              <a:rPr lang="el-GR" sz="2800" dirty="0" err="1">
                <a:solidFill>
                  <a:srgbClr val="7030A0"/>
                </a:solidFill>
              </a:rPr>
              <a:t>θεῷ</a:t>
            </a:r>
            <a:r>
              <a:rPr lang="de-DE" sz="2800" dirty="0">
                <a:solidFill>
                  <a:srgbClr val="7030A0"/>
                </a:solidFill>
              </a:rPr>
              <a:t> („für</a:t>
            </a:r>
            <a:r>
              <a:rPr lang="de-DE" sz="2800" dirty="0"/>
              <a:t> </a:t>
            </a:r>
            <a:r>
              <a:rPr lang="de-DE" sz="2800" dirty="0">
                <a:solidFill>
                  <a:srgbClr val="7030A0"/>
                </a:solidFill>
              </a:rPr>
              <a:t>Gott“)</a:t>
            </a:r>
            <a:r>
              <a:rPr lang="el-GR" sz="2800" dirty="0"/>
              <a:t>· </a:t>
            </a:r>
            <a:r>
              <a:rPr lang="el-GR" sz="2800" dirty="0" err="1"/>
              <a:t>οὐδεὶς</a:t>
            </a:r>
            <a:r>
              <a:rPr lang="el-GR" sz="2800" dirty="0"/>
              <a:t> </a:t>
            </a:r>
            <a:r>
              <a:rPr lang="el-GR" sz="2800" dirty="0" err="1"/>
              <a:t>γὰρ</a:t>
            </a:r>
            <a:r>
              <a:rPr lang="el-GR" sz="2800" dirty="0"/>
              <a:t> </a:t>
            </a:r>
            <a:r>
              <a:rPr lang="el-GR" sz="2800" dirty="0" err="1"/>
              <a:t>ἀκούει</a:t>
            </a:r>
            <a:r>
              <a:rPr lang="el-GR" sz="2800" dirty="0"/>
              <a:t>, </a:t>
            </a:r>
            <a:r>
              <a:rPr lang="el-GR" sz="2800" dirty="0" err="1">
                <a:solidFill>
                  <a:srgbClr val="00B050"/>
                </a:solidFill>
              </a:rPr>
              <a:t>πνεύματι</a:t>
            </a:r>
            <a:r>
              <a:rPr lang="el-GR" sz="2800" dirty="0">
                <a:solidFill>
                  <a:srgbClr val="00B050"/>
                </a:solidFill>
              </a:rPr>
              <a:t> </a:t>
            </a:r>
            <a:r>
              <a:rPr lang="el-GR" sz="2800" dirty="0" err="1">
                <a:solidFill>
                  <a:srgbClr val="00B050"/>
                </a:solidFill>
              </a:rPr>
              <a:t>δὲ</a:t>
            </a:r>
            <a:r>
              <a:rPr lang="el-GR" sz="2800" dirty="0">
                <a:solidFill>
                  <a:srgbClr val="00B050"/>
                </a:solidFill>
              </a:rPr>
              <a:t> </a:t>
            </a:r>
            <a:r>
              <a:rPr lang="el-GR" sz="2800" dirty="0" err="1">
                <a:solidFill>
                  <a:srgbClr val="00B050"/>
                </a:solidFill>
              </a:rPr>
              <a:t>λαλεῖ</a:t>
            </a:r>
            <a:r>
              <a:rPr lang="el-GR" sz="2800" dirty="0">
                <a:solidFill>
                  <a:srgbClr val="00B050"/>
                </a:solidFill>
              </a:rPr>
              <a:t> </a:t>
            </a:r>
            <a:r>
              <a:rPr lang="el-GR" sz="2800" dirty="0" err="1">
                <a:solidFill>
                  <a:srgbClr val="00B050"/>
                </a:solidFill>
              </a:rPr>
              <a:t>μυστήρια</a:t>
            </a:r>
            <a:r>
              <a:rPr lang="el-GR" sz="2800" dirty="0"/>
              <a:t>·</a:t>
            </a:r>
          </a:p>
          <a:p>
            <a:pPr marL="253338" indent="-217338">
              <a:lnSpc>
                <a:spcPts val="3780"/>
              </a:lnSpc>
              <a:spcBef>
                <a:spcPts val="2200"/>
              </a:spcBef>
              <a:spcAft>
                <a:spcPts val="1800"/>
              </a:spcAft>
              <a:buFont typeface="Arial" panose="020B0604020202020204" pitchFamily="34" charset="0"/>
              <a:buChar char="•"/>
            </a:pPr>
            <a:r>
              <a:rPr lang="de-CH" sz="2800" b="1" dirty="0"/>
              <a:t>14,4-5:</a:t>
            </a:r>
            <a:r>
              <a:rPr lang="de-CH" sz="2800" dirty="0"/>
              <a:t> </a:t>
            </a:r>
            <a:r>
              <a:rPr lang="el-GR" sz="2800" dirty="0" err="1">
                <a:solidFill>
                  <a:srgbClr val="00B050"/>
                </a:solidFill>
              </a:rPr>
              <a:t>ὁ</a:t>
            </a:r>
            <a:r>
              <a:rPr lang="el-GR" sz="2800" dirty="0">
                <a:solidFill>
                  <a:srgbClr val="00B050"/>
                </a:solidFill>
              </a:rPr>
              <a:t> </a:t>
            </a:r>
            <a:r>
              <a:rPr lang="el-GR" sz="2800" dirty="0" err="1">
                <a:solidFill>
                  <a:srgbClr val="00B050"/>
                </a:solidFill>
              </a:rPr>
              <a:t>λαλῶν</a:t>
            </a:r>
            <a:r>
              <a:rPr lang="el-GR" sz="2800" b="1" dirty="0">
                <a:solidFill>
                  <a:srgbClr val="00B050"/>
                </a:solidFill>
              </a:rPr>
              <a:t> </a:t>
            </a:r>
            <a:r>
              <a:rPr lang="el-GR" sz="2800" dirty="0" err="1">
                <a:solidFill>
                  <a:srgbClr val="0070C0"/>
                </a:solidFill>
              </a:rPr>
              <a:t>γλώσσῃ</a:t>
            </a:r>
            <a:r>
              <a:rPr lang="el-GR" sz="2800" dirty="0">
                <a:solidFill>
                  <a:srgbClr val="0070C0"/>
                </a:solidFill>
              </a:rPr>
              <a:t> </a:t>
            </a:r>
            <a:r>
              <a:rPr lang="el-GR" sz="2800" dirty="0" err="1">
                <a:solidFill>
                  <a:srgbClr val="FF0000"/>
                </a:solidFill>
              </a:rPr>
              <a:t>ἑαυτὸν</a:t>
            </a:r>
            <a:r>
              <a:rPr lang="el-GR" sz="2800" dirty="0">
                <a:solidFill>
                  <a:srgbClr val="FF0000"/>
                </a:solidFill>
              </a:rPr>
              <a:t> </a:t>
            </a:r>
            <a:r>
              <a:rPr lang="el-GR" sz="2800" dirty="0" err="1">
                <a:solidFill>
                  <a:srgbClr val="FF0000"/>
                </a:solidFill>
              </a:rPr>
              <a:t>οἰκοδομεῖ</a:t>
            </a:r>
            <a:r>
              <a:rPr lang="el-GR" sz="2800" dirty="0"/>
              <a:t>· </a:t>
            </a:r>
            <a:r>
              <a:rPr lang="el-GR" sz="2800" dirty="0" err="1"/>
              <a:t>ὁ</a:t>
            </a:r>
            <a:r>
              <a:rPr lang="el-GR" sz="2800" dirty="0"/>
              <a:t> </a:t>
            </a:r>
            <a:r>
              <a:rPr lang="el-GR" sz="2800" dirty="0" err="1"/>
              <a:t>δὲ</a:t>
            </a:r>
            <a:r>
              <a:rPr lang="el-GR" sz="2800" dirty="0"/>
              <a:t> </a:t>
            </a:r>
            <a:r>
              <a:rPr lang="el-GR" sz="2800" dirty="0" err="1"/>
              <a:t>προφητεύων</a:t>
            </a:r>
            <a:r>
              <a:rPr lang="el-GR" sz="2800" dirty="0"/>
              <a:t> </a:t>
            </a:r>
            <a:r>
              <a:rPr lang="el-GR" sz="2800" dirty="0" err="1">
                <a:solidFill>
                  <a:srgbClr val="FF0000"/>
                </a:solidFill>
              </a:rPr>
              <a:t>ἐκκλησίαν</a:t>
            </a:r>
            <a:r>
              <a:rPr lang="el-GR" sz="2800" dirty="0">
                <a:solidFill>
                  <a:srgbClr val="FF0000"/>
                </a:solidFill>
              </a:rPr>
              <a:t> </a:t>
            </a:r>
            <a:r>
              <a:rPr lang="el-GR" sz="2800" dirty="0" err="1">
                <a:solidFill>
                  <a:srgbClr val="FF0000"/>
                </a:solidFill>
              </a:rPr>
              <a:t>οἰκοδομεῖ</a:t>
            </a:r>
            <a:r>
              <a:rPr lang="el-GR" sz="2800" dirty="0"/>
              <a:t>.</a:t>
            </a:r>
            <a:r>
              <a:rPr lang="de-DE" sz="2800" dirty="0"/>
              <a:t> </a:t>
            </a:r>
            <a:r>
              <a:rPr lang="el-GR" sz="2800" dirty="0" err="1"/>
              <a:t>θέλω</a:t>
            </a:r>
            <a:r>
              <a:rPr lang="el-GR" sz="2800" dirty="0"/>
              <a:t> </a:t>
            </a:r>
            <a:r>
              <a:rPr lang="el-GR" sz="2800" dirty="0" err="1"/>
              <a:t>δὲ</a:t>
            </a:r>
            <a:r>
              <a:rPr lang="el-GR" sz="2800" dirty="0"/>
              <a:t> </a:t>
            </a:r>
            <a:r>
              <a:rPr lang="el-GR" sz="2800" dirty="0" err="1"/>
              <a:t>πάντας</a:t>
            </a:r>
            <a:r>
              <a:rPr lang="el-GR" sz="2800" dirty="0"/>
              <a:t> </a:t>
            </a:r>
            <a:r>
              <a:rPr lang="el-GR" sz="2800" dirty="0" err="1"/>
              <a:t>ὑμᾶς</a:t>
            </a:r>
            <a:r>
              <a:rPr lang="el-GR" sz="2800" dirty="0"/>
              <a:t> </a:t>
            </a:r>
            <a:r>
              <a:rPr lang="el-GR" sz="2800" dirty="0" err="1">
                <a:solidFill>
                  <a:srgbClr val="00B050"/>
                </a:solidFill>
              </a:rPr>
              <a:t>λαλεῖν</a:t>
            </a:r>
            <a:r>
              <a:rPr lang="el-GR" sz="2800" b="1" dirty="0"/>
              <a:t> </a:t>
            </a:r>
            <a:r>
              <a:rPr lang="el-GR" sz="2800" dirty="0" err="1">
                <a:solidFill>
                  <a:srgbClr val="0070C0"/>
                </a:solidFill>
              </a:rPr>
              <a:t>γλώσσαις</a:t>
            </a:r>
            <a:r>
              <a:rPr lang="el-GR" sz="2800" dirty="0"/>
              <a:t>, </a:t>
            </a:r>
            <a:r>
              <a:rPr lang="el-GR" sz="2800" dirty="0" err="1"/>
              <a:t>μᾶλλον</a:t>
            </a:r>
            <a:r>
              <a:rPr lang="el-GR" sz="2800" dirty="0"/>
              <a:t> </a:t>
            </a:r>
            <a:r>
              <a:rPr lang="el-GR" sz="2800" dirty="0" err="1"/>
              <a:t>δὲ</a:t>
            </a:r>
            <a:r>
              <a:rPr lang="el-GR" sz="2800" dirty="0"/>
              <a:t> </a:t>
            </a:r>
            <a:r>
              <a:rPr lang="el-GR" sz="2800" dirty="0" err="1"/>
              <a:t>ἵνα</a:t>
            </a:r>
            <a:r>
              <a:rPr lang="el-GR" sz="2800" dirty="0"/>
              <a:t> </a:t>
            </a:r>
            <a:r>
              <a:rPr lang="el-GR" sz="2800" dirty="0" err="1"/>
              <a:t>προφητεύητε</a:t>
            </a:r>
            <a:r>
              <a:rPr lang="el-GR" sz="2800" dirty="0"/>
              <a:t>· </a:t>
            </a:r>
            <a:r>
              <a:rPr lang="el-GR" sz="2800" dirty="0" err="1"/>
              <a:t>μείζων</a:t>
            </a:r>
            <a:r>
              <a:rPr lang="el-GR" sz="2800" dirty="0"/>
              <a:t> </a:t>
            </a:r>
            <a:r>
              <a:rPr lang="el-GR" sz="2800" dirty="0" err="1"/>
              <a:t>δὲ</a:t>
            </a:r>
            <a:r>
              <a:rPr lang="el-GR" sz="2800" dirty="0"/>
              <a:t> </a:t>
            </a:r>
            <a:r>
              <a:rPr lang="el-GR" sz="2800" dirty="0" err="1"/>
              <a:t>ὁ</a:t>
            </a:r>
            <a:r>
              <a:rPr lang="el-GR" sz="2800" dirty="0"/>
              <a:t> </a:t>
            </a:r>
            <a:r>
              <a:rPr lang="el-GR" sz="2800" dirty="0" err="1"/>
              <a:t>προφητεύων</a:t>
            </a:r>
            <a:r>
              <a:rPr lang="el-GR" sz="2800" dirty="0"/>
              <a:t> </a:t>
            </a:r>
            <a:r>
              <a:rPr lang="el-GR" sz="2800" dirty="0" err="1"/>
              <a:t>ἢ</a:t>
            </a:r>
            <a:r>
              <a:rPr lang="el-GR" sz="2800" dirty="0"/>
              <a:t> </a:t>
            </a:r>
            <a:r>
              <a:rPr lang="el-GR" sz="2800" dirty="0" err="1"/>
              <a:t>ὁ</a:t>
            </a:r>
            <a:r>
              <a:rPr lang="el-GR" sz="2800" dirty="0"/>
              <a:t> </a:t>
            </a:r>
            <a:r>
              <a:rPr lang="el-GR" sz="2800" dirty="0" err="1"/>
              <a:t>λαλῶν</a:t>
            </a:r>
            <a:r>
              <a:rPr lang="el-GR" sz="2800" b="1" dirty="0"/>
              <a:t> </a:t>
            </a:r>
            <a:r>
              <a:rPr lang="el-GR" sz="2800" dirty="0" err="1">
                <a:solidFill>
                  <a:srgbClr val="0070C0"/>
                </a:solidFill>
              </a:rPr>
              <a:t>γλώσσαις</a:t>
            </a:r>
            <a:r>
              <a:rPr lang="el-GR" sz="2800" dirty="0">
                <a:solidFill>
                  <a:srgbClr val="0070C0"/>
                </a:solidFill>
              </a:rPr>
              <a:t> </a:t>
            </a:r>
            <a:r>
              <a:rPr lang="el-GR" sz="2800" dirty="0" err="1"/>
              <a:t>ἐκτὸς</a:t>
            </a:r>
            <a:r>
              <a:rPr lang="el-GR" sz="2800" dirty="0"/>
              <a:t> </a:t>
            </a:r>
            <a:r>
              <a:rPr lang="el-GR" sz="2800" dirty="0" err="1"/>
              <a:t>εἰ</a:t>
            </a:r>
            <a:r>
              <a:rPr lang="el-GR" sz="2800" dirty="0"/>
              <a:t> </a:t>
            </a:r>
            <a:r>
              <a:rPr lang="el-GR" sz="2800" dirty="0" err="1"/>
              <a:t>μὴ</a:t>
            </a:r>
            <a:r>
              <a:rPr lang="el-GR" sz="2800" dirty="0"/>
              <a:t> </a:t>
            </a:r>
            <a:r>
              <a:rPr lang="el-GR" sz="2800" dirty="0" err="1"/>
              <a:t>διερμηνεύῃ</a:t>
            </a:r>
            <a:r>
              <a:rPr lang="el-GR" sz="2800" dirty="0"/>
              <a:t>, </a:t>
            </a:r>
            <a:r>
              <a:rPr lang="el-GR" sz="2800" dirty="0" err="1">
                <a:solidFill>
                  <a:srgbClr val="FF0000"/>
                </a:solidFill>
              </a:rPr>
              <a:t>ἵνα</a:t>
            </a:r>
            <a:r>
              <a:rPr lang="el-GR" sz="2800" dirty="0">
                <a:solidFill>
                  <a:srgbClr val="FF0000"/>
                </a:solidFill>
              </a:rPr>
              <a:t> </a:t>
            </a:r>
            <a:r>
              <a:rPr lang="el-GR" sz="2800" dirty="0" err="1">
                <a:solidFill>
                  <a:srgbClr val="FF0000"/>
                </a:solidFill>
              </a:rPr>
              <a:t>ἡ</a:t>
            </a:r>
            <a:r>
              <a:rPr lang="el-GR" sz="2800" dirty="0">
                <a:solidFill>
                  <a:srgbClr val="FF0000"/>
                </a:solidFill>
              </a:rPr>
              <a:t> </a:t>
            </a:r>
            <a:r>
              <a:rPr lang="el-GR" sz="2800" dirty="0" err="1">
                <a:solidFill>
                  <a:srgbClr val="FF0000"/>
                </a:solidFill>
              </a:rPr>
              <a:t>ἐκκλησία</a:t>
            </a:r>
            <a:r>
              <a:rPr lang="el-GR" sz="2800" dirty="0">
                <a:solidFill>
                  <a:srgbClr val="FF0000"/>
                </a:solidFill>
              </a:rPr>
              <a:t> </a:t>
            </a:r>
            <a:r>
              <a:rPr lang="el-GR" sz="2800" dirty="0" err="1">
                <a:solidFill>
                  <a:srgbClr val="FF0000"/>
                </a:solidFill>
              </a:rPr>
              <a:t>οἰκοδομὴν</a:t>
            </a:r>
            <a:r>
              <a:rPr lang="el-GR" sz="2800" dirty="0">
                <a:solidFill>
                  <a:srgbClr val="FF0000"/>
                </a:solidFill>
              </a:rPr>
              <a:t> </a:t>
            </a:r>
            <a:r>
              <a:rPr lang="el-GR" sz="2800" dirty="0" err="1">
                <a:solidFill>
                  <a:srgbClr val="FF0000"/>
                </a:solidFill>
              </a:rPr>
              <a:t>λάβῃ</a:t>
            </a:r>
            <a:r>
              <a:rPr lang="el-GR" sz="2800" dirty="0"/>
              <a:t>.</a:t>
            </a:r>
          </a:p>
          <a:p>
            <a:pPr marL="253338" indent="-217338">
              <a:lnSpc>
                <a:spcPts val="3780"/>
              </a:lnSpc>
              <a:spcBef>
                <a:spcPts val="2200"/>
              </a:spcBef>
              <a:spcAft>
                <a:spcPts val="1800"/>
              </a:spcAft>
              <a:buFont typeface="Arial" panose="020B0604020202020204" pitchFamily="34" charset="0"/>
              <a:buChar char="•"/>
            </a:pPr>
            <a:r>
              <a:rPr lang="de-CH" sz="2800" b="1" dirty="0"/>
              <a:t>14,9:</a:t>
            </a:r>
            <a:r>
              <a:rPr lang="de-CH" sz="2800" dirty="0"/>
              <a:t> … </a:t>
            </a:r>
            <a:r>
              <a:rPr lang="el-GR" sz="2800" dirty="0" err="1"/>
              <a:t>οὕτως</a:t>
            </a:r>
            <a:r>
              <a:rPr lang="el-GR" sz="2800" dirty="0"/>
              <a:t> </a:t>
            </a:r>
            <a:r>
              <a:rPr lang="el-GR" sz="2800" dirty="0" err="1"/>
              <a:t>καὶ</a:t>
            </a:r>
            <a:r>
              <a:rPr lang="el-GR" sz="2800" dirty="0"/>
              <a:t> </a:t>
            </a:r>
            <a:r>
              <a:rPr lang="el-GR" sz="2800" dirty="0" err="1"/>
              <a:t>ὑμεῖς</a:t>
            </a:r>
            <a:r>
              <a:rPr lang="el-GR" sz="2800" dirty="0"/>
              <a:t> </a:t>
            </a:r>
            <a:r>
              <a:rPr lang="el-GR" sz="2800" dirty="0" err="1">
                <a:solidFill>
                  <a:srgbClr val="0070C0"/>
                </a:solidFill>
              </a:rPr>
              <a:t>διὰ</a:t>
            </a:r>
            <a:r>
              <a:rPr lang="el-GR" sz="2800" dirty="0">
                <a:solidFill>
                  <a:srgbClr val="0070C0"/>
                </a:solidFill>
              </a:rPr>
              <a:t> </a:t>
            </a:r>
            <a:r>
              <a:rPr lang="el-GR" sz="2800" dirty="0" err="1">
                <a:solidFill>
                  <a:srgbClr val="0070C0"/>
                </a:solidFill>
              </a:rPr>
              <a:t>τῆς</a:t>
            </a:r>
            <a:r>
              <a:rPr lang="el-GR" sz="2800" dirty="0">
                <a:solidFill>
                  <a:srgbClr val="0070C0"/>
                </a:solidFill>
              </a:rPr>
              <a:t> </a:t>
            </a:r>
            <a:r>
              <a:rPr lang="el-GR" sz="2800" dirty="0" err="1">
                <a:solidFill>
                  <a:srgbClr val="0070C0"/>
                </a:solidFill>
              </a:rPr>
              <a:t>γλώσσης</a:t>
            </a:r>
            <a:r>
              <a:rPr lang="el-GR" sz="2800" dirty="0">
                <a:solidFill>
                  <a:srgbClr val="0070C0"/>
                </a:solidFill>
              </a:rPr>
              <a:t> </a:t>
            </a:r>
            <a:r>
              <a:rPr lang="el-GR" sz="2800" dirty="0" err="1">
                <a:solidFill>
                  <a:srgbClr val="FF0000"/>
                </a:solidFill>
              </a:rPr>
              <a:t>ἐὰν</a:t>
            </a:r>
            <a:r>
              <a:rPr lang="el-GR" sz="2800" dirty="0">
                <a:solidFill>
                  <a:srgbClr val="FF0000"/>
                </a:solidFill>
              </a:rPr>
              <a:t> </a:t>
            </a:r>
            <a:r>
              <a:rPr lang="el-GR" sz="2800" dirty="0" err="1">
                <a:solidFill>
                  <a:srgbClr val="FF0000"/>
                </a:solidFill>
              </a:rPr>
              <a:t>μὴ</a:t>
            </a:r>
            <a:r>
              <a:rPr lang="el-GR" sz="2800" dirty="0">
                <a:solidFill>
                  <a:srgbClr val="FF0000"/>
                </a:solidFill>
              </a:rPr>
              <a:t> </a:t>
            </a:r>
            <a:r>
              <a:rPr lang="el-GR" sz="2800" dirty="0" err="1">
                <a:solidFill>
                  <a:srgbClr val="FF0000"/>
                </a:solidFill>
              </a:rPr>
              <a:t>εὔσημον</a:t>
            </a:r>
            <a:r>
              <a:rPr lang="el-GR" sz="2800" dirty="0">
                <a:solidFill>
                  <a:srgbClr val="FF0000"/>
                </a:solidFill>
              </a:rPr>
              <a:t> </a:t>
            </a:r>
            <a:r>
              <a:rPr lang="el-GR" sz="2800" dirty="0" err="1">
                <a:solidFill>
                  <a:srgbClr val="FF0000"/>
                </a:solidFill>
              </a:rPr>
              <a:t>λόγον</a:t>
            </a:r>
            <a:r>
              <a:rPr lang="el-GR" sz="2800" dirty="0">
                <a:solidFill>
                  <a:srgbClr val="FF0000"/>
                </a:solidFill>
              </a:rPr>
              <a:t> </a:t>
            </a:r>
            <a:r>
              <a:rPr lang="el-GR" sz="2800" dirty="0" err="1">
                <a:solidFill>
                  <a:srgbClr val="FF0000"/>
                </a:solidFill>
              </a:rPr>
              <a:t>δῶτε</a:t>
            </a:r>
            <a:r>
              <a:rPr lang="el-GR" sz="2800" dirty="0"/>
              <a:t>, </a:t>
            </a:r>
            <a:r>
              <a:rPr lang="el-GR" sz="2800" dirty="0" err="1"/>
              <a:t>πῶς</a:t>
            </a:r>
            <a:r>
              <a:rPr lang="el-GR" sz="2800" dirty="0"/>
              <a:t> </a:t>
            </a:r>
            <a:r>
              <a:rPr lang="el-GR" sz="2800" dirty="0" err="1"/>
              <a:t>γνωσθήσεται</a:t>
            </a:r>
            <a:r>
              <a:rPr lang="el-GR" sz="2800" dirty="0"/>
              <a:t> </a:t>
            </a:r>
            <a:r>
              <a:rPr lang="el-GR" sz="2800" dirty="0" err="1">
                <a:solidFill>
                  <a:srgbClr val="00B050"/>
                </a:solidFill>
              </a:rPr>
              <a:t>τὸ</a:t>
            </a:r>
            <a:r>
              <a:rPr lang="el-GR" sz="2800" dirty="0">
                <a:solidFill>
                  <a:srgbClr val="00B050"/>
                </a:solidFill>
              </a:rPr>
              <a:t> </a:t>
            </a:r>
            <a:r>
              <a:rPr lang="el-GR" sz="2800" dirty="0" err="1">
                <a:solidFill>
                  <a:srgbClr val="00B050"/>
                </a:solidFill>
              </a:rPr>
              <a:t>λαλούμενον</a:t>
            </a:r>
            <a:r>
              <a:rPr lang="el-GR" sz="2800" dirty="0"/>
              <a:t>; </a:t>
            </a:r>
            <a:r>
              <a:rPr lang="el-GR" sz="2800" dirty="0" err="1">
                <a:solidFill>
                  <a:srgbClr val="00B050"/>
                </a:solidFill>
              </a:rPr>
              <a:t>ἔσεσθε</a:t>
            </a:r>
            <a:r>
              <a:rPr lang="el-GR" sz="2800" dirty="0">
                <a:solidFill>
                  <a:srgbClr val="00B050"/>
                </a:solidFill>
              </a:rPr>
              <a:t> </a:t>
            </a:r>
            <a:r>
              <a:rPr lang="el-GR" sz="2800" dirty="0" err="1">
                <a:solidFill>
                  <a:srgbClr val="00B050"/>
                </a:solidFill>
              </a:rPr>
              <a:t>γὰρ</a:t>
            </a:r>
            <a:r>
              <a:rPr lang="el-GR" sz="2800" dirty="0">
                <a:solidFill>
                  <a:srgbClr val="00B050"/>
                </a:solidFill>
              </a:rPr>
              <a:t> </a:t>
            </a:r>
            <a:r>
              <a:rPr lang="el-GR" sz="2800" dirty="0" err="1">
                <a:solidFill>
                  <a:srgbClr val="00B050"/>
                </a:solidFill>
              </a:rPr>
              <a:t>εἰς</a:t>
            </a:r>
            <a:r>
              <a:rPr lang="el-GR" sz="2800" dirty="0">
                <a:solidFill>
                  <a:srgbClr val="00B050"/>
                </a:solidFill>
              </a:rPr>
              <a:t> </a:t>
            </a:r>
            <a:r>
              <a:rPr lang="el-GR" sz="2800" dirty="0" err="1">
                <a:solidFill>
                  <a:srgbClr val="00B050"/>
                </a:solidFill>
              </a:rPr>
              <a:t>ἀέρα</a:t>
            </a:r>
            <a:r>
              <a:rPr lang="el-GR" sz="2800" dirty="0">
                <a:solidFill>
                  <a:srgbClr val="00B050"/>
                </a:solidFill>
              </a:rPr>
              <a:t> </a:t>
            </a:r>
            <a:r>
              <a:rPr lang="el-GR" sz="2800" dirty="0" err="1">
                <a:solidFill>
                  <a:srgbClr val="00B050"/>
                </a:solidFill>
              </a:rPr>
              <a:t>λαλοῦντες</a:t>
            </a:r>
            <a:r>
              <a:rPr lang="el-GR" sz="2800" dirty="0"/>
              <a:t>.</a:t>
            </a:r>
          </a:p>
          <a:p>
            <a:pPr marL="253338" indent="-217338">
              <a:lnSpc>
                <a:spcPts val="3780"/>
              </a:lnSpc>
              <a:spcBef>
                <a:spcPts val="2200"/>
              </a:spcBef>
              <a:spcAft>
                <a:spcPts val="1800"/>
              </a:spcAft>
              <a:buFont typeface="Arial" panose="020B0604020202020204" pitchFamily="34" charset="0"/>
              <a:buChar char="•"/>
            </a:pPr>
            <a:r>
              <a:rPr lang="de-CH" sz="2800" b="1" dirty="0"/>
              <a:t>14,13-15:</a:t>
            </a:r>
            <a:r>
              <a:rPr lang="de-CH" sz="2800" dirty="0"/>
              <a:t> </a:t>
            </a:r>
            <a:r>
              <a:rPr lang="el-GR" sz="2800" dirty="0" err="1"/>
              <a:t>Διὸ</a:t>
            </a:r>
            <a:r>
              <a:rPr lang="el-GR" sz="2800" dirty="0"/>
              <a:t> </a:t>
            </a:r>
            <a:r>
              <a:rPr lang="el-GR" sz="2800" dirty="0" err="1">
                <a:solidFill>
                  <a:srgbClr val="00B050"/>
                </a:solidFill>
              </a:rPr>
              <a:t>ὁ</a:t>
            </a:r>
            <a:r>
              <a:rPr lang="el-GR" sz="2800" dirty="0">
                <a:solidFill>
                  <a:srgbClr val="00B050"/>
                </a:solidFill>
              </a:rPr>
              <a:t> </a:t>
            </a:r>
            <a:r>
              <a:rPr lang="el-GR" sz="2800" dirty="0" err="1">
                <a:solidFill>
                  <a:srgbClr val="00B050"/>
                </a:solidFill>
              </a:rPr>
              <a:t>λαλῶν</a:t>
            </a:r>
            <a:r>
              <a:rPr lang="el-GR" sz="2800" b="1" dirty="0">
                <a:solidFill>
                  <a:srgbClr val="00B050"/>
                </a:solidFill>
              </a:rPr>
              <a:t> </a:t>
            </a:r>
            <a:r>
              <a:rPr lang="el-GR" sz="2800" dirty="0" err="1">
                <a:solidFill>
                  <a:srgbClr val="0070C0"/>
                </a:solidFill>
              </a:rPr>
              <a:t>γλώσσῃ</a:t>
            </a:r>
            <a:r>
              <a:rPr lang="el-GR" sz="2800" dirty="0"/>
              <a:t> </a:t>
            </a:r>
            <a:r>
              <a:rPr lang="el-GR" sz="2800" dirty="0" err="1"/>
              <a:t>προσευχέσθω</a:t>
            </a:r>
            <a:r>
              <a:rPr lang="el-GR" sz="2800" dirty="0"/>
              <a:t> </a:t>
            </a:r>
            <a:r>
              <a:rPr lang="el-GR" sz="2800" dirty="0" err="1"/>
              <a:t>ἵνα</a:t>
            </a:r>
            <a:r>
              <a:rPr lang="el-GR" sz="2800" dirty="0"/>
              <a:t> </a:t>
            </a:r>
            <a:r>
              <a:rPr lang="el-GR" sz="2800" dirty="0" err="1">
                <a:solidFill>
                  <a:srgbClr val="FF0000"/>
                </a:solidFill>
              </a:rPr>
              <a:t>διερμηνεύῃ</a:t>
            </a:r>
            <a:r>
              <a:rPr lang="el-GR" sz="2800" dirty="0"/>
              <a:t>. </a:t>
            </a:r>
            <a:r>
              <a:rPr lang="el-GR" sz="2800" dirty="0" err="1"/>
              <a:t>ἐὰν</a:t>
            </a:r>
            <a:r>
              <a:rPr lang="el-GR" sz="2800" dirty="0"/>
              <a:t> [</a:t>
            </a:r>
            <a:r>
              <a:rPr lang="el-GR" sz="2800" dirty="0" err="1"/>
              <a:t>γὰρ</a:t>
            </a:r>
            <a:r>
              <a:rPr lang="el-GR" sz="2800" dirty="0"/>
              <a:t>] </a:t>
            </a:r>
            <a:r>
              <a:rPr lang="el-GR" sz="2800" dirty="0" err="1"/>
              <a:t>προσεύχωμαι</a:t>
            </a:r>
            <a:r>
              <a:rPr lang="el-GR" sz="2800" b="1" dirty="0"/>
              <a:t> </a:t>
            </a:r>
            <a:r>
              <a:rPr lang="el-GR" sz="2800" dirty="0" err="1">
                <a:solidFill>
                  <a:srgbClr val="0070C0"/>
                </a:solidFill>
              </a:rPr>
              <a:t>γλώσσῃ</a:t>
            </a:r>
            <a:r>
              <a:rPr lang="el-GR" sz="2800" dirty="0"/>
              <a:t>, </a:t>
            </a:r>
            <a:r>
              <a:rPr lang="el-GR" sz="2800" dirty="0" err="1"/>
              <a:t>τὸ</a:t>
            </a:r>
            <a:r>
              <a:rPr lang="el-GR" sz="2800" dirty="0"/>
              <a:t> </a:t>
            </a:r>
            <a:r>
              <a:rPr lang="el-GR" sz="2800" dirty="0" err="1"/>
              <a:t>πνεῦμά</a:t>
            </a:r>
            <a:r>
              <a:rPr lang="el-GR" sz="2800" dirty="0"/>
              <a:t> μου </a:t>
            </a:r>
            <a:r>
              <a:rPr lang="el-GR" sz="2800" dirty="0" err="1"/>
              <a:t>προσεύχεται</a:t>
            </a:r>
            <a:r>
              <a:rPr lang="el-GR" sz="2800" dirty="0"/>
              <a:t>, </a:t>
            </a:r>
            <a:r>
              <a:rPr lang="el-GR" sz="2800" dirty="0" err="1"/>
              <a:t>ὁ</a:t>
            </a:r>
            <a:r>
              <a:rPr lang="el-GR" sz="2800" dirty="0"/>
              <a:t> </a:t>
            </a:r>
            <a:r>
              <a:rPr lang="el-GR" sz="2800" dirty="0" err="1"/>
              <a:t>δὲ</a:t>
            </a:r>
            <a:r>
              <a:rPr lang="el-GR" sz="2800" dirty="0"/>
              <a:t> </a:t>
            </a:r>
            <a:r>
              <a:rPr lang="el-GR" sz="2800" dirty="0" err="1"/>
              <a:t>νοῦς</a:t>
            </a:r>
            <a:r>
              <a:rPr lang="el-GR" sz="2800" dirty="0"/>
              <a:t> μου </a:t>
            </a:r>
            <a:r>
              <a:rPr lang="el-GR" sz="2800" dirty="0" err="1"/>
              <a:t>ἄκαρπός</a:t>
            </a:r>
            <a:r>
              <a:rPr lang="el-GR" sz="2800" dirty="0"/>
              <a:t> </a:t>
            </a:r>
            <a:r>
              <a:rPr lang="el-GR" sz="2800" dirty="0" err="1"/>
              <a:t>ἐστιν</a:t>
            </a:r>
            <a:r>
              <a:rPr lang="el-GR" sz="2800" dirty="0"/>
              <a:t>.</a:t>
            </a:r>
            <a:r>
              <a:rPr lang="de-DE" sz="2800" dirty="0"/>
              <a:t> </a:t>
            </a:r>
            <a:r>
              <a:rPr lang="el-GR" sz="2800" dirty="0" err="1"/>
              <a:t>τί</a:t>
            </a:r>
            <a:r>
              <a:rPr lang="el-GR" sz="2800" dirty="0"/>
              <a:t> </a:t>
            </a:r>
            <a:r>
              <a:rPr lang="el-GR" sz="2800" dirty="0" err="1"/>
              <a:t>οὖν</a:t>
            </a:r>
            <a:r>
              <a:rPr lang="el-GR" sz="2800" dirty="0"/>
              <a:t> </a:t>
            </a:r>
            <a:r>
              <a:rPr lang="el-GR" sz="2800" dirty="0" err="1"/>
              <a:t>ἐστιν</a:t>
            </a:r>
            <a:r>
              <a:rPr lang="el-GR" sz="2800" dirty="0"/>
              <a:t>;  </a:t>
            </a:r>
            <a:r>
              <a:rPr lang="el-GR" sz="2800" dirty="0" err="1"/>
              <a:t>προσεύξομαι</a:t>
            </a:r>
            <a:r>
              <a:rPr lang="el-GR" sz="2800" dirty="0"/>
              <a:t> </a:t>
            </a:r>
            <a:r>
              <a:rPr lang="el-GR" sz="2800" dirty="0" err="1"/>
              <a:t>τῷ</a:t>
            </a:r>
            <a:r>
              <a:rPr lang="el-GR" sz="2800" dirty="0"/>
              <a:t> </a:t>
            </a:r>
            <a:r>
              <a:rPr lang="el-GR" sz="2800" dirty="0" err="1"/>
              <a:t>πνεύματι</a:t>
            </a:r>
            <a:r>
              <a:rPr lang="el-GR" sz="2800" dirty="0"/>
              <a:t>,  </a:t>
            </a:r>
            <a:r>
              <a:rPr lang="el-GR" sz="2800" dirty="0" err="1"/>
              <a:t>προσεύξομαι</a:t>
            </a:r>
            <a:r>
              <a:rPr lang="el-GR" sz="2800" dirty="0"/>
              <a:t> </a:t>
            </a:r>
            <a:r>
              <a:rPr lang="el-GR" sz="2800" dirty="0" err="1"/>
              <a:t>δὲ</a:t>
            </a:r>
            <a:r>
              <a:rPr lang="el-GR" sz="2800" dirty="0"/>
              <a:t> </a:t>
            </a:r>
            <a:r>
              <a:rPr lang="el-GR" sz="2800" dirty="0" err="1"/>
              <a:t>καὶ</a:t>
            </a:r>
            <a:r>
              <a:rPr lang="el-GR" sz="2800" dirty="0"/>
              <a:t> </a:t>
            </a:r>
            <a:r>
              <a:rPr lang="el-GR" sz="2800" dirty="0" err="1"/>
              <a:t>τῷ</a:t>
            </a:r>
            <a:r>
              <a:rPr lang="el-GR" sz="2800" dirty="0"/>
              <a:t> </a:t>
            </a:r>
            <a:r>
              <a:rPr lang="el-GR" sz="2800" dirty="0" err="1"/>
              <a:t>νοΐ</a:t>
            </a:r>
            <a:r>
              <a:rPr lang="el-GR" sz="2800" dirty="0"/>
              <a:t>· </a:t>
            </a:r>
            <a:r>
              <a:rPr lang="el-GR" sz="2800" dirty="0" err="1"/>
              <a:t>ψαλῶ</a:t>
            </a:r>
            <a:r>
              <a:rPr lang="el-GR" sz="2800" dirty="0"/>
              <a:t> </a:t>
            </a:r>
            <a:r>
              <a:rPr lang="el-GR" sz="2800" dirty="0" err="1"/>
              <a:t>τῷ</a:t>
            </a:r>
            <a:r>
              <a:rPr lang="el-GR" sz="2800" dirty="0"/>
              <a:t> </a:t>
            </a:r>
            <a:r>
              <a:rPr lang="el-GR" sz="2800" dirty="0" err="1"/>
              <a:t>πνεύματι</a:t>
            </a:r>
            <a:r>
              <a:rPr lang="el-GR" sz="2800" dirty="0"/>
              <a:t>, </a:t>
            </a:r>
            <a:r>
              <a:rPr lang="el-GR" sz="2800" dirty="0" err="1"/>
              <a:t>ψαλῶ</a:t>
            </a:r>
            <a:r>
              <a:rPr lang="el-GR" sz="2800" dirty="0"/>
              <a:t>  </a:t>
            </a:r>
            <a:r>
              <a:rPr lang="el-GR" sz="2800" dirty="0" err="1"/>
              <a:t>δὲ</a:t>
            </a:r>
            <a:r>
              <a:rPr lang="el-GR" sz="2800" dirty="0"/>
              <a:t> </a:t>
            </a:r>
            <a:r>
              <a:rPr lang="el-GR" sz="2800" dirty="0" err="1"/>
              <a:t>καὶ</a:t>
            </a:r>
            <a:r>
              <a:rPr lang="el-GR" sz="2800" dirty="0"/>
              <a:t> </a:t>
            </a:r>
            <a:r>
              <a:rPr lang="el-GR" sz="2800" dirty="0" err="1"/>
              <a:t>τῷ</a:t>
            </a:r>
            <a:r>
              <a:rPr lang="el-GR" sz="2800" dirty="0"/>
              <a:t> </a:t>
            </a:r>
            <a:r>
              <a:rPr lang="el-GR" sz="2800" dirty="0" err="1"/>
              <a:t>νοΐ</a:t>
            </a:r>
            <a:r>
              <a:rPr lang="el-GR" sz="2800" dirty="0"/>
              <a:t>. </a:t>
            </a:r>
            <a:endParaRPr lang="de-DE" sz="1600" dirty="0"/>
          </a:p>
        </p:txBody>
      </p:sp>
      <p:sp>
        <p:nvSpPr>
          <p:cNvPr id="4" name="Foliennummernplatzhalter 3">
            <a:extLst>
              <a:ext uri="{FF2B5EF4-FFF2-40B4-BE49-F238E27FC236}">
                <a16:creationId xmlns:a16="http://schemas.microsoft.com/office/drawing/2014/main" xmlns="" id="{114EF828-5901-9047-8062-FD4A8D4CCB68}"/>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97231519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23254B-4F3F-B84F-B66F-EAB30A2166C8}"/>
              </a:ext>
            </a:extLst>
          </p:cNvPr>
          <p:cNvSpPr>
            <a:spLocks noGrp="1"/>
          </p:cNvSpPr>
          <p:nvPr>
            <p:ph type="title"/>
          </p:nvPr>
        </p:nvSpPr>
        <p:spPr>
          <a:xfrm>
            <a:off x="488372" y="36513"/>
            <a:ext cx="12352915" cy="773978"/>
          </a:xfrm>
        </p:spPr>
        <p:txBody>
          <a:bodyPr/>
          <a:lstStyle/>
          <a:p>
            <a:r>
              <a:rPr lang="de-CH" sz="3600" dirty="0" err="1"/>
              <a:t>γλῶσσ</a:t>
            </a:r>
            <a:r>
              <a:rPr lang="de-CH" sz="3600" dirty="0"/>
              <a:t>α</a:t>
            </a:r>
            <a:r>
              <a:rPr lang="de-DE" sz="3600" dirty="0"/>
              <a:t> (Zunge, Sprache) in 1. Korinther 12–14</a:t>
            </a:r>
          </a:p>
        </p:txBody>
      </p:sp>
      <p:sp>
        <p:nvSpPr>
          <p:cNvPr id="3" name="Inhaltsplatzhalter 2">
            <a:extLst>
              <a:ext uri="{FF2B5EF4-FFF2-40B4-BE49-F238E27FC236}">
                <a16:creationId xmlns:a16="http://schemas.microsoft.com/office/drawing/2014/main" xmlns="" id="{29A8F5B4-CB1F-B248-B87D-C74FF878C251}"/>
              </a:ext>
            </a:extLst>
          </p:cNvPr>
          <p:cNvSpPr>
            <a:spLocks noGrp="1"/>
          </p:cNvSpPr>
          <p:nvPr>
            <p:ph idx="1"/>
          </p:nvPr>
        </p:nvSpPr>
        <p:spPr>
          <a:xfrm>
            <a:off x="143219" y="947452"/>
            <a:ext cx="12696481" cy="7601638"/>
          </a:xfrm>
        </p:spPr>
        <p:txBody>
          <a:bodyPr/>
          <a:lstStyle/>
          <a:p>
            <a:pPr marL="253338" indent="-217338">
              <a:lnSpc>
                <a:spcPts val="3380"/>
              </a:lnSpc>
              <a:spcAft>
                <a:spcPts val="1200"/>
              </a:spcAft>
              <a:buFont typeface="Arial" panose="020B0604020202020204" pitchFamily="34" charset="0"/>
              <a:buChar char="•"/>
            </a:pPr>
            <a:r>
              <a:rPr lang="de-CH" sz="2600" b="1" dirty="0"/>
              <a:t>14,6:</a:t>
            </a:r>
            <a:r>
              <a:rPr lang="de-CH" sz="2600" dirty="0"/>
              <a:t> </a:t>
            </a:r>
            <a:r>
              <a:rPr lang="el-GR" sz="2600" dirty="0" err="1"/>
              <a:t>Νῦν</a:t>
            </a:r>
            <a:r>
              <a:rPr lang="el-GR" sz="2600" dirty="0"/>
              <a:t> </a:t>
            </a:r>
            <a:r>
              <a:rPr lang="el-GR" sz="2600" dirty="0" err="1"/>
              <a:t>δέ</a:t>
            </a:r>
            <a:r>
              <a:rPr lang="el-GR" sz="2600" dirty="0"/>
              <a:t>, </a:t>
            </a:r>
            <a:r>
              <a:rPr lang="el-GR" sz="2600" dirty="0" err="1"/>
              <a:t>ἀδελφοί</a:t>
            </a:r>
            <a:r>
              <a:rPr lang="el-GR" sz="2600" dirty="0"/>
              <a:t>, </a:t>
            </a:r>
            <a:r>
              <a:rPr lang="el-GR" sz="2600" dirty="0" err="1"/>
              <a:t>ἐὰν</a:t>
            </a:r>
            <a:r>
              <a:rPr lang="el-GR" sz="2600" dirty="0"/>
              <a:t> </a:t>
            </a:r>
            <a:r>
              <a:rPr lang="el-GR" sz="2600" dirty="0" err="1"/>
              <a:t>ἔλθω</a:t>
            </a:r>
            <a:r>
              <a:rPr lang="el-GR" sz="2600" dirty="0"/>
              <a:t> </a:t>
            </a:r>
            <a:r>
              <a:rPr lang="el-GR" sz="2600" dirty="0" err="1"/>
              <a:t>πρὸς</a:t>
            </a:r>
            <a:r>
              <a:rPr lang="el-GR" sz="2600" dirty="0"/>
              <a:t> </a:t>
            </a:r>
            <a:r>
              <a:rPr lang="el-GR" sz="2600" dirty="0" err="1"/>
              <a:t>ὑμᾶς</a:t>
            </a:r>
            <a:r>
              <a:rPr lang="el-GR" sz="2600" b="1" dirty="0"/>
              <a:t> </a:t>
            </a:r>
            <a:r>
              <a:rPr lang="el-GR" sz="2600" dirty="0" err="1">
                <a:solidFill>
                  <a:srgbClr val="0070C0"/>
                </a:solidFill>
              </a:rPr>
              <a:t>γλώσσαις</a:t>
            </a:r>
            <a:r>
              <a:rPr lang="el-GR" sz="2600" dirty="0"/>
              <a:t> </a:t>
            </a:r>
            <a:r>
              <a:rPr lang="el-GR" sz="2600" dirty="0" err="1">
                <a:solidFill>
                  <a:srgbClr val="00B050"/>
                </a:solidFill>
              </a:rPr>
              <a:t>λαλῶν</a:t>
            </a:r>
            <a:r>
              <a:rPr lang="el-GR" sz="2600" dirty="0"/>
              <a:t>, </a:t>
            </a:r>
            <a:r>
              <a:rPr lang="el-GR" sz="2600" dirty="0" err="1"/>
              <a:t>τί</a:t>
            </a:r>
            <a:r>
              <a:rPr lang="el-GR" sz="2600" dirty="0"/>
              <a:t> </a:t>
            </a:r>
            <a:r>
              <a:rPr lang="el-GR" sz="2600" dirty="0" err="1"/>
              <a:t>ὑμᾶς</a:t>
            </a:r>
            <a:r>
              <a:rPr lang="el-GR" sz="2600" dirty="0"/>
              <a:t> </a:t>
            </a:r>
            <a:r>
              <a:rPr lang="el-GR" sz="2600" dirty="0" err="1"/>
              <a:t>ὠφελήσω</a:t>
            </a:r>
            <a:r>
              <a:rPr lang="el-GR" sz="2600" dirty="0"/>
              <a:t> </a:t>
            </a:r>
            <a:r>
              <a:rPr lang="el-GR" sz="2600" dirty="0" err="1"/>
              <a:t>ἐὰν</a:t>
            </a:r>
            <a:r>
              <a:rPr lang="el-GR" sz="2600" dirty="0"/>
              <a:t> </a:t>
            </a:r>
            <a:r>
              <a:rPr lang="el-GR" sz="2600" dirty="0" err="1"/>
              <a:t>μὴ</a:t>
            </a:r>
            <a:r>
              <a:rPr lang="el-GR" sz="2600" dirty="0"/>
              <a:t> </a:t>
            </a:r>
            <a:r>
              <a:rPr lang="el-GR" sz="2600" dirty="0" err="1"/>
              <a:t>ὑμῖν</a:t>
            </a:r>
            <a:r>
              <a:rPr lang="el-GR" sz="2600" dirty="0"/>
              <a:t> </a:t>
            </a:r>
            <a:r>
              <a:rPr lang="el-GR" sz="2600" dirty="0" err="1"/>
              <a:t>λαλήσω</a:t>
            </a:r>
            <a:r>
              <a:rPr lang="el-GR" sz="2600" dirty="0"/>
              <a:t> </a:t>
            </a:r>
            <a:r>
              <a:rPr lang="el-GR" sz="2600" dirty="0" err="1"/>
              <a:t>ἢ</a:t>
            </a:r>
            <a:r>
              <a:rPr lang="el-GR" sz="2600" dirty="0"/>
              <a:t> </a:t>
            </a:r>
            <a:r>
              <a:rPr lang="el-GR" sz="2600" dirty="0" err="1"/>
              <a:t>ἐν</a:t>
            </a:r>
            <a:r>
              <a:rPr lang="el-GR" sz="2600" dirty="0"/>
              <a:t> </a:t>
            </a:r>
            <a:r>
              <a:rPr lang="el-GR" sz="2600" dirty="0" err="1"/>
              <a:t>ἀποκαλύψει</a:t>
            </a:r>
            <a:r>
              <a:rPr lang="el-GR" sz="2600" dirty="0"/>
              <a:t> </a:t>
            </a:r>
            <a:r>
              <a:rPr lang="el-GR" sz="2600" dirty="0" err="1"/>
              <a:t>ἢ</a:t>
            </a:r>
            <a:r>
              <a:rPr lang="el-GR" sz="2600" dirty="0"/>
              <a:t> </a:t>
            </a:r>
            <a:r>
              <a:rPr lang="el-GR" sz="2600" dirty="0" err="1"/>
              <a:t>ἐν</a:t>
            </a:r>
            <a:r>
              <a:rPr lang="el-GR" sz="2600" dirty="0"/>
              <a:t> </a:t>
            </a:r>
            <a:r>
              <a:rPr lang="el-GR" sz="2600" dirty="0" err="1"/>
              <a:t>γνώσει</a:t>
            </a:r>
            <a:r>
              <a:rPr lang="el-GR" sz="2600" dirty="0"/>
              <a:t> </a:t>
            </a:r>
            <a:r>
              <a:rPr lang="el-GR" sz="2600" dirty="0" err="1"/>
              <a:t>ἢ</a:t>
            </a:r>
            <a:r>
              <a:rPr lang="el-GR" sz="2600" dirty="0"/>
              <a:t> </a:t>
            </a:r>
            <a:r>
              <a:rPr lang="el-GR" sz="2600" dirty="0" err="1"/>
              <a:t>ἐν</a:t>
            </a:r>
            <a:r>
              <a:rPr lang="el-GR" sz="2600" dirty="0"/>
              <a:t> </a:t>
            </a:r>
            <a:r>
              <a:rPr lang="el-GR" sz="2600" dirty="0" err="1"/>
              <a:t>προφητείᾳ</a:t>
            </a:r>
            <a:r>
              <a:rPr lang="el-GR" sz="2600" dirty="0"/>
              <a:t> </a:t>
            </a:r>
            <a:r>
              <a:rPr lang="el-GR" sz="2600" dirty="0" err="1"/>
              <a:t>ἢ</a:t>
            </a:r>
            <a:r>
              <a:rPr lang="el-GR" sz="2600" dirty="0"/>
              <a:t> [</a:t>
            </a:r>
            <a:r>
              <a:rPr lang="el-GR" sz="2600" dirty="0" err="1"/>
              <a:t>ἐν</a:t>
            </a:r>
            <a:r>
              <a:rPr lang="el-GR" sz="2600" dirty="0"/>
              <a:t>] </a:t>
            </a:r>
            <a:r>
              <a:rPr lang="el-GR" sz="2600" dirty="0" err="1"/>
              <a:t>διδαχῇ</a:t>
            </a:r>
            <a:r>
              <a:rPr lang="el-GR" sz="2600" dirty="0"/>
              <a:t>;</a:t>
            </a:r>
          </a:p>
          <a:p>
            <a:pPr marL="253338" indent="-217338">
              <a:lnSpc>
                <a:spcPts val="3380"/>
              </a:lnSpc>
              <a:spcAft>
                <a:spcPts val="1200"/>
              </a:spcAft>
              <a:buFont typeface="Arial" panose="020B0604020202020204" pitchFamily="34" charset="0"/>
              <a:buChar char="•"/>
            </a:pPr>
            <a:r>
              <a:rPr lang="de-CH" sz="2600" b="1" dirty="0"/>
              <a:t>14,18-19:</a:t>
            </a:r>
            <a:r>
              <a:rPr lang="de-CH" sz="2600" dirty="0"/>
              <a:t> </a:t>
            </a:r>
            <a:r>
              <a:rPr lang="el-GR" sz="2600" dirty="0" err="1"/>
              <a:t>Εὐχαριστῶ</a:t>
            </a:r>
            <a:r>
              <a:rPr lang="el-GR" sz="2600" dirty="0"/>
              <a:t> </a:t>
            </a:r>
            <a:r>
              <a:rPr lang="el-GR" sz="2600" dirty="0" err="1"/>
              <a:t>τῷ</a:t>
            </a:r>
            <a:r>
              <a:rPr lang="el-GR" sz="2600" dirty="0"/>
              <a:t> </a:t>
            </a:r>
            <a:r>
              <a:rPr lang="el-GR" sz="2600" dirty="0" err="1"/>
              <a:t>θεῷ</a:t>
            </a:r>
            <a:r>
              <a:rPr lang="el-GR" sz="2600" dirty="0"/>
              <a:t>, </a:t>
            </a:r>
            <a:r>
              <a:rPr lang="el-GR" sz="2600" dirty="0" err="1"/>
              <a:t>πάντων</a:t>
            </a:r>
            <a:r>
              <a:rPr lang="el-GR" sz="2600" dirty="0"/>
              <a:t> </a:t>
            </a:r>
            <a:r>
              <a:rPr lang="el-GR" sz="2600" dirty="0" err="1"/>
              <a:t>ὑμῶν</a:t>
            </a:r>
            <a:r>
              <a:rPr lang="el-GR" sz="2600" dirty="0"/>
              <a:t> </a:t>
            </a:r>
            <a:r>
              <a:rPr lang="el-GR" sz="2600" dirty="0" err="1"/>
              <a:t>μᾶλλον</a:t>
            </a:r>
            <a:r>
              <a:rPr lang="el-GR" sz="2600" b="1" dirty="0"/>
              <a:t> </a:t>
            </a:r>
            <a:r>
              <a:rPr lang="el-GR" sz="2600" dirty="0" err="1">
                <a:solidFill>
                  <a:srgbClr val="0070C0"/>
                </a:solidFill>
              </a:rPr>
              <a:t>γλώσσαις</a:t>
            </a:r>
            <a:r>
              <a:rPr lang="el-GR" sz="2600" dirty="0"/>
              <a:t> </a:t>
            </a:r>
            <a:r>
              <a:rPr lang="el-GR" sz="2600" dirty="0" err="1">
                <a:solidFill>
                  <a:srgbClr val="00B050"/>
                </a:solidFill>
              </a:rPr>
              <a:t>λαλῶ</a:t>
            </a:r>
            <a:r>
              <a:rPr lang="el-GR" sz="2600" dirty="0"/>
              <a:t>·</a:t>
            </a:r>
            <a:r>
              <a:rPr lang="de-DE" sz="2600" dirty="0"/>
              <a:t> </a:t>
            </a:r>
            <a:r>
              <a:rPr lang="el-GR" sz="2600" dirty="0" err="1"/>
              <a:t>ἀλλ</a:t>
            </a:r>
            <a:r>
              <a:rPr lang="el-GR" sz="2600" dirty="0"/>
              <a:t>᾿ </a:t>
            </a:r>
            <a:r>
              <a:rPr lang="el-GR" sz="2600" dirty="0" err="1"/>
              <a:t>ἐν</a:t>
            </a:r>
            <a:r>
              <a:rPr lang="el-GR" sz="2600" dirty="0"/>
              <a:t> </a:t>
            </a:r>
            <a:r>
              <a:rPr lang="el-GR" sz="2600" dirty="0" err="1"/>
              <a:t>ἐκκλησίᾳ</a:t>
            </a:r>
            <a:r>
              <a:rPr lang="el-GR" sz="2600" dirty="0"/>
              <a:t> </a:t>
            </a:r>
            <a:r>
              <a:rPr lang="el-GR" sz="2600" dirty="0" err="1"/>
              <a:t>θέλω</a:t>
            </a:r>
            <a:r>
              <a:rPr lang="el-GR" sz="2600" dirty="0"/>
              <a:t> </a:t>
            </a:r>
            <a:r>
              <a:rPr lang="el-GR" sz="2600" dirty="0" err="1">
                <a:solidFill>
                  <a:srgbClr val="FF0000"/>
                </a:solidFill>
              </a:rPr>
              <a:t>πέντε</a:t>
            </a:r>
            <a:r>
              <a:rPr lang="el-GR" sz="2600" dirty="0">
                <a:solidFill>
                  <a:srgbClr val="FF0000"/>
                </a:solidFill>
              </a:rPr>
              <a:t> </a:t>
            </a:r>
            <a:r>
              <a:rPr lang="el-GR" sz="2600" dirty="0" err="1">
                <a:solidFill>
                  <a:srgbClr val="FF0000"/>
                </a:solidFill>
              </a:rPr>
              <a:t>λόγους</a:t>
            </a:r>
            <a:r>
              <a:rPr lang="el-GR" sz="2600" dirty="0">
                <a:solidFill>
                  <a:srgbClr val="FF0000"/>
                </a:solidFill>
              </a:rPr>
              <a:t> </a:t>
            </a:r>
            <a:r>
              <a:rPr lang="el-GR" sz="2600" dirty="0" err="1">
                <a:solidFill>
                  <a:srgbClr val="FF0000"/>
                </a:solidFill>
              </a:rPr>
              <a:t>τῷ</a:t>
            </a:r>
            <a:r>
              <a:rPr lang="el-GR" sz="2600" dirty="0">
                <a:solidFill>
                  <a:srgbClr val="FF0000"/>
                </a:solidFill>
              </a:rPr>
              <a:t> </a:t>
            </a:r>
            <a:r>
              <a:rPr lang="el-GR" sz="2600" dirty="0" err="1">
                <a:solidFill>
                  <a:srgbClr val="FF0000"/>
                </a:solidFill>
              </a:rPr>
              <a:t>νοΐ</a:t>
            </a:r>
            <a:r>
              <a:rPr lang="el-GR" sz="2600" dirty="0">
                <a:solidFill>
                  <a:srgbClr val="FF0000"/>
                </a:solidFill>
              </a:rPr>
              <a:t> μου </a:t>
            </a:r>
            <a:r>
              <a:rPr lang="el-GR" sz="2600" dirty="0" err="1">
                <a:solidFill>
                  <a:srgbClr val="FF0000"/>
                </a:solidFill>
              </a:rPr>
              <a:t>λαλῆσαι</a:t>
            </a:r>
            <a:r>
              <a:rPr lang="el-GR" sz="2600" dirty="0"/>
              <a:t>, </a:t>
            </a:r>
            <a:r>
              <a:rPr lang="el-GR" sz="2600" dirty="0" err="1"/>
              <a:t>ἵνα</a:t>
            </a:r>
            <a:r>
              <a:rPr lang="el-GR" sz="2600" dirty="0"/>
              <a:t> </a:t>
            </a:r>
            <a:r>
              <a:rPr lang="el-GR" sz="2600" dirty="0" err="1"/>
              <a:t>καὶ</a:t>
            </a:r>
            <a:r>
              <a:rPr lang="el-GR" sz="2600" dirty="0"/>
              <a:t> </a:t>
            </a:r>
            <a:r>
              <a:rPr lang="el-GR" sz="2600" dirty="0" err="1">
                <a:solidFill>
                  <a:srgbClr val="7030A0"/>
                </a:solidFill>
              </a:rPr>
              <a:t>ἄλλους</a:t>
            </a:r>
            <a:r>
              <a:rPr lang="el-GR" sz="2600" dirty="0"/>
              <a:t> </a:t>
            </a:r>
            <a:r>
              <a:rPr lang="el-GR" sz="2600" dirty="0" err="1"/>
              <a:t>κατηχήσω</a:t>
            </a:r>
            <a:r>
              <a:rPr lang="el-GR" sz="2600" dirty="0"/>
              <a:t>, </a:t>
            </a:r>
            <a:r>
              <a:rPr lang="el-GR" sz="2600" dirty="0" err="1"/>
              <a:t>ἢ</a:t>
            </a:r>
            <a:r>
              <a:rPr lang="el-GR" sz="2600" dirty="0"/>
              <a:t> </a:t>
            </a:r>
            <a:r>
              <a:rPr lang="el-GR" sz="2600" dirty="0" err="1"/>
              <a:t>μυρίους</a:t>
            </a:r>
            <a:r>
              <a:rPr lang="el-GR" sz="2600" dirty="0"/>
              <a:t> </a:t>
            </a:r>
            <a:r>
              <a:rPr lang="el-GR" sz="2600" dirty="0" err="1"/>
              <a:t>λόγους</a:t>
            </a:r>
            <a:r>
              <a:rPr lang="el-GR" sz="2600" dirty="0"/>
              <a:t> </a:t>
            </a:r>
            <a:r>
              <a:rPr lang="el-GR" sz="2600" dirty="0" err="1"/>
              <a:t>ἐν</a:t>
            </a:r>
            <a:r>
              <a:rPr lang="el-GR" sz="2600" b="1" dirty="0"/>
              <a:t> </a:t>
            </a:r>
            <a:r>
              <a:rPr lang="el-GR" sz="2600" dirty="0" err="1">
                <a:solidFill>
                  <a:srgbClr val="0070C0"/>
                </a:solidFill>
              </a:rPr>
              <a:t>γλώσσῃ</a:t>
            </a:r>
            <a:r>
              <a:rPr lang="el-GR" sz="2600" dirty="0"/>
              <a:t>.</a:t>
            </a:r>
          </a:p>
          <a:p>
            <a:pPr marL="253338" indent="-217338">
              <a:lnSpc>
                <a:spcPts val="3380"/>
              </a:lnSpc>
              <a:spcAft>
                <a:spcPts val="1200"/>
              </a:spcAft>
              <a:buFont typeface="Arial" panose="020B0604020202020204" pitchFamily="34" charset="0"/>
              <a:buChar char="•"/>
            </a:pPr>
            <a:r>
              <a:rPr lang="de-CH" sz="2600" b="1" dirty="0"/>
              <a:t>14,22-23:</a:t>
            </a:r>
            <a:r>
              <a:rPr lang="de-CH" sz="2600" dirty="0"/>
              <a:t> </a:t>
            </a:r>
            <a:r>
              <a:rPr lang="el-GR" sz="2600" dirty="0" err="1"/>
              <a:t>ὥστε</a:t>
            </a:r>
            <a:r>
              <a:rPr lang="el-GR" sz="2600" dirty="0"/>
              <a:t> </a:t>
            </a:r>
            <a:r>
              <a:rPr lang="el-GR" sz="2600" dirty="0" err="1">
                <a:solidFill>
                  <a:srgbClr val="0070C0"/>
                </a:solidFill>
              </a:rPr>
              <a:t>αἱ</a:t>
            </a:r>
            <a:r>
              <a:rPr lang="el-GR" sz="2600" dirty="0">
                <a:solidFill>
                  <a:srgbClr val="0070C0"/>
                </a:solidFill>
              </a:rPr>
              <a:t> </a:t>
            </a:r>
            <a:r>
              <a:rPr lang="el-GR" sz="2600" dirty="0" err="1">
                <a:solidFill>
                  <a:srgbClr val="0070C0"/>
                </a:solidFill>
              </a:rPr>
              <a:t>γλῶσσαι</a:t>
            </a:r>
            <a:r>
              <a:rPr lang="el-GR" sz="2600" dirty="0">
                <a:solidFill>
                  <a:srgbClr val="0070C0"/>
                </a:solidFill>
              </a:rPr>
              <a:t> </a:t>
            </a:r>
            <a:r>
              <a:rPr lang="el-GR" sz="2600" dirty="0" err="1">
                <a:solidFill>
                  <a:srgbClr val="FF0000"/>
                </a:solidFill>
              </a:rPr>
              <a:t>εἰς</a:t>
            </a:r>
            <a:r>
              <a:rPr lang="el-GR" sz="2600" dirty="0">
                <a:solidFill>
                  <a:srgbClr val="FF0000"/>
                </a:solidFill>
              </a:rPr>
              <a:t> </a:t>
            </a:r>
            <a:r>
              <a:rPr lang="el-GR" sz="2600" dirty="0" err="1">
                <a:solidFill>
                  <a:srgbClr val="FF0000"/>
                </a:solidFill>
              </a:rPr>
              <a:t>σημεῖόν</a:t>
            </a:r>
            <a:r>
              <a:rPr lang="el-GR" sz="2600" dirty="0">
                <a:solidFill>
                  <a:srgbClr val="FF0000"/>
                </a:solidFill>
              </a:rPr>
              <a:t> </a:t>
            </a:r>
            <a:r>
              <a:rPr lang="el-GR" sz="2600" dirty="0" err="1"/>
              <a:t>εἰσιν</a:t>
            </a:r>
            <a:r>
              <a:rPr lang="el-GR" sz="2600" dirty="0"/>
              <a:t> </a:t>
            </a:r>
            <a:r>
              <a:rPr lang="el-GR" sz="2600" dirty="0" err="1"/>
              <a:t>οὐ</a:t>
            </a:r>
            <a:r>
              <a:rPr lang="el-GR" sz="2600" dirty="0"/>
              <a:t> </a:t>
            </a:r>
            <a:r>
              <a:rPr lang="el-GR" sz="2600" dirty="0" err="1"/>
              <a:t>τοῖς</a:t>
            </a:r>
            <a:r>
              <a:rPr lang="el-GR" sz="2600" dirty="0"/>
              <a:t> </a:t>
            </a:r>
            <a:r>
              <a:rPr lang="el-GR" sz="2600" dirty="0" err="1"/>
              <a:t>πιστεύουσιν</a:t>
            </a:r>
            <a:r>
              <a:rPr lang="el-GR" sz="2600" dirty="0"/>
              <a:t> </a:t>
            </a:r>
            <a:r>
              <a:rPr lang="el-GR" sz="2600" dirty="0" err="1"/>
              <a:t>ἀλλὰ</a:t>
            </a:r>
            <a:r>
              <a:rPr lang="el-GR" sz="2600" dirty="0"/>
              <a:t> </a:t>
            </a:r>
            <a:r>
              <a:rPr lang="el-GR" sz="2600" dirty="0" err="1"/>
              <a:t>τοῖς</a:t>
            </a:r>
            <a:r>
              <a:rPr lang="el-GR" sz="2600" dirty="0"/>
              <a:t> </a:t>
            </a:r>
            <a:r>
              <a:rPr lang="el-GR" sz="2600" dirty="0" err="1"/>
              <a:t>ἀπίστοις</a:t>
            </a:r>
            <a:r>
              <a:rPr lang="el-GR" sz="2600" dirty="0"/>
              <a:t>, </a:t>
            </a:r>
            <a:r>
              <a:rPr lang="el-GR" sz="2600" dirty="0" err="1"/>
              <a:t>ἡ</a:t>
            </a:r>
            <a:r>
              <a:rPr lang="el-GR" sz="2600" dirty="0"/>
              <a:t> </a:t>
            </a:r>
            <a:r>
              <a:rPr lang="el-GR" sz="2600" dirty="0" err="1"/>
              <a:t>δὲ</a:t>
            </a:r>
            <a:r>
              <a:rPr lang="el-GR" sz="2600" dirty="0"/>
              <a:t> </a:t>
            </a:r>
            <a:r>
              <a:rPr lang="el-GR" sz="2600" dirty="0" err="1"/>
              <a:t>προφητεία</a:t>
            </a:r>
            <a:r>
              <a:rPr lang="el-GR" sz="2600" dirty="0"/>
              <a:t> </a:t>
            </a:r>
            <a:r>
              <a:rPr lang="el-GR" sz="2600" dirty="0" err="1"/>
              <a:t>οὐ</a:t>
            </a:r>
            <a:r>
              <a:rPr lang="el-GR" sz="2600" dirty="0"/>
              <a:t> </a:t>
            </a:r>
            <a:r>
              <a:rPr lang="el-GR" sz="2600" dirty="0" err="1"/>
              <a:t>τοῖς</a:t>
            </a:r>
            <a:r>
              <a:rPr lang="el-GR" sz="2600" dirty="0"/>
              <a:t> </a:t>
            </a:r>
            <a:r>
              <a:rPr lang="el-GR" sz="2600" dirty="0" err="1"/>
              <a:t>ἀπίστοις</a:t>
            </a:r>
            <a:r>
              <a:rPr lang="el-GR" sz="2600" dirty="0"/>
              <a:t> </a:t>
            </a:r>
            <a:r>
              <a:rPr lang="el-GR" sz="2600" dirty="0" err="1"/>
              <a:t>ἀλλὰ</a:t>
            </a:r>
            <a:r>
              <a:rPr lang="el-GR" sz="2600" dirty="0"/>
              <a:t> </a:t>
            </a:r>
            <a:r>
              <a:rPr lang="el-GR" sz="2600" dirty="0" err="1"/>
              <a:t>τοῖς</a:t>
            </a:r>
            <a:r>
              <a:rPr lang="el-GR" sz="2600" dirty="0"/>
              <a:t> </a:t>
            </a:r>
            <a:r>
              <a:rPr lang="el-GR" sz="2600" dirty="0" err="1"/>
              <a:t>πιστεύουσιν</a:t>
            </a:r>
            <a:r>
              <a:rPr lang="el-GR" sz="2600" dirty="0"/>
              <a:t>. </a:t>
            </a:r>
            <a:r>
              <a:rPr lang="el-GR" sz="2600" dirty="0" err="1"/>
              <a:t>Ἐὰν</a:t>
            </a:r>
            <a:r>
              <a:rPr lang="el-GR" sz="2600" dirty="0"/>
              <a:t> </a:t>
            </a:r>
            <a:r>
              <a:rPr lang="el-GR" sz="2600" dirty="0" err="1"/>
              <a:t>οὖν</a:t>
            </a:r>
            <a:r>
              <a:rPr lang="el-GR" sz="2600" dirty="0"/>
              <a:t> </a:t>
            </a:r>
            <a:r>
              <a:rPr lang="el-GR" sz="2600" dirty="0" err="1"/>
              <a:t>συνέλθῃ</a:t>
            </a:r>
            <a:r>
              <a:rPr lang="el-GR" sz="2600" dirty="0"/>
              <a:t> </a:t>
            </a:r>
            <a:r>
              <a:rPr lang="el-GR" sz="2600" dirty="0" err="1"/>
              <a:t>ἡ</a:t>
            </a:r>
            <a:r>
              <a:rPr lang="el-GR" sz="2600" dirty="0"/>
              <a:t> </a:t>
            </a:r>
            <a:r>
              <a:rPr lang="el-GR" sz="2600" dirty="0" err="1"/>
              <a:t>ἐκκλησία</a:t>
            </a:r>
            <a:r>
              <a:rPr lang="el-GR" sz="2600" dirty="0"/>
              <a:t> </a:t>
            </a:r>
            <a:r>
              <a:rPr lang="el-GR" sz="2600" dirty="0" err="1"/>
              <a:t>ὅλη</a:t>
            </a:r>
            <a:r>
              <a:rPr lang="el-GR" sz="2600" dirty="0"/>
              <a:t> </a:t>
            </a:r>
            <a:r>
              <a:rPr lang="el-GR" sz="2600" dirty="0" err="1"/>
              <a:t>ἐπὶ</a:t>
            </a:r>
            <a:r>
              <a:rPr lang="el-GR" sz="2600" dirty="0"/>
              <a:t> </a:t>
            </a:r>
            <a:r>
              <a:rPr lang="el-GR" sz="2600" dirty="0" err="1"/>
              <a:t>τὸ</a:t>
            </a:r>
            <a:r>
              <a:rPr lang="el-GR" sz="2600" dirty="0"/>
              <a:t> </a:t>
            </a:r>
            <a:r>
              <a:rPr lang="el-GR" sz="2600" dirty="0" err="1"/>
              <a:t>αὐτὸ</a:t>
            </a:r>
            <a:r>
              <a:rPr lang="el-GR" sz="2600" dirty="0"/>
              <a:t> </a:t>
            </a:r>
            <a:r>
              <a:rPr lang="el-GR" sz="2600" dirty="0" err="1"/>
              <a:t>καὶ</a:t>
            </a:r>
            <a:r>
              <a:rPr lang="el-GR" sz="2600" dirty="0"/>
              <a:t> </a:t>
            </a:r>
            <a:r>
              <a:rPr lang="el-GR" sz="2600" dirty="0" err="1">
                <a:solidFill>
                  <a:srgbClr val="00B050"/>
                </a:solidFill>
              </a:rPr>
              <a:t>πάντες</a:t>
            </a:r>
            <a:r>
              <a:rPr lang="el-GR" sz="2600" dirty="0">
                <a:solidFill>
                  <a:srgbClr val="00B050"/>
                </a:solidFill>
              </a:rPr>
              <a:t> </a:t>
            </a:r>
            <a:r>
              <a:rPr lang="el-GR" sz="2600" dirty="0" err="1">
                <a:solidFill>
                  <a:srgbClr val="00B050"/>
                </a:solidFill>
              </a:rPr>
              <a:t>λαλῶσιν</a:t>
            </a:r>
            <a:r>
              <a:rPr lang="el-GR" sz="2600" b="1" dirty="0">
                <a:solidFill>
                  <a:srgbClr val="00B050"/>
                </a:solidFill>
              </a:rPr>
              <a:t> </a:t>
            </a:r>
            <a:r>
              <a:rPr lang="el-GR" sz="2600" dirty="0" err="1">
                <a:solidFill>
                  <a:srgbClr val="0070C0"/>
                </a:solidFill>
              </a:rPr>
              <a:t>γλώσσαις</a:t>
            </a:r>
            <a:r>
              <a:rPr lang="el-GR" sz="2600" dirty="0"/>
              <a:t>, </a:t>
            </a:r>
            <a:r>
              <a:rPr lang="el-GR" sz="2600" dirty="0" err="1"/>
              <a:t>εἰσέλθωσιν</a:t>
            </a:r>
            <a:r>
              <a:rPr lang="el-GR" sz="2600" dirty="0"/>
              <a:t> </a:t>
            </a:r>
            <a:r>
              <a:rPr lang="el-GR" sz="2600" dirty="0" err="1"/>
              <a:t>δὲ</a:t>
            </a:r>
            <a:r>
              <a:rPr lang="el-GR" sz="2600" dirty="0"/>
              <a:t> </a:t>
            </a:r>
            <a:r>
              <a:rPr lang="el-GR" sz="2600" dirty="0" err="1"/>
              <a:t>ἰδιῶται</a:t>
            </a:r>
            <a:r>
              <a:rPr lang="el-GR" sz="2600" dirty="0"/>
              <a:t> </a:t>
            </a:r>
            <a:r>
              <a:rPr lang="el-GR" sz="2600" dirty="0" err="1"/>
              <a:t>ἢ</a:t>
            </a:r>
            <a:r>
              <a:rPr lang="el-GR" sz="2600" dirty="0"/>
              <a:t> </a:t>
            </a:r>
            <a:r>
              <a:rPr lang="el-GR" sz="2600" dirty="0" err="1"/>
              <a:t>ἄπιστοι</a:t>
            </a:r>
            <a:r>
              <a:rPr lang="el-GR" sz="2600" dirty="0"/>
              <a:t>, </a:t>
            </a:r>
            <a:r>
              <a:rPr lang="el-GR" sz="2600" dirty="0" err="1">
                <a:solidFill>
                  <a:srgbClr val="00B050"/>
                </a:solidFill>
              </a:rPr>
              <a:t>οὐκ</a:t>
            </a:r>
            <a:r>
              <a:rPr lang="el-GR" sz="2600" dirty="0">
                <a:solidFill>
                  <a:srgbClr val="00B050"/>
                </a:solidFill>
              </a:rPr>
              <a:t> </a:t>
            </a:r>
            <a:r>
              <a:rPr lang="el-GR" sz="2600" dirty="0" err="1">
                <a:solidFill>
                  <a:srgbClr val="00B050"/>
                </a:solidFill>
              </a:rPr>
              <a:t>ἐροῦσιν</a:t>
            </a:r>
            <a:r>
              <a:rPr lang="el-GR" sz="2600" dirty="0">
                <a:solidFill>
                  <a:srgbClr val="00B050"/>
                </a:solidFill>
              </a:rPr>
              <a:t> </a:t>
            </a:r>
            <a:r>
              <a:rPr lang="el-GR" sz="2600" dirty="0" err="1">
                <a:solidFill>
                  <a:srgbClr val="00B050"/>
                </a:solidFill>
              </a:rPr>
              <a:t>ὅτι</a:t>
            </a:r>
            <a:r>
              <a:rPr lang="el-GR" sz="2600" dirty="0">
                <a:solidFill>
                  <a:srgbClr val="00B050"/>
                </a:solidFill>
              </a:rPr>
              <a:t> </a:t>
            </a:r>
            <a:r>
              <a:rPr lang="el-GR" sz="2600" dirty="0" err="1">
                <a:solidFill>
                  <a:srgbClr val="00B050"/>
                </a:solidFill>
              </a:rPr>
              <a:t>μαίνεσθε</a:t>
            </a:r>
            <a:r>
              <a:rPr lang="el-GR" sz="2600" dirty="0">
                <a:solidFill>
                  <a:srgbClr val="00B050"/>
                </a:solidFill>
              </a:rPr>
              <a:t>;</a:t>
            </a:r>
          </a:p>
          <a:p>
            <a:pPr marL="253338" indent="-217338">
              <a:lnSpc>
                <a:spcPts val="3380"/>
              </a:lnSpc>
              <a:spcAft>
                <a:spcPts val="1200"/>
              </a:spcAft>
              <a:buFont typeface="Arial" panose="020B0604020202020204" pitchFamily="34" charset="0"/>
              <a:buChar char="•"/>
            </a:pPr>
            <a:r>
              <a:rPr lang="de-CH" sz="2600" b="1" dirty="0"/>
              <a:t>14,26-27:</a:t>
            </a:r>
            <a:r>
              <a:rPr lang="de-CH" sz="2600" dirty="0"/>
              <a:t> </a:t>
            </a:r>
            <a:r>
              <a:rPr lang="el-GR" sz="2600" dirty="0" err="1"/>
              <a:t>Τί</a:t>
            </a:r>
            <a:r>
              <a:rPr lang="el-GR" sz="2600" dirty="0"/>
              <a:t> </a:t>
            </a:r>
            <a:r>
              <a:rPr lang="el-GR" sz="2600" dirty="0" err="1"/>
              <a:t>οὖν</a:t>
            </a:r>
            <a:r>
              <a:rPr lang="el-GR" sz="2600" dirty="0"/>
              <a:t> </a:t>
            </a:r>
            <a:r>
              <a:rPr lang="el-GR" sz="2600" dirty="0" err="1"/>
              <a:t>ἐστιν</a:t>
            </a:r>
            <a:r>
              <a:rPr lang="el-GR" sz="2600" dirty="0"/>
              <a:t>, </a:t>
            </a:r>
            <a:r>
              <a:rPr lang="el-GR" sz="2600" dirty="0" err="1"/>
              <a:t>ἀδελφοί</a:t>
            </a:r>
            <a:r>
              <a:rPr lang="el-GR" sz="2600" dirty="0"/>
              <a:t>; </a:t>
            </a:r>
            <a:r>
              <a:rPr lang="el-GR" sz="2600" dirty="0" err="1"/>
              <a:t>ὅταν</a:t>
            </a:r>
            <a:r>
              <a:rPr lang="el-GR" sz="2600" dirty="0"/>
              <a:t> </a:t>
            </a:r>
            <a:r>
              <a:rPr lang="el-GR" sz="2600" dirty="0" err="1"/>
              <a:t>συνέρχησθε</a:t>
            </a:r>
            <a:r>
              <a:rPr lang="el-GR" sz="2600" dirty="0"/>
              <a:t>, </a:t>
            </a:r>
            <a:r>
              <a:rPr lang="el-GR" sz="2600" dirty="0" err="1"/>
              <a:t>ἕκαστος</a:t>
            </a:r>
            <a:r>
              <a:rPr lang="el-GR" sz="2600" dirty="0"/>
              <a:t> </a:t>
            </a:r>
            <a:r>
              <a:rPr lang="el-GR" sz="2600" dirty="0" err="1"/>
              <a:t>ψαλμὸν</a:t>
            </a:r>
            <a:r>
              <a:rPr lang="el-GR" sz="2600" dirty="0"/>
              <a:t> </a:t>
            </a:r>
            <a:r>
              <a:rPr lang="el-GR" sz="2600" dirty="0" err="1"/>
              <a:t>ἔχει</a:t>
            </a:r>
            <a:r>
              <a:rPr lang="el-GR" sz="2600" dirty="0"/>
              <a:t>, </a:t>
            </a:r>
            <a:r>
              <a:rPr lang="el-GR" sz="2600" dirty="0" err="1"/>
              <a:t>διδαχὴν</a:t>
            </a:r>
            <a:r>
              <a:rPr lang="el-GR" sz="2600" dirty="0"/>
              <a:t> </a:t>
            </a:r>
            <a:r>
              <a:rPr lang="el-GR" sz="2600" dirty="0" err="1"/>
              <a:t>ἔχει</a:t>
            </a:r>
            <a:r>
              <a:rPr lang="el-GR" sz="2600" dirty="0"/>
              <a:t>, </a:t>
            </a:r>
            <a:r>
              <a:rPr lang="el-GR" sz="2600" dirty="0" err="1"/>
              <a:t>ἀποκάλυψιν</a:t>
            </a:r>
            <a:r>
              <a:rPr lang="el-GR" sz="2600" dirty="0"/>
              <a:t> </a:t>
            </a:r>
            <a:r>
              <a:rPr lang="el-GR" sz="2600" dirty="0" err="1"/>
              <a:t>ἔχει</a:t>
            </a:r>
            <a:r>
              <a:rPr lang="el-GR" sz="2600" dirty="0"/>
              <a:t>,</a:t>
            </a:r>
            <a:r>
              <a:rPr lang="el-GR" sz="2600" b="1" dirty="0"/>
              <a:t> </a:t>
            </a:r>
            <a:r>
              <a:rPr lang="el-GR" sz="2600" dirty="0" err="1">
                <a:solidFill>
                  <a:srgbClr val="0070C0"/>
                </a:solidFill>
              </a:rPr>
              <a:t>γλῶσσαν</a:t>
            </a:r>
            <a:r>
              <a:rPr lang="el-GR" sz="2600" dirty="0"/>
              <a:t> </a:t>
            </a:r>
            <a:r>
              <a:rPr lang="el-GR" sz="2600" dirty="0" err="1"/>
              <a:t>ἔχει</a:t>
            </a:r>
            <a:r>
              <a:rPr lang="el-GR" sz="2600" dirty="0"/>
              <a:t>, </a:t>
            </a:r>
            <a:r>
              <a:rPr lang="el-GR" sz="2600" dirty="0" err="1">
                <a:solidFill>
                  <a:srgbClr val="FF0000"/>
                </a:solidFill>
              </a:rPr>
              <a:t>ἑρμηνείαν</a:t>
            </a:r>
            <a:r>
              <a:rPr lang="el-GR" sz="2600" dirty="0"/>
              <a:t> </a:t>
            </a:r>
            <a:r>
              <a:rPr lang="el-GR" sz="2600" dirty="0" err="1"/>
              <a:t>ἔχει</a:t>
            </a:r>
            <a:r>
              <a:rPr lang="el-GR" sz="2600" dirty="0"/>
              <a:t>· </a:t>
            </a:r>
            <a:r>
              <a:rPr lang="el-GR" sz="2600" dirty="0" err="1"/>
              <a:t>πάντα</a:t>
            </a:r>
            <a:r>
              <a:rPr lang="el-GR" sz="2600" dirty="0"/>
              <a:t> </a:t>
            </a:r>
            <a:r>
              <a:rPr lang="el-GR" sz="2600" dirty="0" err="1"/>
              <a:t>πρὸς</a:t>
            </a:r>
            <a:r>
              <a:rPr lang="el-GR" sz="2600" dirty="0"/>
              <a:t> </a:t>
            </a:r>
            <a:r>
              <a:rPr lang="el-GR" sz="2600" dirty="0" err="1"/>
              <a:t>οἰκοδομὴν</a:t>
            </a:r>
            <a:r>
              <a:rPr lang="el-GR" sz="2600" dirty="0"/>
              <a:t> </a:t>
            </a:r>
            <a:r>
              <a:rPr lang="el-GR" sz="2600" dirty="0" err="1"/>
              <a:t>γινέσθω</a:t>
            </a:r>
            <a:r>
              <a:rPr lang="el-GR" sz="2600" dirty="0"/>
              <a:t>. </a:t>
            </a:r>
            <a:r>
              <a:rPr lang="el-GR" sz="2600" dirty="0" err="1"/>
              <a:t>εἴτε</a:t>
            </a:r>
            <a:r>
              <a:rPr lang="el-GR" sz="2600" b="1" dirty="0"/>
              <a:t> </a:t>
            </a:r>
            <a:r>
              <a:rPr lang="el-GR" sz="2600" dirty="0" err="1">
                <a:solidFill>
                  <a:srgbClr val="0070C0"/>
                </a:solidFill>
              </a:rPr>
              <a:t>γλώσσῃ</a:t>
            </a:r>
            <a:r>
              <a:rPr lang="el-GR" sz="2600" dirty="0"/>
              <a:t> τις </a:t>
            </a:r>
            <a:r>
              <a:rPr lang="el-GR" sz="2600" dirty="0" err="1"/>
              <a:t>λαλεῖ</a:t>
            </a:r>
            <a:r>
              <a:rPr lang="el-GR" sz="2600" dirty="0"/>
              <a:t>, </a:t>
            </a:r>
            <a:r>
              <a:rPr lang="el-GR" sz="2600" dirty="0" err="1"/>
              <a:t>κατὰ</a:t>
            </a:r>
            <a:r>
              <a:rPr lang="el-GR" sz="2600" dirty="0"/>
              <a:t> </a:t>
            </a:r>
            <a:r>
              <a:rPr lang="el-GR" sz="2600" dirty="0" err="1"/>
              <a:t>δύο</a:t>
            </a:r>
            <a:r>
              <a:rPr lang="el-GR" sz="2600" dirty="0"/>
              <a:t> </a:t>
            </a:r>
            <a:r>
              <a:rPr lang="el-GR" sz="2600" dirty="0" err="1"/>
              <a:t>ἢ</a:t>
            </a:r>
            <a:r>
              <a:rPr lang="el-GR" sz="2600" dirty="0"/>
              <a:t> </a:t>
            </a:r>
            <a:r>
              <a:rPr lang="el-GR" sz="2600" dirty="0" err="1"/>
              <a:t>τὸ</a:t>
            </a:r>
            <a:r>
              <a:rPr lang="el-GR" sz="2600" dirty="0"/>
              <a:t> </a:t>
            </a:r>
            <a:r>
              <a:rPr lang="el-GR" sz="2600" dirty="0" err="1"/>
              <a:t>πλεῖστον</a:t>
            </a:r>
            <a:r>
              <a:rPr lang="el-GR" sz="2600" dirty="0"/>
              <a:t> </a:t>
            </a:r>
            <a:r>
              <a:rPr lang="el-GR" sz="2600" dirty="0" err="1"/>
              <a:t>τρεῖς</a:t>
            </a:r>
            <a:r>
              <a:rPr lang="el-GR" sz="2600" dirty="0"/>
              <a:t> </a:t>
            </a:r>
            <a:r>
              <a:rPr lang="el-GR" sz="2600" dirty="0" err="1"/>
              <a:t>καὶ</a:t>
            </a:r>
            <a:r>
              <a:rPr lang="el-GR" sz="2600" dirty="0"/>
              <a:t> </a:t>
            </a:r>
            <a:r>
              <a:rPr lang="el-GR" sz="2600" dirty="0" err="1"/>
              <a:t>ἀνὰ</a:t>
            </a:r>
            <a:r>
              <a:rPr lang="el-GR" sz="2600" dirty="0"/>
              <a:t> </a:t>
            </a:r>
            <a:r>
              <a:rPr lang="el-GR" sz="2600" dirty="0" err="1"/>
              <a:t>μέρος</a:t>
            </a:r>
            <a:r>
              <a:rPr lang="el-GR" sz="2600" dirty="0"/>
              <a:t>, </a:t>
            </a:r>
            <a:r>
              <a:rPr lang="el-GR" sz="2600" dirty="0" err="1"/>
              <a:t>καὶ</a:t>
            </a:r>
            <a:r>
              <a:rPr lang="el-GR" sz="2600" dirty="0"/>
              <a:t> </a:t>
            </a:r>
            <a:r>
              <a:rPr lang="el-GR" sz="2600" dirty="0" err="1"/>
              <a:t>εἷς</a:t>
            </a:r>
            <a:r>
              <a:rPr lang="el-GR" sz="2600" dirty="0"/>
              <a:t> </a:t>
            </a:r>
            <a:r>
              <a:rPr lang="el-GR" sz="2600" dirty="0" err="1">
                <a:solidFill>
                  <a:srgbClr val="FF0000"/>
                </a:solidFill>
              </a:rPr>
              <a:t>διερμηνευέτω</a:t>
            </a:r>
            <a:r>
              <a:rPr lang="el-GR" sz="2600" dirty="0"/>
              <a:t>·</a:t>
            </a:r>
          </a:p>
          <a:p>
            <a:pPr marL="253338" indent="-217338">
              <a:lnSpc>
                <a:spcPts val="3380"/>
              </a:lnSpc>
              <a:spcAft>
                <a:spcPts val="1200"/>
              </a:spcAft>
              <a:buFont typeface="Arial" panose="020B0604020202020204" pitchFamily="34" charset="0"/>
              <a:buChar char="•"/>
            </a:pPr>
            <a:r>
              <a:rPr lang="de-CH" sz="2600" b="1" dirty="0"/>
              <a:t>14,39:</a:t>
            </a:r>
            <a:r>
              <a:rPr lang="de-CH" sz="2600" dirty="0"/>
              <a:t> </a:t>
            </a:r>
            <a:r>
              <a:rPr lang="el-GR" sz="2600" dirty="0" err="1"/>
              <a:t>Ὥστε</a:t>
            </a:r>
            <a:r>
              <a:rPr lang="el-GR" sz="2600" dirty="0"/>
              <a:t>, </a:t>
            </a:r>
            <a:r>
              <a:rPr lang="el-GR" sz="2600" dirty="0" err="1"/>
              <a:t>ἀδελφοί</a:t>
            </a:r>
            <a:r>
              <a:rPr lang="el-GR" sz="2600" dirty="0"/>
              <a:t> μου, </a:t>
            </a:r>
            <a:r>
              <a:rPr lang="el-GR" sz="2600" dirty="0" err="1"/>
              <a:t>ζηλοῦτε</a:t>
            </a:r>
            <a:r>
              <a:rPr lang="el-GR" sz="2600" dirty="0"/>
              <a:t> </a:t>
            </a:r>
            <a:r>
              <a:rPr lang="el-GR" sz="2600" dirty="0" err="1"/>
              <a:t>τὸ</a:t>
            </a:r>
            <a:r>
              <a:rPr lang="el-GR" sz="2600" dirty="0"/>
              <a:t> </a:t>
            </a:r>
            <a:r>
              <a:rPr lang="el-GR" sz="2600" dirty="0" err="1"/>
              <a:t>προφητεύειν</a:t>
            </a:r>
            <a:r>
              <a:rPr lang="el-GR" sz="2600" dirty="0"/>
              <a:t> </a:t>
            </a:r>
            <a:r>
              <a:rPr lang="el-GR" sz="2600" dirty="0" err="1"/>
              <a:t>καὶ</a:t>
            </a:r>
            <a:r>
              <a:rPr lang="el-GR" sz="2600" dirty="0"/>
              <a:t> </a:t>
            </a:r>
            <a:r>
              <a:rPr lang="el-GR" sz="2600" dirty="0" err="1">
                <a:solidFill>
                  <a:srgbClr val="00B050"/>
                </a:solidFill>
              </a:rPr>
              <a:t>τὸ</a:t>
            </a:r>
            <a:r>
              <a:rPr lang="el-GR" sz="2600" dirty="0">
                <a:solidFill>
                  <a:srgbClr val="00B050"/>
                </a:solidFill>
              </a:rPr>
              <a:t> </a:t>
            </a:r>
            <a:r>
              <a:rPr lang="el-GR" sz="2600" dirty="0" err="1">
                <a:solidFill>
                  <a:srgbClr val="00B050"/>
                </a:solidFill>
              </a:rPr>
              <a:t>λαλεῖν</a:t>
            </a:r>
            <a:r>
              <a:rPr lang="el-GR" sz="2600" dirty="0">
                <a:solidFill>
                  <a:srgbClr val="00B050"/>
                </a:solidFill>
              </a:rPr>
              <a:t> </a:t>
            </a:r>
            <a:r>
              <a:rPr lang="el-GR" sz="2600" dirty="0" err="1"/>
              <a:t>μὴ</a:t>
            </a:r>
            <a:r>
              <a:rPr lang="el-GR" sz="2600" dirty="0"/>
              <a:t> </a:t>
            </a:r>
            <a:r>
              <a:rPr lang="el-GR" sz="2600" dirty="0" err="1"/>
              <a:t>κωλύετε</a:t>
            </a:r>
            <a:r>
              <a:rPr lang="el-GR" sz="2600" b="1" dirty="0"/>
              <a:t> </a:t>
            </a:r>
            <a:r>
              <a:rPr lang="el-GR" sz="2600" dirty="0" err="1">
                <a:solidFill>
                  <a:srgbClr val="0070C0"/>
                </a:solidFill>
              </a:rPr>
              <a:t>γλώσσαις</a:t>
            </a:r>
            <a:r>
              <a:rPr lang="el-GR" sz="2600" dirty="0"/>
              <a:t>·</a:t>
            </a:r>
          </a:p>
          <a:p>
            <a:pPr marL="685800" indent="-685800">
              <a:lnSpc>
                <a:spcPts val="3360"/>
              </a:lnSpc>
              <a:spcAft>
                <a:spcPts val="1200"/>
              </a:spcAft>
              <a:buFont typeface="Arial" panose="020B0604020202020204" pitchFamily="34" charset="0"/>
              <a:buChar char="•"/>
            </a:pPr>
            <a:endParaRPr lang="de-DE" sz="1600" dirty="0"/>
          </a:p>
        </p:txBody>
      </p:sp>
      <p:sp>
        <p:nvSpPr>
          <p:cNvPr id="4" name="Foliennummernplatzhalter 3">
            <a:extLst>
              <a:ext uri="{FF2B5EF4-FFF2-40B4-BE49-F238E27FC236}">
                <a16:creationId xmlns:a16="http://schemas.microsoft.com/office/drawing/2014/main" xmlns="" id="{114EF828-5901-9047-8062-FD4A8D4CCB68}"/>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09350719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5C91523-4EF5-C542-B7E3-CA95DCDC4511}"/>
              </a:ext>
            </a:extLst>
          </p:cNvPr>
          <p:cNvSpPr>
            <a:spLocks noGrp="1"/>
          </p:cNvSpPr>
          <p:nvPr>
            <p:ph type="title"/>
          </p:nvPr>
        </p:nvSpPr>
        <p:spPr/>
        <p:txBody>
          <a:bodyPr/>
          <a:lstStyle/>
          <a:p>
            <a:r>
              <a:rPr lang="de-DE" sz="3600" dirty="0"/>
              <a:t>„Geist“ in 1. Kor 14</a:t>
            </a:r>
          </a:p>
        </p:txBody>
      </p:sp>
      <p:sp>
        <p:nvSpPr>
          <p:cNvPr id="3" name="Inhaltsplatzhalter 2">
            <a:extLst>
              <a:ext uri="{FF2B5EF4-FFF2-40B4-BE49-F238E27FC236}">
                <a16:creationId xmlns:a16="http://schemas.microsoft.com/office/drawing/2014/main" xmlns="" id="{1387BC69-5D81-9046-B903-1F0FC8C8861A}"/>
              </a:ext>
            </a:extLst>
          </p:cNvPr>
          <p:cNvSpPr>
            <a:spLocks noGrp="1"/>
          </p:cNvSpPr>
          <p:nvPr>
            <p:ph idx="1"/>
          </p:nvPr>
        </p:nvSpPr>
        <p:spPr>
          <a:xfrm>
            <a:off x="471488" y="1142999"/>
            <a:ext cx="12368212" cy="7225145"/>
          </a:xfrm>
        </p:spPr>
        <p:txBody>
          <a:bodyPr/>
          <a:lstStyle/>
          <a:p>
            <a:pPr>
              <a:lnSpc>
                <a:spcPts val="3560"/>
              </a:lnSpc>
              <a:spcBef>
                <a:spcPts val="400"/>
              </a:spcBef>
              <a:buFont typeface="Arial" panose="020B0604020202020204" pitchFamily="34" charset="0"/>
              <a:buChar char="•"/>
            </a:pPr>
            <a:r>
              <a:rPr lang="de-CH" sz="3000" dirty="0"/>
              <a:t>Vers 2: </a:t>
            </a:r>
            <a:r>
              <a:rPr lang="el-GR" sz="3000" dirty="0" err="1"/>
              <a:t>ὁ</a:t>
            </a:r>
            <a:r>
              <a:rPr lang="el-GR" sz="3000" dirty="0"/>
              <a:t> </a:t>
            </a:r>
            <a:r>
              <a:rPr lang="el-GR" sz="3000" dirty="0" err="1"/>
              <a:t>γὰρ</a:t>
            </a:r>
            <a:r>
              <a:rPr lang="el-GR" sz="3000" dirty="0"/>
              <a:t> </a:t>
            </a:r>
            <a:r>
              <a:rPr lang="el-GR" sz="3000" dirty="0" err="1"/>
              <a:t>λαλῶν</a:t>
            </a:r>
            <a:r>
              <a:rPr lang="el-GR" sz="3000" dirty="0"/>
              <a:t> </a:t>
            </a:r>
            <a:r>
              <a:rPr lang="el-GR" sz="3000" dirty="0" err="1"/>
              <a:t>γλώσσῃ</a:t>
            </a:r>
            <a:r>
              <a:rPr lang="el-GR" sz="3000" dirty="0"/>
              <a:t> </a:t>
            </a:r>
            <a:r>
              <a:rPr lang="el-GR" sz="3000" dirty="0" err="1"/>
              <a:t>οὐκ</a:t>
            </a:r>
            <a:r>
              <a:rPr lang="el-GR" sz="3000" dirty="0"/>
              <a:t> </a:t>
            </a:r>
            <a:r>
              <a:rPr lang="el-GR" sz="3000" dirty="0" err="1"/>
              <a:t>ἀνθρώποις</a:t>
            </a:r>
            <a:r>
              <a:rPr lang="el-GR" sz="3000" dirty="0"/>
              <a:t> </a:t>
            </a:r>
            <a:r>
              <a:rPr lang="el-GR" sz="3000" dirty="0" err="1"/>
              <a:t>λαλεῖ</a:t>
            </a:r>
            <a:r>
              <a:rPr lang="el-GR" sz="3000" dirty="0"/>
              <a:t> </a:t>
            </a:r>
            <a:r>
              <a:rPr lang="el-GR" sz="3000" dirty="0" err="1"/>
              <a:t>ἀλλὰ</a:t>
            </a:r>
            <a:r>
              <a:rPr lang="el-GR" sz="3000" dirty="0"/>
              <a:t>  </a:t>
            </a:r>
            <a:r>
              <a:rPr lang="de-DE" sz="3000" dirty="0"/>
              <a:t>[u. a. </a:t>
            </a:r>
            <a:r>
              <a:rPr lang="de-CH" sz="3000" dirty="0"/>
              <a:t>𝔐: </a:t>
            </a:r>
            <a:r>
              <a:rPr lang="el-GR" sz="3000" dirty="0" err="1"/>
              <a:t>τῷ</a:t>
            </a:r>
            <a:r>
              <a:rPr lang="de-DE" sz="3000" dirty="0"/>
              <a:t>]</a:t>
            </a:r>
            <a:r>
              <a:rPr lang="el-GR" sz="3000" dirty="0"/>
              <a:t> </a:t>
            </a:r>
            <a:r>
              <a:rPr lang="el-GR" sz="3000" dirty="0" err="1"/>
              <a:t>θεῷ</a:t>
            </a:r>
            <a:r>
              <a:rPr lang="el-GR" sz="3000" dirty="0"/>
              <a:t>· </a:t>
            </a:r>
            <a:r>
              <a:rPr lang="el-GR" sz="3000" dirty="0" err="1"/>
              <a:t>οὐδεὶς</a:t>
            </a:r>
            <a:r>
              <a:rPr lang="el-GR" sz="3000" dirty="0"/>
              <a:t> </a:t>
            </a:r>
            <a:r>
              <a:rPr lang="el-GR" sz="3000" dirty="0" err="1"/>
              <a:t>γὰρ</a:t>
            </a:r>
            <a:r>
              <a:rPr lang="el-GR" sz="3000" dirty="0"/>
              <a:t> </a:t>
            </a:r>
            <a:r>
              <a:rPr lang="el-GR" sz="3000" dirty="0" err="1"/>
              <a:t>ἀκούει</a:t>
            </a:r>
            <a:r>
              <a:rPr lang="el-GR" sz="3000" dirty="0"/>
              <a:t>,  </a:t>
            </a:r>
            <a:r>
              <a:rPr lang="el-GR" sz="3000" dirty="0" err="1">
                <a:solidFill>
                  <a:srgbClr val="0070C0"/>
                </a:solidFill>
              </a:rPr>
              <a:t>πνεύματι</a:t>
            </a:r>
            <a:r>
              <a:rPr lang="el-GR" sz="3000" dirty="0">
                <a:solidFill>
                  <a:srgbClr val="0070C0"/>
                </a:solidFill>
              </a:rPr>
              <a:t> </a:t>
            </a:r>
            <a:r>
              <a:rPr lang="el-GR" sz="3000" dirty="0" err="1">
                <a:solidFill>
                  <a:srgbClr val="0070C0"/>
                </a:solidFill>
              </a:rPr>
              <a:t>δὲ</a:t>
            </a:r>
            <a:r>
              <a:rPr lang="el-GR" sz="3000" dirty="0">
                <a:solidFill>
                  <a:srgbClr val="0070C0"/>
                </a:solidFill>
              </a:rPr>
              <a:t> </a:t>
            </a:r>
            <a:r>
              <a:rPr lang="el-GR" sz="3000" dirty="0" err="1">
                <a:solidFill>
                  <a:srgbClr val="0070C0"/>
                </a:solidFill>
              </a:rPr>
              <a:t>λαλεῖ</a:t>
            </a:r>
            <a:r>
              <a:rPr lang="el-GR" sz="3000" dirty="0">
                <a:solidFill>
                  <a:srgbClr val="0070C0"/>
                </a:solidFill>
              </a:rPr>
              <a:t> </a:t>
            </a:r>
            <a:r>
              <a:rPr lang="el-GR" sz="3000" dirty="0" err="1">
                <a:solidFill>
                  <a:srgbClr val="0070C0"/>
                </a:solidFill>
              </a:rPr>
              <a:t>μυστήρια</a:t>
            </a:r>
            <a:r>
              <a:rPr lang="el-GR" sz="3000" dirty="0"/>
              <a:t>·</a:t>
            </a:r>
            <a:br>
              <a:rPr lang="el-GR" sz="3000" dirty="0"/>
            </a:br>
            <a:endParaRPr lang="el-GR" sz="3000" dirty="0"/>
          </a:p>
          <a:p>
            <a:pPr>
              <a:lnSpc>
                <a:spcPts val="3560"/>
              </a:lnSpc>
              <a:spcBef>
                <a:spcPts val="400"/>
              </a:spcBef>
              <a:buFont typeface="Arial" panose="020B0604020202020204" pitchFamily="34" charset="0"/>
              <a:buChar char="•"/>
            </a:pPr>
            <a:r>
              <a:rPr lang="de-CH" sz="3000" dirty="0"/>
              <a:t>Vers 12: </a:t>
            </a:r>
            <a:r>
              <a:rPr lang="el-GR" sz="3000" dirty="0" err="1"/>
              <a:t>οὕτως</a:t>
            </a:r>
            <a:r>
              <a:rPr lang="el-GR" sz="3000" dirty="0"/>
              <a:t> </a:t>
            </a:r>
            <a:r>
              <a:rPr lang="el-GR" sz="3000" dirty="0" err="1"/>
              <a:t>καὶ</a:t>
            </a:r>
            <a:r>
              <a:rPr lang="el-GR" sz="3000" dirty="0"/>
              <a:t> </a:t>
            </a:r>
            <a:r>
              <a:rPr lang="el-GR" sz="3000" dirty="0" err="1"/>
              <a:t>ὑμεῖς</a:t>
            </a:r>
            <a:r>
              <a:rPr lang="el-GR" sz="3000" dirty="0"/>
              <a:t>, </a:t>
            </a:r>
            <a:r>
              <a:rPr lang="el-GR" sz="3000" dirty="0" err="1"/>
              <a:t>ἐπεὶ</a:t>
            </a:r>
            <a:r>
              <a:rPr lang="el-GR" sz="3000" dirty="0"/>
              <a:t> </a:t>
            </a:r>
            <a:r>
              <a:rPr lang="el-GR" sz="3000" dirty="0" err="1">
                <a:solidFill>
                  <a:srgbClr val="0070C0"/>
                </a:solidFill>
              </a:rPr>
              <a:t>ζηλωταί</a:t>
            </a:r>
            <a:r>
              <a:rPr lang="el-GR" sz="3000" dirty="0">
                <a:solidFill>
                  <a:srgbClr val="0070C0"/>
                </a:solidFill>
              </a:rPr>
              <a:t> </a:t>
            </a:r>
            <a:r>
              <a:rPr lang="el-GR" sz="3000" dirty="0" err="1">
                <a:solidFill>
                  <a:srgbClr val="0070C0"/>
                </a:solidFill>
              </a:rPr>
              <a:t>ἐστε</a:t>
            </a:r>
            <a:r>
              <a:rPr lang="el-GR" sz="3000" dirty="0">
                <a:solidFill>
                  <a:srgbClr val="0070C0"/>
                </a:solidFill>
              </a:rPr>
              <a:t> </a:t>
            </a:r>
            <a:r>
              <a:rPr lang="el-GR" sz="3000" dirty="0" err="1">
                <a:solidFill>
                  <a:srgbClr val="0070C0"/>
                </a:solidFill>
              </a:rPr>
              <a:t>πνευμάτων</a:t>
            </a:r>
            <a:r>
              <a:rPr lang="el-GR" sz="3000" dirty="0"/>
              <a:t>, </a:t>
            </a:r>
            <a:r>
              <a:rPr lang="el-GR" sz="3000" dirty="0" err="1"/>
              <a:t>πρὸς</a:t>
            </a:r>
            <a:r>
              <a:rPr lang="el-GR" sz="3000" dirty="0"/>
              <a:t> </a:t>
            </a:r>
            <a:r>
              <a:rPr lang="el-GR" sz="3000" dirty="0" err="1"/>
              <a:t>τὴν</a:t>
            </a:r>
            <a:r>
              <a:rPr lang="el-GR" sz="3000" dirty="0"/>
              <a:t> </a:t>
            </a:r>
            <a:r>
              <a:rPr lang="el-GR" sz="3000" dirty="0" err="1"/>
              <a:t>οἰκοδομὴν</a:t>
            </a:r>
            <a:r>
              <a:rPr lang="el-GR" sz="3000" dirty="0"/>
              <a:t> </a:t>
            </a:r>
            <a:r>
              <a:rPr lang="el-GR" sz="3000" dirty="0" err="1"/>
              <a:t>τῆς</a:t>
            </a:r>
            <a:r>
              <a:rPr lang="el-GR" sz="3000" dirty="0"/>
              <a:t> </a:t>
            </a:r>
            <a:r>
              <a:rPr lang="el-GR" sz="3000" dirty="0" err="1"/>
              <a:t>ἐκκλησίας</a:t>
            </a:r>
            <a:r>
              <a:rPr lang="el-GR" sz="3000" dirty="0"/>
              <a:t> </a:t>
            </a:r>
            <a:r>
              <a:rPr lang="el-GR" sz="3000" dirty="0" err="1"/>
              <a:t>ζητεῖτε</a:t>
            </a:r>
            <a:r>
              <a:rPr lang="el-GR" sz="3000" dirty="0"/>
              <a:t> </a:t>
            </a:r>
            <a:r>
              <a:rPr lang="el-GR" sz="3000" dirty="0" err="1"/>
              <a:t>ἵνα</a:t>
            </a:r>
            <a:r>
              <a:rPr lang="el-GR" sz="3000" dirty="0"/>
              <a:t> </a:t>
            </a:r>
            <a:r>
              <a:rPr lang="el-GR" sz="3000" dirty="0" err="1"/>
              <a:t>περισσεύητε</a:t>
            </a:r>
            <a:r>
              <a:rPr lang="el-GR" sz="3000" dirty="0"/>
              <a:t>.</a:t>
            </a:r>
          </a:p>
          <a:p>
            <a:pPr>
              <a:lnSpc>
                <a:spcPts val="3560"/>
              </a:lnSpc>
              <a:spcBef>
                <a:spcPts val="400"/>
              </a:spcBef>
              <a:buFont typeface="Arial" panose="020B0604020202020204" pitchFamily="34" charset="0"/>
              <a:buChar char="•"/>
            </a:pPr>
            <a:endParaRPr lang="el-GR" sz="3000" dirty="0"/>
          </a:p>
          <a:p>
            <a:pPr>
              <a:lnSpc>
                <a:spcPts val="3560"/>
              </a:lnSpc>
              <a:spcBef>
                <a:spcPts val="400"/>
              </a:spcBef>
              <a:buFont typeface="Arial" panose="020B0604020202020204" pitchFamily="34" charset="0"/>
              <a:buChar char="•"/>
            </a:pPr>
            <a:r>
              <a:rPr lang="de-CH" sz="3000" dirty="0"/>
              <a:t>Vers 14–16: </a:t>
            </a:r>
            <a:r>
              <a:rPr lang="el-GR" sz="3000" dirty="0" err="1"/>
              <a:t>ἐὰν</a:t>
            </a:r>
            <a:r>
              <a:rPr lang="el-GR" sz="3000" dirty="0"/>
              <a:t>  </a:t>
            </a:r>
            <a:r>
              <a:rPr lang="de-DE" sz="3000" dirty="0"/>
              <a:t>[u. a. </a:t>
            </a:r>
            <a:r>
              <a:rPr lang="de-CH" sz="3000" dirty="0" err="1"/>
              <a:t>ℵ</a:t>
            </a:r>
            <a:r>
              <a:rPr lang="de-CH" sz="3000" dirty="0"/>
              <a:t> 𝔐: </a:t>
            </a:r>
            <a:r>
              <a:rPr lang="el-GR" sz="3000" dirty="0" err="1"/>
              <a:t>γὰρ</a:t>
            </a:r>
            <a:r>
              <a:rPr lang="el-GR" sz="3000" dirty="0"/>
              <a:t>] </a:t>
            </a:r>
            <a:r>
              <a:rPr lang="el-GR" sz="3000" dirty="0" err="1"/>
              <a:t>προσεύχωμαι</a:t>
            </a:r>
            <a:r>
              <a:rPr lang="el-GR" sz="3000" dirty="0"/>
              <a:t> </a:t>
            </a:r>
            <a:r>
              <a:rPr lang="el-GR" sz="3000" dirty="0" err="1"/>
              <a:t>γλώσσῃ</a:t>
            </a:r>
            <a:r>
              <a:rPr lang="el-GR" sz="3000" dirty="0"/>
              <a:t>, </a:t>
            </a:r>
            <a:r>
              <a:rPr lang="el-GR" sz="3000" dirty="0" err="1">
                <a:solidFill>
                  <a:srgbClr val="0070C0"/>
                </a:solidFill>
              </a:rPr>
              <a:t>τὸ</a:t>
            </a:r>
            <a:r>
              <a:rPr lang="el-GR" sz="3000" dirty="0">
                <a:solidFill>
                  <a:srgbClr val="0070C0"/>
                </a:solidFill>
              </a:rPr>
              <a:t> </a:t>
            </a:r>
            <a:r>
              <a:rPr lang="el-GR" sz="3000" dirty="0" err="1">
                <a:solidFill>
                  <a:srgbClr val="0070C0"/>
                </a:solidFill>
              </a:rPr>
              <a:t>πνεῦμά</a:t>
            </a:r>
            <a:r>
              <a:rPr lang="el-GR" sz="3000" dirty="0">
                <a:solidFill>
                  <a:srgbClr val="0070C0"/>
                </a:solidFill>
              </a:rPr>
              <a:t> μου </a:t>
            </a:r>
            <a:r>
              <a:rPr lang="el-GR" sz="3000" dirty="0" err="1">
                <a:solidFill>
                  <a:srgbClr val="0070C0"/>
                </a:solidFill>
              </a:rPr>
              <a:t>προσεύχεται</a:t>
            </a:r>
            <a:r>
              <a:rPr lang="el-GR" sz="3000" dirty="0"/>
              <a:t>, </a:t>
            </a:r>
            <a:r>
              <a:rPr lang="el-GR" sz="3000" dirty="0" err="1"/>
              <a:t>ὁ</a:t>
            </a:r>
            <a:r>
              <a:rPr lang="el-GR" sz="3000" dirty="0"/>
              <a:t> </a:t>
            </a:r>
            <a:r>
              <a:rPr lang="el-GR" sz="3000" dirty="0" err="1"/>
              <a:t>δὲ</a:t>
            </a:r>
            <a:r>
              <a:rPr lang="el-GR" sz="3000" dirty="0"/>
              <a:t> </a:t>
            </a:r>
            <a:r>
              <a:rPr lang="el-GR" sz="3000" dirty="0" err="1"/>
              <a:t>νοῦς</a:t>
            </a:r>
            <a:r>
              <a:rPr lang="el-GR" sz="3000" dirty="0"/>
              <a:t> μου </a:t>
            </a:r>
            <a:r>
              <a:rPr lang="el-GR" sz="3000" dirty="0" err="1"/>
              <a:t>ἄκαρπός</a:t>
            </a:r>
            <a:r>
              <a:rPr lang="el-GR" sz="3000" dirty="0"/>
              <a:t> </a:t>
            </a:r>
            <a:r>
              <a:rPr lang="el-GR" sz="3000" dirty="0" err="1"/>
              <a:t>ἐστιν</a:t>
            </a:r>
            <a:r>
              <a:rPr lang="el-GR" sz="3000" dirty="0"/>
              <a:t>. </a:t>
            </a:r>
            <a:r>
              <a:rPr lang="el-GR" sz="3000" dirty="0" err="1"/>
              <a:t>τί</a:t>
            </a:r>
            <a:r>
              <a:rPr lang="el-GR" sz="3000" dirty="0"/>
              <a:t> </a:t>
            </a:r>
            <a:r>
              <a:rPr lang="el-GR" sz="3000" dirty="0" err="1"/>
              <a:t>οὖν</a:t>
            </a:r>
            <a:r>
              <a:rPr lang="el-GR" sz="3000" dirty="0"/>
              <a:t> </a:t>
            </a:r>
            <a:r>
              <a:rPr lang="el-GR" sz="3000" dirty="0" err="1"/>
              <a:t>ἐστιν</a:t>
            </a:r>
            <a:r>
              <a:rPr lang="el-GR" sz="3000" dirty="0"/>
              <a:t>;</a:t>
            </a:r>
            <a:r>
              <a:rPr lang="de-DE" sz="3000" dirty="0"/>
              <a:t> </a:t>
            </a:r>
            <a:r>
              <a:rPr lang="el-GR" sz="3000" dirty="0" err="1">
                <a:solidFill>
                  <a:srgbClr val="0070C0"/>
                </a:solidFill>
              </a:rPr>
              <a:t>προσεύξομαι</a:t>
            </a:r>
            <a:r>
              <a:rPr lang="el-GR" sz="3000" dirty="0">
                <a:solidFill>
                  <a:srgbClr val="0070C0"/>
                </a:solidFill>
              </a:rPr>
              <a:t> </a:t>
            </a:r>
            <a:r>
              <a:rPr lang="el-GR" sz="3000" dirty="0" err="1">
                <a:solidFill>
                  <a:srgbClr val="0070C0"/>
                </a:solidFill>
              </a:rPr>
              <a:t>τῷ</a:t>
            </a:r>
            <a:r>
              <a:rPr lang="el-GR" sz="3000" dirty="0">
                <a:solidFill>
                  <a:srgbClr val="0070C0"/>
                </a:solidFill>
              </a:rPr>
              <a:t> </a:t>
            </a:r>
            <a:r>
              <a:rPr lang="el-GR" sz="3000" dirty="0" err="1">
                <a:solidFill>
                  <a:srgbClr val="0070C0"/>
                </a:solidFill>
              </a:rPr>
              <a:t>πνεύματι</a:t>
            </a:r>
            <a:r>
              <a:rPr lang="el-GR" sz="3000" dirty="0">
                <a:solidFill>
                  <a:srgbClr val="0070C0"/>
                </a:solidFill>
              </a:rPr>
              <a:t>, </a:t>
            </a:r>
            <a:r>
              <a:rPr lang="el-GR" sz="3000" dirty="0" err="1">
                <a:solidFill>
                  <a:srgbClr val="0070C0"/>
                </a:solidFill>
              </a:rPr>
              <a:t>προσεύξομαι</a:t>
            </a:r>
            <a:r>
              <a:rPr lang="el-GR" sz="3000" dirty="0">
                <a:solidFill>
                  <a:srgbClr val="0070C0"/>
                </a:solidFill>
              </a:rPr>
              <a:t> </a:t>
            </a:r>
            <a:r>
              <a:rPr lang="el-GR" sz="3000" dirty="0" err="1">
                <a:solidFill>
                  <a:srgbClr val="0070C0"/>
                </a:solidFill>
              </a:rPr>
              <a:t>δὲ</a:t>
            </a:r>
            <a:r>
              <a:rPr lang="el-GR" sz="3000" dirty="0">
                <a:solidFill>
                  <a:srgbClr val="0070C0"/>
                </a:solidFill>
              </a:rPr>
              <a:t> </a:t>
            </a:r>
            <a:r>
              <a:rPr lang="el-GR" sz="3000" dirty="0" err="1">
                <a:solidFill>
                  <a:srgbClr val="0070C0"/>
                </a:solidFill>
              </a:rPr>
              <a:t>καὶ</a:t>
            </a:r>
            <a:r>
              <a:rPr lang="el-GR" sz="3000" dirty="0">
                <a:solidFill>
                  <a:srgbClr val="0070C0"/>
                </a:solidFill>
              </a:rPr>
              <a:t> </a:t>
            </a:r>
            <a:r>
              <a:rPr lang="el-GR" sz="3000" dirty="0" err="1">
                <a:solidFill>
                  <a:srgbClr val="0070C0"/>
                </a:solidFill>
              </a:rPr>
              <a:t>τῷ</a:t>
            </a:r>
            <a:r>
              <a:rPr lang="el-GR" sz="3000" dirty="0">
                <a:solidFill>
                  <a:srgbClr val="0070C0"/>
                </a:solidFill>
              </a:rPr>
              <a:t> </a:t>
            </a:r>
            <a:r>
              <a:rPr lang="el-GR" sz="3000" dirty="0" err="1">
                <a:solidFill>
                  <a:srgbClr val="0070C0"/>
                </a:solidFill>
              </a:rPr>
              <a:t>νοΐ</a:t>
            </a:r>
            <a:r>
              <a:rPr lang="el-GR" sz="3000" dirty="0"/>
              <a:t>· </a:t>
            </a:r>
            <a:r>
              <a:rPr lang="el-GR" sz="3000" dirty="0" err="1">
                <a:solidFill>
                  <a:srgbClr val="0070C0"/>
                </a:solidFill>
              </a:rPr>
              <a:t>ψαλῶ</a:t>
            </a:r>
            <a:r>
              <a:rPr lang="el-GR" sz="3000" dirty="0">
                <a:solidFill>
                  <a:srgbClr val="0070C0"/>
                </a:solidFill>
              </a:rPr>
              <a:t> </a:t>
            </a:r>
            <a:r>
              <a:rPr lang="el-GR" sz="3000" dirty="0" err="1">
                <a:solidFill>
                  <a:srgbClr val="0070C0"/>
                </a:solidFill>
              </a:rPr>
              <a:t>τῷ</a:t>
            </a:r>
            <a:r>
              <a:rPr lang="el-GR" sz="3000" dirty="0">
                <a:solidFill>
                  <a:srgbClr val="0070C0"/>
                </a:solidFill>
              </a:rPr>
              <a:t> </a:t>
            </a:r>
            <a:r>
              <a:rPr lang="el-GR" sz="3000" dirty="0" err="1">
                <a:solidFill>
                  <a:srgbClr val="0070C0"/>
                </a:solidFill>
              </a:rPr>
              <a:t>πνεύματι</a:t>
            </a:r>
            <a:r>
              <a:rPr lang="el-GR" sz="3000" dirty="0">
                <a:solidFill>
                  <a:srgbClr val="0070C0"/>
                </a:solidFill>
              </a:rPr>
              <a:t>, </a:t>
            </a:r>
            <a:r>
              <a:rPr lang="el-GR" sz="3000" dirty="0" err="1">
                <a:solidFill>
                  <a:srgbClr val="0070C0"/>
                </a:solidFill>
              </a:rPr>
              <a:t>ψαλῶ</a:t>
            </a:r>
            <a:r>
              <a:rPr lang="el-GR" sz="3000" dirty="0">
                <a:solidFill>
                  <a:srgbClr val="0070C0"/>
                </a:solidFill>
              </a:rPr>
              <a:t>  </a:t>
            </a:r>
            <a:r>
              <a:rPr lang="el-GR" sz="3000" dirty="0" err="1">
                <a:solidFill>
                  <a:srgbClr val="0070C0"/>
                </a:solidFill>
              </a:rPr>
              <a:t>δὲ</a:t>
            </a:r>
            <a:r>
              <a:rPr lang="el-GR" sz="3000" dirty="0">
                <a:solidFill>
                  <a:srgbClr val="0070C0"/>
                </a:solidFill>
              </a:rPr>
              <a:t> </a:t>
            </a:r>
            <a:r>
              <a:rPr lang="el-GR" sz="3000" dirty="0" err="1">
                <a:solidFill>
                  <a:srgbClr val="0070C0"/>
                </a:solidFill>
              </a:rPr>
              <a:t>καὶ</a:t>
            </a:r>
            <a:r>
              <a:rPr lang="el-GR" sz="3000" dirty="0">
                <a:solidFill>
                  <a:srgbClr val="0070C0"/>
                </a:solidFill>
              </a:rPr>
              <a:t> </a:t>
            </a:r>
            <a:r>
              <a:rPr lang="el-GR" sz="3000" dirty="0" err="1">
                <a:solidFill>
                  <a:srgbClr val="0070C0"/>
                </a:solidFill>
              </a:rPr>
              <a:t>τῷ</a:t>
            </a:r>
            <a:r>
              <a:rPr lang="el-GR" sz="3000" dirty="0">
                <a:solidFill>
                  <a:srgbClr val="0070C0"/>
                </a:solidFill>
              </a:rPr>
              <a:t> </a:t>
            </a:r>
            <a:r>
              <a:rPr lang="el-GR" sz="3000" dirty="0" err="1">
                <a:solidFill>
                  <a:srgbClr val="0070C0"/>
                </a:solidFill>
              </a:rPr>
              <a:t>νοΐ</a:t>
            </a:r>
            <a:r>
              <a:rPr lang="el-GR" sz="3000" dirty="0"/>
              <a:t>. </a:t>
            </a:r>
            <a:r>
              <a:rPr lang="el-GR" sz="3000" dirty="0" err="1"/>
              <a:t>ἐπεὶ</a:t>
            </a:r>
            <a:r>
              <a:rPr lang="el-GR" sz="3000" dirty="0"/>
              <a:t> </a:t>
            </a:r>
            <a:r>
              <a:rPr lang="el-GR" sz="3000" dirty="0" err="1"/>
              <a:t>ἐὰν</a:t>
            </a:r>
            <a:r>
              <a:rPr lang="el-GR" sz="3000" dirty="0"/>
              <a:t>  </a:t>
            </a:r>
            <a:r>
              <a:rPr lang="el-GR" sz="3000" dirty="0" err="1">
                <a:solidFill>
                  <a:srgbClr val="0070C0"/>
                </a:solidFill>
              </a:rPr>
              <a:t>εὐλογῇς</a:t>
            </a:r>
            <a:r>
              <a:rPr lang="el-GR" sz="3000" dirty="0">
                <a:solidFill>
                  <a:srgbClr val="0070C0"/>
                </a:solidFill>
              </a:rPr>
              <a:t>  </a:t>
            </a:r>
            <a:r>
              <a:rPr lang="de-DE" sz="3000" dirty="0"/>
              <a:t>[u. a. </a:t>
            </a:r>
            <a:r>
              <a:rPr lang="de-CH" sz="3000" dirty="0"/>
              <a:t>𝔐: </a:t>
            </a:r>
            <a:r>
              <a:rPr lang="el-GR" sz="3000" dirty="0" err="1">
                <a:solidFill>
                  <a:srgbClr val="0070C0"/>
                </a:solidFill>
              </a:rPr>
              <a:t>ἐν</a:t>
            </a:r>
            <a:r>
              <a:rPr lang="el-GR" sz="3000" dirty="0">
                <a:solidFill>
                  <a:srgbClr val="0070C0"/>
                </a:solidFill>
              </a:rPr>
              <a:t> </a:t>
            </a:r>
            <a:r>
              <a:rPr lang="el-GR" sz="3000" dirty="0" err="1">
                <a:solidFill>
                  <a:srgbClr val="0070C0"/>
                </a:solidFill>
              </a:rPr>
              <a:t>τῷ</a:t>
            </a:r>
            <a:r>
              <a:rPr lang="de-DE" sz="3000" dirty="0"/>
              <a:t>; u. a. </a:t>
            </a:r>
            <a:r>
              <a:rPr lang="de-CH" sz="3000" dirty="0"/>
              <a:t>ℵ</a:t>
            </a:r>
            <a:r>
              <a:rPr lang="de-CH" sz="3000" baseline="30000" dirty="0"/>
              <a:t>2</a:t>
            </a:r>
            <a:r>
              <a:rPr lang="de-CH" sz="3000" dirty="0"/>
              <a:t> B: </a:t>
            </a:r>
            <a:r>
              <a:rPr lang="el-GR" sz="3000" dirty="0" err="1">
                <a:solidFill>
                  <a:srgbClr val="0070C0"/>
                </a:solidFill>
              </a:rPr>
              <a:t>ἐν</a:t>
            </a:r>
            <a:r>
              <a:rPr lang="de-DE" sz="3000" dirty="0"/>
              <a:t>; u. a. </a:t>
            </a:r>
            <a:r>
              <a:rPr lang="de-CH" sz="3000" dirty="0"/>
              <a:t>𝔓</a:t>
            </a:r>
            <a:r>
              <a:rPr lang="de-CH" sz="3000" baseline="30000" dirty="0"/>
              <a:t>46</a:t>
            </a:r>
            <a:r>
              <a:rPr lang="de-CH" sz="3000" dirty="0"/>
              <a:t> </a:t>
            </a:r>
            <a:r>
              <a:rPr lang="de-CH" sz="3000" dirty="0" err="1"/>
              <a:t>ℵ</a:t>
            </a:r>
            <a:r>
              <a:rPr lang="de-CH" sz="3000" baseline="30000" dirty="0"/>
              <a:t>✱</a:t>
            </a:r>
            <a:r>
              <a:rPr lang="de-CH" sz="3000" dirty="0"/>
              <a:t> A: ohne</a:t>
            </a:r>
            <a:r>
              <a:rPr lang="de-DE" sz="3000" dirty="0"/>
              <a:t>]</a:t>
            </a:r>
            <a:r>
              <a:rPr lang="el-GR" sz="3000" dirty="0"/>
              <a:t> </a:t>
            </a:r>
            <a:r>
              <a:rPr lang="el-GR" sz="3000" dirty="0" err="1">
                <a:solidFill>
                  <a:srgbClr val="0070C0"/>
                </a:solidFill>
              </a:rPr>
              <a:t>πνεύματι</a:t>
            </a:r>
            <a:r>
              <a:rPr lang="el-GR" sz="3000" dirty="0"/>
              <a:t>, </a:t>
            </a:r>
            <a:r>
              <a:rPr lang="el-GR" sz="3000" dirty="0" err="1"/>
              <a:t>ὁ</a:t>
            </a:r>
            <a:r>
              <a:rPr lang="el-GR" sz="3000" dirty="0"/>
              <a:t> </a:t>
            </a:r>
            <a:r>
              <a:rPr lang="el-GR" sz="3000" dirty="0" err="1"/>
              <a:t>ἀναπληρῶν</a:t>
            </a:r>
            <a:r>
              <a:rPr lang="el-GR" sz="3000" dirty="0"/>
              <a:t> </a:t>
            </a:r>
            <a:r>
              <a:rPr lang="el-GR" sz="3000" dirty="0" err="1"/>
              <a:t>τὸν</a:t>
            </a:r>
            <a:r>
              <a:rPr lang="el-GR" sz="3000" dirty="0"/>
              <a:t> </a:t>
            </a:r>
            <a:r>
              <a:rPr lang="el-GR" sz="3000" dirty="0" err="1"/>
              <a:t>τόπον</a:t>
            </a:r>
            <a:r>
              <a:rPr lang="el-GR" sz="3000" dirty="0"/>
              <a:t> </a:t>
            </a:r>
            <a:r>
              <a:rPr lang="el-GR" sz="3000" dirty="0" err="1"/>
              <a:t>τοῦ</a:t>
            </a:r>
            <a:r>
              <a:rPr lang="el-GR" sz="3000" dirty="0"/>
              <a:t> </a:t>
            </a:r>
            <a:r>
              <a:rPr lang="el-GR" sz="3000" dirty="0" err="1"/>
              <a:t>ἰδιώτου</a:t>
            </a:r>
            <a:r>
              <a:rPr lang="el-GR" sz="3000" dirty="0"/>
              <a:t> </a:t>
            </a:r>
            <a:r>
              <a:rPr lang="el-GR" sz="3000" dirty="0" err="1"/>
              <a:t>πῶς</a:t>
            </a:r>
            <a:r>
              <a:rPr lang="el-GR" sz="3000" dirty="0"/>
              <a:t> </a:t>
            </a:r>
            <a:r>
              <a:rPr lang="el-GR" sz="3000" dirty="0" err="1"/>
              <a:t>ἐρεῖ</a:t>
            </a:r>
            <a:r>
              <a:rPr lang="el-GR" sz="3000" dirty="0"/>
              <a:t> </a:t>
            </a:r>
            <a:r>
              <a:rPr lang="el-GR" sz="3000" dirty="0" err="1"/>
              <a:t>τὸ</a:t>
            </a:r>
            <a:r>
              <a:rPr lang="el-GR" sz="3000" dirty="0"/>
              <a:t> </a:t>
            </a:r>
            <a:r>
              <a:rPr lang="el-GR" sz="3000" dirty="0" err="1"/>
              <a:t>ἀμὴν</a:t>
            </a:r>
            <a:r>
              <a:rPr lang="el-GR" sz="3000" dirty="0"/>
              <a:t> </a:t>
            </a:r>
            <a:r>
              <a:rPr lang="el-GR" sz="3000" dirty="0" err="1"/>
              <a:t>ἐπὶ</a:t>
            </a:r>
            <a:r>
              <a:rPr lang="el-GR" sz="3000" dirty="0"/>
              <a:t> </a:t>
            </a:r>
            <a:r>
              <a:rPr lang="el-GR" sz="3000" dirty="0" err="1"/>
              <a:t>τῇ</a:t>
            </a:r>
            <a:r>
              <a:rPr lang="el-GR" sz="3000" dirty="0"/>
              <a:t> </a:t>
            </a:r>
            <a:r>
              <a:rPr lang="el-GR" sz="3000" dirty="0" err="1"/>
              <a:t>σῇ</a:t>
            </a:r>
            <a:r>
              <a:rPr lang="el-GR" sz="3000" dirty="0"/>
              <a:t> </a:t>
            </a:r>
            <a:r>
              <a:rPr lang="el-GR" sz="3000" dirty="0" err="1"/>
              <a:t>εὐχαριστίᾳ</a:t>
            </a:r>
            <a:r>
              <a:rPr lang="el-GR" sz="3000" dirty="0"/>
              <a:t>; </a:t>
            </a:r>
            <a:r>
              <a:rPr lang="el-GR" sz="3000" dirty="0" err="1"/>
              <a:t>ἐπειδὴ</a:t>
            </a:r>
            <a:r>
              <a:rPr lang="el-GR" sz="3000" dirty="0"/>
              <a:t> </a:t>
            </a:r>
            <a:r>
              <a:rPr lang="el-GR" sz="3000" dirty="0" err="1"/>
              <a:t>τί</a:t>
            </a:r>
            <a:r>
              <a:rPr lang="el-GR" sz="3000" dirty="0"/>
              <a:t> </a:t>
            </a:r>
            <a:r>
              <a:rPr lang="el-GR" sz="3000" dirty="0" err="1"/>
              <a:t>λέγεις</a:t>
            </a:r>
            <a:r>
              <a:rPr lang="el-GR" sz="3000" dirty="0"/>
              <a:t> </a:t>
            </a:r>
            <a:r>
              <a:rPr lang="el-GR" sz="3000" dirty="0" err="1"/>
              <a:t>οὐκ</a:t>
            </a:r>
            <a:r>
              <a:rPr lang="el-GR" sz="3000" dirty="0"/>
              <a:t> </a:t>
            </a:r>
            <a:r>
              <a:rPr lang="el-GR" sz="3000" dirty="0" err="1"/>
              <a:t>οἶδεν</a:t>
            </a:r>
            <a:r>
              <a:rPr lang="el-GR" sz="3000" dirty="0"/>
              <a:t>·</a:t>
            </a:r>
            <a:endParaRPr lang="de-DE" sz="3000" dirty="0"/>
          </a:p>
          <a:p>
            <a:pPr marL="546100" lvl="1" indent="0">
              <a:lnSpc>
                <a:spcPts val="3560"/>
              </a:lnSpc>
              <a:spcBef>
                <a:spcPts val="400"/>
              </a:spcBef>
              <a:buNone/>
            </a:pPr>
            <a:endParaRPr lang="el-GR" sz="3000" dirty="0"/>
          </a:p>
          <a:p>
            <a:pPr>
              <a:lnSpc>
                <a:spcPts val="3560"/>
              </a:lnSpc>
              <a:spcBef>
                <a:spcPts val="400"/>
              </a:spcBef>
              <a:buFont typeface="Arial" panose="020B0604020202020204" pitchFamily="34" charset="0"/>
              <a:buChar char="•"/>
            </a:pPr>
            <a:r>
              <a:rPr lang="de-CH" sz="3000" dirty="0"/>
              <a:t>Vers 32: </a:t>
            </a:r>
            <a:r>
              <a:rPr lang="el-GR" sz="3000" dirty="0" err="1"/>
              <a:t>καὶ</a:t>
            </a:r>
            <a:r>
              <a:rPr lang="el-GR" sz="3000" dirty="0"/>
              <a:t>  </a:t>
            </a:r>
            <a:r>
              <a:rPr lang="el-GR" sz="3000" dirty="0" err="1">
                <a:solidFill>
                  <a:srgbClr val="0070C0"/>
                </a:solidFill>
              </a:rPr>
              <a:t>πνεύματα</a:t>
            </a:r>
            <a:r>
              <a:rPr lang="el-GR" sz="3000" dirty="0">
                <a:solidFill>
                  <a:srgbClr val="0070C0"/>
                </a:solidFill>
              </a:rPr>
              <a:t> </a:t>
            </a:r>
            <a:r>
              <a:rPr lang="el-GR" sz="3000" dirty="0" err="1">
                <a:solidFill>
                  <a:srgbClr val="0070C0"/>
                </a:solidFill>
              </a:rPr>
              <a:t>προφητῶν</a:t>
            </a:r>
            <a:r>
              <a:rPr lang="el-GR" sz="3000" dirty="0">
                <a:solidFill>
                  <a:srgbClr val="0070C0"/>
                </a:solidFill>
              </a:rPr>
              <a:t> </a:t>
            </a:r>
            <a:r>
              <a:rPr lang="el-GR" sz="3000" dirty="0" err="1"/>
              <a:t>προφήταις</a:t>
            </a:r>
            <a:r>
              <a:rPr lang="el-GR" sz="3000" dirty="0"/>
              <a:t> </a:t>
            </a:r>
            <a:r>
              <a:rPr lang="el-GR" sz="3000" dirty="0" err="1"/>
              <a:t>ὑποτάσσεται</a:t>
            </a:r>
            <a:r>
              <a:rPr lang="de-DE" sz="3000" dirty="0"/>
              <a:t> …</a:t>
            </a:r>
            <a:endParaRPr lang="el-GR" sz="3000" dirty="0"/>
          </a:p>
        </p:txBody>
      </p:sp>
      <p:sp>
        <p:nvSpPr>
          <p:cNvPr id="4" name="Foliennummernplatzhalter 3">
            <a:extLst>
              <a:ext uri="{FF2B5EF4-FFF2-40B4-BE49-F238E27FC236}">
                <a16:creationId xmlns:a16="http://schemas.microsoft.com/office/drawing/2014/main" xmlns="" id="{59375781-67AA-5D4F-85D9-3E79145C1E86}"/>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50921396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15529E-6A5A-5545-B183-1EFC5A736BE3}"/>
              </a:ext>
            </a:extLst>
          </p:cNvPr>
          <p:cNvSpPr>
            <a:spLocks noGrp="1"/>
          </p:cNvSpPr>
          <p:nvPr>
            <p:ph type="title"/>
          </p:nvPr>
        </p:nvSpPr>
        <p:spPr>
          <a:xfrm>
            <a:off x="939079" y="88467"/>
            <a:ext cx="12369800" cy="736600"/>
          </a:xfrm>
        </p:spPr>
        <p:txBody>
          <a:bodyPr/>
          <a:lstStyle/>
          <a:p>
            <a:r>
              <a:rPr lang="de-DE" sz="3600" dirty="0"/>
              <a:t>„Eifern“ in 1. Korinther 12–14</a:t>
            </a:r>
          </a:p>
        </p:txBody>
      </p:sp>
      <p:sp>
        <p:nvSpPr>
          <p:cNvPr id="3" name="Inhaltsplatzhalter 2">
            <a:extLst>
              <a:ext uri="{FF2B5EF4-FFF2-40B4-BE49-F238E27FC236}">
                <a16:creationId xmlns:a16="http://schemas.microsoft.com/office/drawing/2014/main" xmlns="" id="{C2A703CB-2935-074B-8664-9ED7F24E63CB}"/>
              </a:ext>
            </a:extLst>
          </p:cNvPr>
          <p:cNvSpPr>
            <a:spLocks noGrp="1"/>
          </p:cNvSpPr>
          <p:nvPr>
            <p:ph idx="1"/>
          </p:nvPr>
        </p:nvSpPr>
        <p:spPr>
          <a:xfrm>
            <a:off x="502024" y="1143000"/>
            <a:ext cx="12337676" cy="7212106"/>
          </a:xfrm>
        </p:spPr>
        <p:txBody>
          <a:bodyPr/>
          <a:lstStyle/>
          <a:p>
            <a:pPr>
              <a:lnSpc>
                <a:spcPts val="3840"/>
              </a:lnSpc>
              <a:spcBef>
                <a:spcPts val="2200"/>
              </a:spcBef>
              <a:spcAft>
                <a:spcPts val="1800"/>
              </a:spcAft>
              <a:buFont typeface="Arial" panose="020B0604020202020204" pitchFamily="34" charset="0"/>
              <a:buChar char="•"/>
            </a:pPr>
            <a:r>
              <a:rPr lang="de-CH" sz="3200" dirty="0"/>
              <a:t>12,31 </a:t>
            </a:r>
            <a:r>
              <a:rPr lang="el-GR" sz="3200" dirty="0" err="1">
                <a:solidFill>
                  <a:srgbClr val="0070C0"/>
                </a:solidFill>
              </a:rPr>
              <a:t>ζηλοῦτε</a:t>
            </a:r>
            <a:r>
              <a:rPr lang="el-GR" sz="3200" dirty="0"/>
              <a:t> </a:t>
            </a:r>
            <a:r>
              <a:rPr lang="el-GR" sz="3200" dirty="0" err="1">
                <a:solidFill>
                  <a:srgbClr val="0070C0"/>
                </a:solidFill>
              </a:rPr>
              <a:t>δὲ</a:t>
            </a:r>
            <a:r>
              <a:rPr lang="el-GR" sz="3200" dirty="0">
                <a:solidFill>
                  <a:srgbClr val="0070C0"/>
                </a:solidFill>
              </a:rPr>
              <a:t> </a:t>
            </a:r>
            <a:r>
              <a:rPr lang="el-GR" sz="3200" dirty="0" err="1">
                <a:solidFill>
                  <a:srgbClr val="0070C0"/>
                </a:solidFill>
              </a:rPr>
              <a:t>τὰ</a:t>
            </a:r>
            <a:r>
              <a:rPr lang="el-GR" sz="3200" dirty="0">
                <a:solidFill>
                  <a:srgbClr val="0070C0"/>
                </a:solidFill>
              </a:rPr>
              <a:t> </a:t>
            </a:r>
            <a:r>
              <a:rPr lang="el-GR" sz="3200" dirty="0" err="1">
                <a:solidFill>
                  <a:srgbClr val="0070C0"/>
                </a:solidFill>
              </a:rPr>
              <a:t>χαρίσματα</a:t>
            </a:r>
            <a:r>
              <a:rPr lang="el-GR" sz="3200" dirty="0">
                <a:solidFill>
                  <a:srgbClr val="0070C0"/>
                </a:solidFill>
              </a:rPr>
              <a:t> </a:t>
            </a:r>
            <a:r>
              <a:rPr lang="el-GR" sz="3200" dirty="0" err="1">
                <a:solidFill>
                  <a:srgbClr val="0070C0"/>
                </a:solidFill>
              </a:rPr>
              <a:t>τὰ</a:t>
            </a:r>
            <a:r>
              <a:rPr lang="el-GR" sz="3200" dirty="0">
                <a:solidFill>
                  <a:srgbClr val="0070C0"/>
                </a:solidFill>
              </a:rPr>
              <a:t> </a:t>
            </a:r>
            <a:r>
              <a:rPr lang="el-GR" sz="3200" dirty="0" err="1">
                <a:solidFill>
                  <a:srgbClr val="0070C0"/>
                </a:solidFill>
              </a:rPr>
              <a:t>μείζονα</a:t>
            </a:r>
            <a:r>
              <a:rPr lang="el-GR" sz="3200" dirty="0"/>
              <a:t>.  </a:t>
            </a:r>
            <a:r>
              <a:rPr lang="el-GR" sz="3200" dirty="0" err="1"/>
              <a:t>Καὶ</a:t>
            </a:r>
            <a:r>
              <a:rPr lang="el-GR" sz="3200" dirty="0"/>
              <a:t> </a:t>
            </a:r>
            <a:r>
              <a:rPr lang="el-GR" sz="3200" dirty="0" err="1"/>
              <a:t>ἔτι</a:t>
            </a:r>
            <a:r>
              <a:rPr lang="el-GR" sz="3200" dirty="0"/>
              <a:t> </a:t>
            </a:r>
            <a:r>
              <a:rPr lang="el-GR" sz="3200" dirty="0" err="1"/>
              <a:t>καθ</a:t>
            </a:r>
            <a:r>
              <a:rPr lang="el-GR" sz="3200" dirty="0"/>
              <a:t>᾿ </a:t>
            </a:r>
            <a:r>
              <a:rPr lang="el-GR" sz="3200" dirty="0" err="1"/>
              <a:t>ὑπερβολὴν</a:t>
            </a:r>
            <a:r>
              <a:rPr lang="el-GR" sz="3200" dirty="0"/>
              <a:t> </a:t>
            </a:r>
            <a:r>
              <a:rPr lang="el-GR" sz="3200" dirty="0" err="1"/>
              <a:t>ὁδὸν</a:t>
            </a:r>
            <a:r>
              <a:rPr lang="el-GR" sz="3200" dirty="0"/>
              <a:t> </a:t>
            </a:r>
            <a:r>
              <a:rPr lang="el-GR" sz="3200" dirty="0" err="1"/>
              <a:t>ὑμῖν</a:t>
            </a:r>
            <a:r>
              <a:rPr lang="el-GR" sz="3200" dirty="0"/>
              <a:t> </a:t>
            </a:r>
            <a:r>
              <a:rPr lang="el-GR" sz="3200" dirty="0" err="1"/>
              <a:t>δείκνυμι</a:t>
            </a:r>
            <a:r>
              <a:rPr lang="el-GR" sz="3200" dirty="0"/>
              <a:t>.</a:t>
            </a:r>
          </a:p>
          <a:p>
            <a:pPr>
              <a:lnSpc>
                <a:spcPts val="3840"/>
              </a:lnSpc>
              <a:spcBef>
                <a:spcPts val="2200"/>
              </a:spcBef>
              <a:spcAft>
                <a:spcPts val="1800"/>
              </a:spcAft>
              <a:buFont typeface="Arial" panose="020B0604020202020204" pitchFamily="34" charset="0"/>
              <a:buChar char="•"/>
            </a:pPr>
            <a:r>
              <a:rPr lang="de-CH" sz="3200" dirty="0"/>
              <a:t>13,4 </a:t>
            </a:r>
            <a:r>
              <a:rPr lang="el-GR" sz="3200" dirty="0" err="1"/>
              <a:t>Ἡ</a:t>
            </a:r>
            <a:r>
              <a:rPr lang="el-GR" sz="3200" dirty="0"/>
              <a:t> </a:t>
            </a:r>
            <a:r>
              <a:rPr lang="el-GR" sz="3200" dirty="0" err="1"/>
              <a:t>ἀγάπη</a:t>
            </a:r>
            <a:r>
              <a:rPr lang="el-GR" sz="3200" dirty="0"/>
              <a:t> </a:t>
            </a:r>
            <a:r>
              <a:rPr lang="el-GR" sz="3200" dirty="0" err="1"/>
              <a:t>μακροθυμεῖ</a:t>
            </a:r>
            <a:r>
              <a:rPr lang="el-GR" sz="3200" dirty="0"/>
              <a:t>, </a:t>
            </a:r>
            <a:r>
              <a:rPr lang="el-GR" sz="3200" dirty="0" err="1"/>
              <a:t>χρηστεύεται</a:t>
            </a:r>
            <a:r>
              <a:rPr lang="el-GR" sz="3200" dirty="0"/>
              <a:t> </a:t>
            </a:r>
            <a:r>
              <a:rPr lang="el-GR" sz="3200" dirty="0" err="1">
                <a:solidFill>
                  <a:srgbClr val="0070C0"/>
                </a:solidFill>
              </a:rPr>
              <a:t>ἡ</a:t>
            </a:r>
            <a:r>
              <a:rPr lang="el-GR" sz="3200" dirty="0">
                <a:solidFill>
                  <a:srgbClr val="0070C0"/>
                </a:solidFill>
              </a:rPr>
              <a:t> </a:t>
            </a:r>
            <a:r>
              <a:rPr lang="el-GR" sz="3200" dirty="0" err="1">
                <a:solidFill>
                  <a:srgbClr val="0070C0"/>
                </a:solidFill>
              </a:rPr>
              <a:t>ἀγάπη</a:t>
            </a:r>
            <a:r>
              <a:rPr lang="el-GR" sz="3200" dirty="0"/>
              <a:t>, </a:t>
            </a:r>
            <a:r>
              <a:rPr lang="el-GR" sz="3200" dirty="0" err="1">
                <a:solidFill>
                  <a:srgbClr val="0070C0"/>
                </a:solidFill>
              </a:rPr>
              <a:t>οὐ</a:t>
            </a:r>
            <a:r>
              <a:rPr lang="el-GR" sz="3200" dirty="0">
                <a:solidFill>
                  <a:srgbClr val="0070C0"/>
                </a:solidFill>
              </a:rPr>
              <a:t> </a:t>
            </a:r>
            <a:r>
              <a:rPr lang="el-GR" sz="3200" dirty="0" err="1">
                <a:solidFill>
                  <a:srgbClr val="0070C0"/>
                </a:solidFill>
              </a:rPr>
              <a:t>ζηλοῖ</a:t>
            </a:r>
            <a:r>
              <a:rPr lang="el-GR" sz="3200" dirty="0"/>
              <a:t>, [</a:t>
            </a:r>
            <a:r>
              <a:rPr lang="el-GR" sz="3200" dirty="0" err="1"/>
              <a:t>ἡ</a:t>
            </a:r>
            <a:r>
              <a:rPr lang="el-GR" sz="3200" dirty="0"/>
              <a:t> </a:t>
            </a:r>
            <a:r>
              <a:rPr lang="el-GR" sz="3200" dirty="0" err="1"/>
              <a:t>ἀγάπη</a:t>
            </a:r>
            <a:r>
              <a:rPr lang="el-GR" sz="3200" dirty="0"/>
              <a:t>] </a:t>
            </a:r>
            <a:r>
              <a:rPr lang="el-GR" sz="3200" dirty="0" err="1"/>
              <a:t>οὐ</a:t>
            </a:r>
            <a:r>
              <a:rPr lang="el-GR" sz="3200" dirty="0"/>
              <a:t> </a:t>
            </a:r>
            <a:r>
              <a:rPr lang="el-GR" sz="3200" dirty="0" err="1"/>
              <a:t>περπερεύεται</a:t>
            </a:r>
            <a:r>
              <a:rPr lang="el-GR" sz="3200" dirty="0"/>
              <a:t>, </a:t>
            </a:r>
            <a:r>
              <a:rPr lang="el-GR" sz="3200" dirty="0" err="1"/>
              <a:t>οὐ</a:t>
            </a:r>
            <a:r>
              <a:rPr lang="el-GR" sz="3200" dirty="0"/>
              <a:t> </a:t>
            </a:r>
            <a:r>
              <a:rPr lang="el-GR" sz="3200" dirty="0" err="1"/>
              <a:t>φυσιοῦται</a:t>
            </a:r>
            <a:r>
              <a:rPr lang="el-GR" sz="3200" dirty="0"/>
              <a:t>,</a:t>
            </a:r>
          </a:p>
          <a:p>
            <a:pPr>
              <a:lnSpc>
                <a:spcPts val="3840"/>
              </a:lnSpc>
              <a:spcBef>
                <a:spcPts val="2200"/>
              </a:spcBef>
              <a:spcAft>
                <a:spcPts val="1800"/>
              </a:spcAft>
              <a:buFont typeface="Arial" panose="020B0604020202020204" pitchFamily="34" charset="0"/>
              <a:buChar char="•"/>
            </a:pPr>
            <a:r>
              <a:rPr lang="de-CH" sz="3200" dirty="0"/>
              <a:t>14,1 </a:t>
            </a:r>
            <a:r>
              <a:rPr lang="el-GR" sz="3200" dirty="0" err="1"/>
              <a:t>Διώκετε</a:t>
            </a:r>
            <a:r>
              <a:rPr lang="el-GR" sz="3200" dirty="0"/>
              <a:t> </a:t>
            </a:r>
            <a:r>
              <a:rPr lang="el-GR" sz="3200" dirty="0" err="1"/>
              <a:t>τὴν</a:t>
            </a:r>
            <a:r>
              <a:rPr lang="el-GR" sz="3200" dirty="0"/>
              <a:t> </a:t>
            </a:r>
            <a:r>
              <a:rPr lang="el-GR" sz="3200" dirty="0" err="1"/>
              <a:t>ἀγάπην</a:t>
            </a:r>
            <a:r>
              <a:rPr lang="el-GR" sz="3200" dirty="0"/>
              <a:t>, </a:t>
            </a:r>
            <a:r>
              <a:rPr lang="el-GR" sz="3200" dirty="0" err="1">
                <a:solidFill>
                  <a:srgbClr val="0070C0"/>
                </a:solidFill>
              </a:rPr>
              <a:t>ζηλοῦτε</a:t>
            </a:r>
            <a:r>
              <a:rPr lang="el-GR" sz="3200" dirty="0"/>
              <a:t> </a:t>
            </a:r>
            <a:r>
              <a:rPr lang="el-GR" sz="3200" dirty="0" err="1">
                <a:solidFill>
                  <a:srgbClr val="0070C0"/>
                </a:solidFill>
              </a:rPr>
              <a:t>δὲ</a:t>
            </a:r>
            <a:r>
              <a:rPr lang="el-GR" sz="3200" dirty="0">
                <a:solidFill>
                  <a:srgbClr val="0070C0"/>
                </a:solidFill>
              </a:rPr>
              <a:t> </a:t>
            </a:r>
            <a:r>
              <a:rPr lang="el-GR" sz="3200" dirty="0" err="1">
                <a:solidFill>
                  <a:srgbClr val="0070C0"/>
                </a:solidFill>
              </a:rPr>
              <a:t>τὰ</a:t>
            </a:r>
            <a:r>
              <a:rPr lang="el-GR" sz="3200" dirty="0">
                <a:solidFill>
                  <a:srgbClr val="0070C0"/>
                </a:solidFill>
              </a:rPr>
              <a:t> </a:t>
            </a:r>
            <a:r>
              <a:rPr lang="el-GR" sz="3200" dirty="0" err="1">
                <a:solidFill>
                  <a:srgbClr val="0070C0"/>
                </a:solidFill>
              </a:rPr>
              <a:t>πνευματικά</a:t>
            </a:r>
            <a:r>
              <a:rPr lang="el-GR" sz="3200" dirty="0"/>
              <a:t>, </a:t>
            </a:r>
            <a:r>
              <a:rPr lang="el-GR" sz="3200" dirty="0" err="1"/>
              <a:t>μᾶλλον</a:t>
            </a:r>
            <a:r>
              <a:rPr lang="el-GR" sz="3200" dirty="0"/>
              <a:t> </a:t>
            </a:r>
            <a:r>
              <a:rPr lang="el-GR" sz="3200" dirty="0" err="1"/>
              <a:t>δὲ</a:t>
            </a:r>
            <a:r>
              <a:rPr lang="el-GR" sz="3200" dirty="0"/>
              <a:t> </a:t>
            </a:r>
            <a:r>
              <a:rPr lang="el-GR" sz="3200" dirty="0" err="1"/>
              <a:t>ἵνα</a:t>
            </a:r>
            <a:r>
              <a:rPr lang="el-GR" sz="3200" dirty="0"/>
              <a:t> </a:t>
            </a:r>
            <a:r>
              <a:rPr lang="el-GR" sz="3200" dirty="0" err="1"/>
              <a:t>προφητεύητε</a:t>
            </a:r>
            <a:r>
              <a:rPr lang="el-GR" sz="3200" dirty="0"/>
              <a:t>.</a:t>
            </a:r>
          </a:p>
          <a:p>
            <a:pPr>
              <a:lnSpc>
                <a:spcPts val="3840"/>
              </a:lnSpc>
              <a:spcBef>
                <a:spcPts val="2200"/>
              </a:spcBef>
              <a:spcAft>
                <a:spcPts val="1800"/>
              </a:spcAft>
              <a:buFont typeface="Arial" panose="020B0604020202020204" pitchFamily="34" charset="0"/>
              <a:buChar char="•"/>
            </a:pPr>
            <a:r>
              <a:rPr lang="de-CH" sz="3200" dirty="0"/>
              <a:t>14,12 </a:t>
            </a:r>
            <a:r>
              <a:rPr lang="el-GR" sz="3200" dirty="0" err="1"/>
              <a:t>οὕτως</a:t>
            </a:r>
            <a:r>
              <a:rPr lang="el-GR" sz="3200" dirty="0"/>
              <a:t> </a:t>
            </a:r>
            <a:r>
              <a:rPr lang="el-GR" sz="3200" dirty="0" err="1"/>
              <a:t>καὶ</a:t>
            </a:r>
            <a:r>
              <a:rPr lang="el-GR" sz="3200" dirty="0"/>
              <a:t> </a:t>
            </a:r>
            <a:r>
              <a:rPr lang="el-GR" sz="3200" dirty="0" err="1"/>
              <a:t>ὑμεῖς</a:t>
            </a:r>
            <a:r>
              <a:rPr lang="el-GR" sz="3200" dirty="0"/>
              <a:t>, </a:t>
            </a:r>
            <a:r>
              <a:rPr lang="el-GR" sz="3200" dirty="0" err="1">
                <a:solidFill>
                  <a:srgbClr val="0070C0"/>
                </a:solidFill>
              </a:rPr>
              <a:t>ἐπεὶ</a:t>
            </a:r>
            <a:r>
              <a:rPr lang="el-GR" sz="3200" dirty="0">
                <a:solidFill>
                  <a:srgbClr val="0070C0"/>
                </a:solidFill>
              </a:rPr>
              <a:t> </a:t>
            </a:r>
            <a:r>
              <a:rPr lang="el-GR" sz="3200" dirty="0" err="1">
                <a:solidFill>
                  <a:srgbClr val="0070C0"/>
                </a:solidFill>
              </a:rPr>
              <a:t>ζηλωταί</a:t>
            </a:r>
            <a:r>
              <a:rPr lang="el-GR" sz="3200" dirty="0">
                <a:solidFill>
                  <a:srgbClr val="0070C0"/>
                </a:solidFill>
              </a:rPr>
              <a:t> </a:t>
            </a:r>
            <a:r>
              <a:rPr lang="el-GR" sz="3200" dirty="0" err="1">
                <a:solidFill>
                  <a:srgbClr val="0070C0"/>
                </a:solidFill>
              </a:rPr>
              <a:t>ἐστε</a:t>
            </a:r>
            <a:r>
              <a:rPr lang="el-GR" sz="3200" dirty="0">
                <a:solidFill>
                  <a:srgbClr val="0070C0"/>
                </a:solidFill>
              </a:rPr>
              <a:t> </a:t>
            </a:r>
            <a:r>
              <a:rPr lang="el-GR" sz="3200" dirty="0" err="1">
                <a:solidFill>
                  <a:srgbClr val="0070C0"/>
                </a:solidFill>
              </a:rPr>
              <a:t>πνευμάτων</a:t>
            </a:r>
            <a:r>
              <a:rPr lang="el-GR" sz="3200" dirty="0"/>
              <a:t>, </a:t>
            </a:r>
            <a:r>
              <a:rPr lang="el-GR" sz="3200" dirty="0" err="1"/>
              <a:t>πρὸς</a:t>
            </a:r>
            <a:r>
              <a:rPr lang="el-GR" sz="3200" dirty="0"/>
              <a:t> </a:t>
            </a:r>
            <a:r>
              <a:rPr lang="el-GR" sz="3200" dirty="0" err="1"/>
              <a:t>τὴν</a:t>
            </a:r>
            <a:r>
              <a:rPr lang="el-GR" sz="3200" dirty="0"/>
              <a:t> </a:t>
            </a:r>
            <a:r>
              <a:rPr lang="el-GR" sz="3200" dirty="0" err="1"/>
              <a:t>οἰκοδομὴν</a:t>
            </a:r>
            <a:r>
              <a:rPr lang="el-GR" sz="3200" dirty="0"/>
              <a:t> </a:t>
            </a:r>
            <a:r>
              <a:rPr lang="el-GR" sz="3200" dirty="0" err="1"/>
              <a:t>τῆς</a:t>
            </a:r>
            <a:r>
              <a:rPr lang="el-GR" sz="3200" dirty="0"/>
              <a:t> </a:t>
            </a:r>
            <a:r>
              <a:rPr lang="el-GR" sz="3200" dirty="0" err="1"/>
              <a:t>ἐκκλησίας</a:t>
            </a:r>
            <a:r>
              <a:rPr lang="el-GR" sz="3200" dirty="0"/>
              <a:t> </a:t>
            </a:r>
            <a:r>
              <a:rPr lang="el-GR" sz="3200" dirty="0" err="1"/>
              <a:t>ζητεῖτε</a:t>
            </a:r>
            <a:r>
              <a:rPr lang="el-GR" sz="3200" dirty="0"/>
              <a:t> </a:t>
            </a:r>
            <a:r>
              <a:rPr lang="el-GR" sz="3200" dirty="0" err="1"/>
              <a:t>ἵνα</a:t>
            </a:r>
            <a:r>
              <a:rPr lang="el-GR" sz="3200" dirty="0"/>
              <a:t> </a:t>
            </a:r>
            <a:r>
              <a:rPr lang="el-GR" sz="3200" dirty="0" err="1"/>
              <a:t>περισσεύητε</a:t>
            </a:r>
            <a:r>
              <a:rPr lang="el-GR" sz="3200" dirty="0"/>
              <a:t>.</a:t>
            </a:r>
          </a:p>
          <a:p>
            <a:pPr>
              <a:lnSpc>
                <a:spcPts val="3840"/>
              </a:lnSpc>
              <a:spcBef>
                <a:spcPts val="2200"/>
              </a:spcBef>
              <a:spcAft>
                <a:spcPts val="1800"/>
              </a:spcAft>
              <a:buFont typeface="Arial" panose="020B0604020202020204" pitchFamily="34" charset="0"/>
              <a:buChar char="•"/>
            </a:pPr>
            <a:r>
              <a:rPr lang="de-CH" sz="3200" dirty="0"/>
              <a:t>14,39 </a:t>
            </a:r>
            <a:r>
              <a:rPr lang="el-GR" sz="3200" dirty="0" err="1"/>
              <a:t>Ὥστε</a:t>
            </a:r>
            <a:r>
              <a:rPr lang="el-GR" sz="3200" dirty="0"/>
              <a:t>, </a:t>
            </a:r>
            <a:r>
              <a:rPr lang="el-GR" sz="3200" dirty="0" err="1"/>
              <a:t>ἀδελφοί</a:t>
            </a:r>
            <a:r>
              <a:rPr lang="el-GR" sz="3200" dirty="0"/>
              <a:t> [μου], </a:t>
            </a:r>
            <a:r>
              <a:rPr lang="el-GR" sz="3200" dirty="0" err="1">
                <a:solidFill>
                  <a:srgbClr val="0070C0"/>
                </a:solidFill>
              </a:rPr>
              <a:t>ζηλοῦτε</a:t>
            </a:r>
            <a:r>
              <a:rPr lang="el-GR" sz="3200" dirty="0">
                <a:solidFill>
                  <a:srgbClr val="0070C0"/>
                </a:solidFill>
              </a:rPr>
              <a:t> </a:t>
            </a:r>
            <a:r>
              <a:rPr lang="el-GR" sz="3200" dirty="0" err="1">
                <a:solidFill>
                  <a:srgbClr val="0070C0"/>
                </a:solidFill>
              </a:rPr>
              <a:t>τὸ</a:t>
            </a:r>
            <a:r>
              <a:rPr lang="el-GR" sz="3200" dirty="0">
                <a:solidFill>
                  <a:srgbClr val="0070C0"/>
                </a:solidFill>
              </a:rPr>
              <a:t> </a:t>
            </a:r>
            <a:r>
              <a:rPr lang="el-GR" sz="3200" dirty="0" err="1">
                <a:solidFill>
                  <a:srgbClr val="0070C0"/>
                </a:solidFill>
              </a:rPr>
              <a:t>προφητεύειν</a:t>
            </a:r>
            <a:r>
              <a:rPr lang="el-GR" sz="3200" dirty="0"/>
              <a:t> </a:t>
            </a:r>
            <a:r>
              <a:rPr lang="el-GR" sz="3200" dirty="0" err="1"/>
              <a:t>καὶ</a:t>
            </a:r>
            <a:r>
              <a:rPr lang="el-GR" sz="3200" dirty="0"/>
              <a:t> </a:t>
            </a:r>
            <a:r>
              <a:rPr lang="el-GR" sz="3200" dirty="0" err="1"/>
              <a:t>τὸ</a:t>
            </a:r>
            <a:r>
              <a:rPr lang="el-GR" sz="3200" dirty="0"/>
              <a:t> </a:t>
            </a:r>
            <a:r>
              <a:rPr lang="el-GR" sz="3200" dirty="0" err="1"/>
              <a:t>λαλεῖν</a:t>
            </a:r>
            <a:r>
              <a:rPr lang="el-GR" sz="3200" dirty="0"/>
              <a:t> </a:t>
            </a:r>
            <a:r>
              <a:rPr lang="el-GR" sz="3200" dirty="0" err="1"/>
              <a:t>μὴ</a:t>
            </a:r>
            <a:r>
              <a:rPr lang="el-GR" sz="3200" dirty="0"/>
              <a:t> </a:t>
            </a:r>
            <a:r>
              <a:rPr lang="el-GR" sz="3200" dirty="0" err="1"/>
              <a:t>κωλύετε</a:t>
            </a:r>
            <a:r>
              <a:rPr lang="el-GR" sz="3200" dirty="0"/>
              <a:t> </a:t>
            </a:r>
            <a:r>
              <a:rPr lang="el-GR" sz="3200" dirty="0" err="1"/>
              <a:t>γλώσσαις</a:t>
            </a:r>
            <a:r>
              <a:rPr lang="el-GR" sz="3200" dirty="0"/>
              <a:t>·</a:t>
            </a:r>
          </a:p>
        </p:txBody>
      </p:sp>
      <p:sp>
        <p:nvSpPr>
          <p:cNvPr id="4" name="Foliennummernplatzhalter 3">
            <a:extLst>
              <a:ext uri="{FF2B5EF4-FFF2-40B4-BE49-F238E27FC236}">
                <a16:creationId xmlns:a16="http://schemas.microsoft.com/office/drawing/2014/main" xmlns="" id="{3BCF186E-D931-6542-B99D-7F0A4CCC46FB}"/>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48833461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40AB25-BA84-3547-AF55-44C2B066F10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F7BCD0CD-3BF7-5B4F-843C-5D0672A9B340}"/>
              </a:ext>
            </a:extLst>
          </p:cNvPr>
          <p:cNvSpPr>
            <a:spLocks noGrp="1"/>
          </p:cNvSpPr>
          <p:nvPr>
            <p:ph idx="1"/>
          </p:nvPr>
        </p:nvSpPr>
        <p:spPr/>
        <p:txBody>
          <a:bodyPr/>
          <a:lstStyle/>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0" indent="0" algn="ctr"/>
            <a:r>
              <a:rPr lang="de-DE" dirty="0"/>
              <a:t>7. Die Antwort des Apostels Paulus</a:t>
            </a:r>
          </a:p>
          <a:p>
            <a:pPr marL="0" indent="0" algn="ctr"/>
            <a:r>
              <a:rPr lang="de-DE" dirty="0"/>
              <a:t>auf die Missstände in Korinth</a:t>
            </a:r>
          </a:p>
        </p:txBody>
      </p:sp>
      <p:sp>
        <p:nvSpPr>
          <p:cNvPr id="4" name="Foliennummernplatzhalter 3">
            <a:extLst>
              <a:ext uri="{FF2B5EF4-FFF2-40B4-BE49-F238E27FC236}">
                <a16:creationId xmlns:a16="http://schemas.microsoft.com/office/drawing/2014/main" xmlns="" id="{4AA29A9B-8860-F344-9D1F-D04696B0E227}"/>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80150758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DD6BE0-10C6-B64A-A518-E0E011ADD9C0}"/>
              </a:ext>
            </a:extLst>
          </p:cNvPr>
          <p:cNvSpPr>
            <a:spLocks noGrp="1"/>
          </p:cNvSpPr>
          <p:nvPr>
            <p:ph type="title"/>
          </p:nvPr>
        </p:nvSpPr>
        <p:spPr>
          <a:xfrm>
            <a:off x="1025236" y="110835"/>
            <a:ext cx="11816052" cy="720437"/>
          </a:xfrm>
        </p:spPr>
        <p:txBody>
          <a:bodyPr/>
          <a:lstStyle/>
          <a:p>
            <a:r>
              <a:rPr lang="de-DE" sz="3600" dirty="0"/>
              <a:t>7. Die Antwort des Apostels</a:t>
            </a:r>
          </a:p>
        </p:txBody>
      </p:sp>
      <p:sp>
        <p:nvSpPr>
          <p:cNvPr id="3" name="Inhaltsplatzhalter 2">
            <a:extLst>
              <a:ext uri="{FF2B5EF4-FFF2-40B4-BE49-F238E27FC236}">
                <a16:creationId xmlns:a16="http://schemas.microsoft.com/office/drawing/2014/main" xmlns="" id="{F6969554-B758-C244-AA54-1D4A927C9B1A}"/>
              </a:ext>
            </a:extLst>
          </p:cNvPr>
          <p:cNvSpPr>
            <a:spLocks noGrp="1"/>
          </p:cNvSpPr>
          <p:nvPr>
            <p:ph idx="1"/>
          </p:nvPr>
        </p:nvSpPr>
        <p:spPr>
          <a:xfrm>
            <a:off x="311727" y="1143000"/>
            <a:ext cx="12527973" cy="7356764"/>
          </a:xfrm>
        </p:spPr>
        <p:txBody>
          <a:bodyPr/>
          <a:lstStyle/>
          <a:p>
            <a:pPr marL="685800" indent="-685800">
              <a:lnSpc>
                <a:spcPts val="3820"/>
              </a:lnSpc>
              <a:spcAft>
                <a:spcPts val="600"/>
              </a:spcAft>
              <a:buFont typeface="Arial" panose="020B0604020202020204" pitchFamily="34" charset="0"/>
              <a:buChar char="•"/>
            </a:pPr>
            <a:r>
              <a:rPr lang="de-DE" sz="2700" dirty="0"/>
              <a:t>1. Kor 14,6-12: „</a:t>
            </a:r>
            <a:r>
              <a:rPr lang="de-CH" sz="2700" dirty="0"/>
              <a:t>Jetzt aber, Geschwister, </a:t>
            </a:r>
            <a:r>
              <a:rPr lang="de-CH" sz="2700" dirty="0">
                <a:solidFill>
                  <a:srgbClr val="0070C0"/>
                </a:solidFill>
              </a:rPr>
              <a:t>wenn ich zu euch komme und in Sprachen [Plural!] rede, was werde ich euch nützen</a:t>
            </a:r>
            <a:r>
              <a:rPr lang="de-CH" sz="2700" dirty="0"/>
              <a:t>, wenn ich nicht zu euch rede in Offenbarung oder in Erkenntnis oder in Weissagung oder in Lehre? Doch auch die tönenden leblosen Dinge, </a:t>
            </a:r>
            <a:r>
              <a:rPr lang="de-CH" sz="2700" dirty="0">
                <a:solidFill>
                  <a:srgbClr val="0070C0"/>
                </a:solidFill>
              </a:rPr>
              <a:t>Flöte oder Harfe</a:t>
            </a:r>
            <a:r>
              <a:rPr lang="de-CH" sz="2700" dirty="0"/>
              <a:t>, wenn sie in Bezug auf die Töne keinen Unterschied geben (</a:t>
            </a:r>
            <a:r>
              <a:rPr lang="el-GR" sz="2700" dirty="0" err="1">
                <a:solidFill>
                  <a:srgbClr val="0070C0"/>
                </a:solidFill>
              </a:rPr>
              <a:t>ἐὰν</a:t>
            </a:r>
            <a:r>
              <a:rPr lang="el-GR" sz="2700" dirty="0">
                <a:solidFill>
                  <a:srgbClr val="0070C0"/>
                </a:solidFill>
              </a:rPr>
              <a:t> </a:t>
            </a:r>
            <a:r>
              <a:rPr lang="el-GR" sz="2700" dirty="0" err="1">
                <a:solidFill>
                  <a:srgbClr val="0070C0"/>
                </a:solidFill>
              </a:rPr>
              <a:t>διαστολὴν</a:t>
            </a:r>
            <a:r>
              <a:rPr lang="el-GR" sz="2700" dirty="0">
                <a:solidFill>
                  <a:srgbClr val="0070C0"/>
                </a:solidFill>
              </a:rPr>
              <a:t>  </a:t>
            </a:r>
            <a:r>
              <a:rPr lang="el-GR" sz="2700" dirty="0" err="1">
                <a:solidFill>
                  <a:srgbClr val="0070C0"/>
                </a:solidFill>
              </a:rPr>
              <a:t>τοῖς</a:t>
            </a:r>
            <a:r>
              <a:rPr lang="el-GR" sz="2700" dirty="0">
                <a:solidFill>
                  <a:srgbClr val="0070C0"/>
                </a:solidFill>
              </a:rPr>
              <a:t> </a:t>
            </a:r>
            <a:r>
              <a:rPr lang="el-GR" sz="2700" dirty="0" err="1">
                <a:solidFill>
                  <a:srgbClr val="0070C0"/>
                </a:solidFill>
              </a:rPr>
              <a:t>φθόγγοις</a:t>
            </a:r>
            <a:r>
              <a:rPr lang="el-GR" sz="2700" dirty="0">
                <a:solidFill>
                  <a:srgbClr val="0070C0"/>
                </a:solidFill>
              </a:rPr>
              <a:t> </a:t>
            </a:r>
            <a:r>
              <a:rPr lang="el-GR" sz="2700" dirty="0" err="1">
                <a:solidFill>
                  <a:srgbClr val="0070C0"/>
                </a:solidFill>
              </a:rPr>
              <a:t>μὴ</a:t>
            </a:r>
            <a:r>
              <a:rPr lang="el-GR" sz="2700" dirty="0">
                <a:solidFill>
                  <a:srgbClr val="0070C0"/>
                </a:solidFill>
              </a:rPr>
              <a:t> </a:t>
            </a:r>
            <a:r>
              <a:rPr lang="el-GR" sz="2700" dirty="0" err="1">
                <a:solidFill>
                  <a:srgbClr val="0070C0"/>
                </a:solidFill>
              </a:rPr>
              <a:t>δῷ</a:t>
            </a:r>
            <a:r>
              <a:rPr lang="de-CH" sz="2700" dirty="0"/>
              <a:t>), wie wird man erkennen, was geflötet oder geharft wird? Denn auch wenn die </a:t>
            </a:r>
            <a:r>
              <a:rPr lang="de-CH" sz="2700" dirty="0">
                <a:solidFill>
                  <a:srgbClr val="0070C0"/>
                </a:solidFill>
              </a:rPr>
              <a:t>Posaune</a:t>
            </a:r>
            <a:r>
              <a:rPr lang="de-CH" sz="2700" dirty="0"/>
              <a:t> einen </a:t>
            </a:r>
            <a:r>
              <a:rPr lang="de-CH" sz="2700" dirty="0">
                <a:solidFill>
                  <a:srgbClr val="0070C0"/>
                </a:solidFill>
              </a:rPr>
              <a:t>undeutlichen Ton </a:t>
            </a:r>
            <a:r>
              <a:rPr lang="de-CH" sz="2700" dirty="0"/>
              <a:t>gibt (</a:t>
            </a:r>
            <a:r>
              <a:rPr lang="el-GR" sz="2700" dirty="0" err="1">
                <a:solidFill>
                  <a:srgbClr val="0070C0"/>
                </a:solidFill>
              </a:rPr>
              <a:t>ἐὰν</a:t>
            </a:r>
            <a:r>
              <a:rPr lang="el-GR" sz="2700" b="1" dirty="0">
                <a:solidFill>
                  <a:srgbClr val="0070C0"/>
                </a:solidFill>
              </a:rPr>
              <a:t> </a:t>
            </a:r>
            <a:r>
              <a:rPr lang="el-GR" sz="2700" dirty="0" err="1">
                <a:solidFill>
                  <a:srgbClr val="0070C0"/>
                </a:solidFill>
              </a:rPr>
              <a:t>ἄδηλον</a:t>
            </a:r>
            <a:r>
              <a:rPr lang="el-GR" sz="2700" dirty="0">
                <a:solidFill>
                  <a:srgbClr val="0070C0"/>
                </a:solidFill>
              </a:rPr>
              <a:t> </a:t>
            </a:r>
            <a:r>
              <a:rPr lang="el-GR" sz="2700" dirty="0" err="1">
                <a:solidFill>
                  <a:srgbClr val="0070C0"/>
                </a:solidFill>
              </a:rPr>
              <a:t>σάλπιγξ</a:t>
            </a:r>
            <a:r>
              <a:rPr lang="el-GR" sz="2700" dirty="0">
                <a:solidFill>
                  <a:srgbClr val="0070C0"/>
                </a:solidFill>
              </a:rPr>
              <a:t> </a:t>
            </a:r>
            <a:r>
              <a:rPr lang="el-GR" sz="2700" dirty="0" err="1">
                <a:solidFill>
                  <a:srgbClr val="0070C0"/>
                </a:solidFill>
              </a:rPr>
              <a:t>φωνὴν</a:t>
            </a:r>
            <a:r>
              <a:rPr lang="el-GR" sz="2700" dirty="0">
                <a:solidFill>
                  <a:srgbClr val="0070C0"/>
                </a:solidFill>
              </a:rPr>
              <a:t> </a:t>
            </a:r>
            <a:r>
              <a:rPr lang="el-GR" sz="2700" dirty="0" err="1">
                <a:solidFill>
                  <a:srgbClr val="0070C0"/>
                </a:solidFill>
              </a:rPr>
              <a:t>δῷ</a:t>
            </a:r>
            <a:r>
              <a:rPr lang="de-CH" sz="2700" dirty="0"/>
              <a:t>), wer wird sich zum Kampf rüsten? So auch ihr, </a:t>
            </a:r>
            <a:r>
              <a:rPr lang="de-CH" sz="2700" dirty="0">
                <a:solidFill>
                  <a:srgbClr val="0070C0"/>
                </a:solidFill>
              </a:rPr>
              <a:t>wenn ihr durch die Zunge/Sprache nicht eine verständliche Rede gebt (</a:t>
            </a:r>
            <a:r>
              <a:rPr lang="el-GR" sz="2700" dirty="0" err="1">
                <a:solidFill>
                  <a:srgbClr val="0070C0"/>
                </a:solidFill>
              </a:rPr>
              <a:t>ἐὰν</a:t>
            </a:r>
            <a:r>
              <a:rPr lang="el-GR" sz="2700" dirty="0">
                <a:solidFill>
                  <a:srgbClr val="0070C0"/>
                </a:solidFill>
              </a:rPr>
              <a:t> </a:t>
            </a:r>
            <a:r>
              <a:rPr lang="el-GR" sz="2700" dirty="0" err="1">
                <a:solidFill>
                  <a:srgbClr val="0070C0"/>
                </a:solidFill>
              </a:rPr>
              <a:t>μὴ</a:t>
            </a:r>
            <a:r>
              <a:rPr lang="el-GR" sz="2700" dirty="0">
                <a:solidFill>
                  <a:srgbClr val="0070C0"/>
                </a:solidFill>
              </a:rPr>
              <a:t> </a:t>
            </a:r>
            <a:r>
              <a:rPr lang="el-GR" sz="2700" dirty="0" err="1">
                <a:solidFill>
                  <a:srgbClr val="0070C0"/>
                </a:solidFill>
              </a:rPr>
              <a:t>εὔσημον</a:t>
            </a:r>
            <a:r>
              <a:rPr lang="el-GR" sz="2700" dirty="0">
                <a:solidFill>
                  <a:srgbClr val="0070C0"/>
                </a:solidFill>
              </a:rPr>
              <a:t> </a:t>
            </a:r>
            <a:r>
              <a:rPr lang="el-GR" sz="2700" dirty="0" err="1">
                <a:solidFill>
                  <a:srgbClr val="0070C0"/>
                </a:solidFill>
              </a:rPr>
              <a:t>λόγον</a:t>
            </a:r>
            <a:r>
              <a:rPr lang="el-GR" sz="2700" dirty="0">
                <a:solidFill>
                  <a:srgbClr val="0070C0"/>
                </a:solidFill>
              </a:rPr>
              <a:t> </a:t>
            </a:r>
            <a:r>
              <a:rPr lang="el-GR" sz="2700" dirty="0" err="1">
                <a:solidFill>
                  <a:srgbClr val="0070C0"/>
                </a:solidFill>
              </a:rPr>
              <a:t>δῶτε</a:t>
            </a:r>
            <a:r>
              <a:rPr lang="de-CH" sz="2700" dirty="0">
                <a:solidFill>
                  <a:srgbClr val="0070C0"/>
                </a:solidFill>
              </a:rPr>
              <a:t>), wie soll man erkennen, was geredet wird?</a:t>
            </a:r>
            <a:r>
              <a:rPr lang="de-CH" sz="2700" dirty="0"/>
              <a:t> Denn ihr werdet in den Wind reden. Es gibt wer weiß wie </a:t>
            </a:r>
            <a:r>
              <a:rPr lang="de-CH" sz="2700" dirty="0">
                <a:solidFill>
                  <a:srgbClr val="0070C0"/>
                </a:solidFill>
              </a:rPr>
              <a:t>viele Arten von Stimmen in der Welt</a:t>
            </a:r>
            <a:r>
              <a:rPr lang="de-CH" sz="2700" dirty="0"/>
              <a:t>, und nichts ist stimmlos. </a:t>
            </a:r>
            <a:r>
              <a:rPr lang="de-CH" sz="2700" dirty="0">
                <a:solidFill>
                  <a:srgbClr val="0070C0"/>
                </a:solidFill>
              </a:rPr>
              <a:t>Wenn ich nun die Bedeutung (Kraft) der Stimme nicht kenne, so werde ich dem Redenden ein Barbar sein und der Redende für mich ein Barbar.</a:t>
            </a:r>
            <a:r>
              <a:rPr lang="de-CH" sz="2700" dirty="0"/>
              <a:t> So auch ihr, da ihr Eiferer der Geister seid, so strebt danach, </a:t>
            </a:r>
            <a:r>
              <a:rPr lang="de-CH" sz="2700" dirty="0">
                <a:solidFill>
                  <a:srgbClr val="0070C0"/>
                </a:solidFill>
              </a:rPr>
              <a:t>dass ihr überströmend seid zur Erbauung der Gemeinde</a:t>
            </a:r>
            <a:r>
              <a:rPr lang="de-CH" sz="2700" dirty="0"/>
              <a:t>.</a:t>
            </a:r>
            <a:r>
              <a:rPr lang="de-DE" sz="2700" dirty="0"/>
              <a:t>“</a:t>
            </a:r>
          </a:p>
        </p:txBody>
      </p:sp>
      <p:sp>
        <p:nvSpPr>
          <p:cNvPr id="4" name="Foliennummernplatzhalter 3">
            <a:extLst>
              <a:ext uri="{FF2B5EF4-FFF2-40B4-BE49-F238E27FC236}">
                <a16:creationId xmlns:a16="http://schemas.microsoft.com/office/drawing/2014/main" xmlns="" id="{BB76ED73-3D13-1E44-B052-7E0B2424D4E3}"/>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53722031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9F06FC3-6E85-3B41-B279-ABD6BDA0F719}"/>
              </a:ext>
            </a:extLst>
          </p:cNvPr>
          <p:cNvSpPr>
            <a:spLocks noGrp="1"/>
          </p:cNvSpPr>
          <p:nvPr>
            <p:ph type="title"/>
          </p:nvPr>
        </p:nvSpPr>
        <p:spPr/>
        <p:txBody>
          <a:bodyPr/>
          <a:lstStyle/>
          <a:p>
            <a:r>
              <a:rPr lang="de-DE" dirty="0"/>
              <a:t>1. Einführung</a:t>
            </a:r>
          </a:p>
        </p:txBody>
      </p:sp>
      <p:sp>
        <p:nvSpPr>
          <p:cNvPr id="3" name="Inhaltsplatzhalter 2">
            <a:extLst>
              <a:ext uri="{FF2B5EF4-FFF2-40B4-BE49-F238E27FC236}">
                <a16:creationId xmlns:a16="http://schemas.microsoft.com/office/drawing/2014/main" xmlns="" id="{B7906AB7-B2AF-F54B-B5E3-A891BC946A88}"/>
              </a:ext>
            </a:extLst>
          </p:cNvPr>
          <p:cNvSpPr>
            <a:spLocks noGrp="1"/>
          </p:cNvSpPr>
          <p:nvPr>
            <p:ph idx="1"/>
          </p:nvPr>
        </p:nvSpPr>
        <p:spPr>
          <a:xfrm>
            <a:off x="581891" y="1025236"/>
            <a:ext cx="12271376" cy="7514937"/>
          </a:xfrm>
        </p:spPr>
        <p:txBody>
          <a:bodyPr/>
          <a:lstStyle/>
          <a:p>
            <a:pPr marL="685800" indent="-685800">
              <a:lnSpc>
                <a:spcPts val="3840"/>
              </a:lnSpc>
              <a:spcBef>
                <a:spcPts val="2200"/>
              </a:spcBef>
              <a:spcAft>
                <a:spcPts val="1800"/>
              </a:spcAft>
              <a:buFont typeface="Arial" panose="020B0604020202020204" pitchFamily="34" charset="0"/>
              <a:buChar char="•"/>
            </a:pPr>
            <a:r>
              <a:rPr lang="de-DE" sz="3200" dirty="0"/>
              <a:t>Meier, Mystik bei Paulus (Heidelberger Dissertation 1998), S. 159:</a:t>
            </a:r>
          </a:p>
          <a:p>
            <a:pPr marL="1041400" lvl="1" indent="-685800">
              <a:lnSpc>
                <a:spcPts val="3840"/>
              </a:lnSpc>
              <a:spcBef>
                <a:spcPts val="400"/>
              </a:spcBef>
              <a:spcAft>
                <a:spcPts val="1800"/>
              </a:spcAft>
              <a:buFont typeface="Symbol" pitchFamily="2" charset="2"/>
              <a:buChar char="-"/>
            </a:pPr>
            <a:r>
              <a:rPr lang="de-DE" sz="2700" dirty="0"/>
              <a:t>„Unter </a:t>
            </a:r>
            <a:r>
              <a:rPr lang="el-GR" sz="2700" dirty="0" err="1">
                <a:solidFill>
                  <a:srgbClr val="0070C0"/>
                </a:solidFill>
              </a:rPr>
              <a:t>γλώσσαις</a:t>
            </a:r>
            <a:r>
              <a:rPr lang="de-DE" sz="2700" dirty="0">
                <a:solidFill>
                  <a:srgbClr val="0070C0"/>
                </a:solidFill>
              </a:rPr>
              <a:t> </a:t>
            </a:r>
            <a:r>
              <a:rPr lang="el-GR" sz="2700" dirty="0" err="1">
                <a:solidFill>
                  <a:srgbClr val="0070C0"/>
                </a:solidFill>
              </a:rPr>
              <a:t>λαλεῖν</a:t>
            </a:r>
            <a:r>
              <a:rPr lang="de-DE" sz="2700" dirty="0">
                <a:solidFill>
                  <a:srgbClr val="0070C0"/>
                </a:solidFill>
              </a:rPr>
              <a:t> [Reden in Sprachen] </a:t>
            </a:r>
            <a:r>
              <a:rPr lang="de-DE" sz="2700" dirty="0"/>
              <a:t>versteht das Neue Testament also, </a:t>
            </a:r>
            <a:r>
              <a:rPr lang="de-DE" sz="2700" dirty="0" err="1">
                <a:solidFill>
                  <a:srgbClr val="0070C0"/>
                </a:solidFill>
              </a:rPr>
              <a:t>daß</a:t>
            </a:r>
            <a:r>
              <a:rPr lang="de-DE" sz="2700" dirty="0">
                <a:solidFill>
                  <a:srgbClr val="0070C0"/>
                </a:solidFill>
              </a:rPr>
              <a:t> einzelne oder mehrere mit lauter Stimme in einer Sprache beten, die ihnen selbst fremd ist</a:t>
            </a:r>
            <a:r>
              <a:rPr lang="de-DE" sz="2700" dirty="0"/>
              <a:t>. Die Sprache ist jedoch </a:t>
            </a:r>
            <a:r>
              <a:rPr lang="de-DE" sz="2700" dirty="0">
                <a:solidFill>
                  <a:srgbClr val="0070C0"/>
                </a:solidFill>
              </a:rPr>
              <a:t>prinzipiell verständlich bzw. übersetzbar </a:t>
            </a:r>
            <a:r>
              <a:rPr lang="de-DE" sz="2700" dirty="0"/>
              <a:t>(Act 2,6.8.11; 1Kor 12,10; 14,13.27). Sowohl Lukas (Act 10,45f; 19,6) als auch Paulus (1Kor 14,2.14) führen ein solches Geschehen auf das Wirken des Heiligen Geistes zurück.“</a:t>
            </a:r>
          </a:p>
          <a:p>
            <a:pPr marL="685800" indent="-685800">
              <a:lnSpc>
                <a:spcPts val="3840"/>
              </a:lnSpc>
              <a:spcBef>
                <a:spcPts val="2800"/>
              </a:spcBef>
              <a:spcAft>
                <a:spcPts val="2400"/>
              </a:spcAft>
              <a:buFont typeface="Arial" panose="020B0604020202020204" pitchFamily="34" charset="0"/>
              <a:buChar char="•"/>
            </a:pPr>
            <a:r>
              <a:rPr lang="de-DE" sz="3200" dirty="0"/>
              <a:t>Frage ist, </a:t>
            </a:r>
            <a:r>
              <a:rPr lang="de-DE" sz="3200" dirty="0">
                <a:solidFill>
                  <a:srgbClr val="0070C0"/>
                </a:solidFill>
              </a:rPr>
              <a:t>wer im Neuen Testament was versteht</a:t>
            </a:r>
            <a:r>
              <a:rPr lang="de-DE" sz="3200" dirty="0"/>
              <a:t>!</a:t>
            </a:r>
          </a:p>
          <a:p>
            <a:pPr marL="685800" indent="-685800">
              <a:lnSpc>
                <a:spcPts val="3840"/>
              </a:lnSpc>
              <a:spcBef>
                <a:spcPts val="2800"/>
              </a:spcBef>
              <a:spcAft>
                <a:spcPts val="2400"/>
              </a:spcAft>
              <a:buFont typeface="Arial" panose="020B0604020202020204" pitchFamily="34" charset="0"/>
              <a:buChar char="•"/>
            </a:pPr>
            <a:r>
              <a:rPr lang="de-DE" sz="3200" dirty="0"/>
              <a:t>Gottes Geist in 1. Kor 12 („Arten von Sprachen“), „</a:t>
            </a:r>
            <a:r>
              <a:rPr lang="de-DE" sz="3200" dirty="0">
                <a:solidFill>
                  <a:srgbClr val="0070C0"/>
                </a:solidFill>
              </a:rPr>
              <a:t>mein Geist</a:t>
            </a:r>
            <a:r>
              <a:rPr lang="de-DE" sz="3200" dirty="0"/>
              <a:t>“ in 1. Kor 14 („in einer [fremdartigen] Sprache“)!</a:t>
            </a:r>
            <a:endParaRPr lang="el-GR" sz="3200" dirty="0"/>
          </a:p>
          <a:p>
            <a:pPr marL="685800" indent="-685800">
              <a:buFont typeface="Arial" panose="020B0604020202020204" pitchFamily="34" charset="0"/>
              <a:buChar char="•"/>
            </a:pPr>
            <a:endParaRPr lang="de-DE" dirty="0"/>
          </a:p>
        </p:txBody>
      </p:sp>
      <p:sp>
        <p:nvSpPr>
          <p:cNvPr id="4" name="Foliennummernplatzhalter 3">
            <a:extLst>
              <a:ext uri="{FF2B5EF4-FFF2-40B4-BE49-F238E27FC236}">
                <a16:creationId xmlns:a16="http://schemas.microsoft.com/office/drawing/2014/main" xmlns="" id="{EA927EAA-E64F-1049-A5CC-0FA074C9ECC3}"/>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4845627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DD6BE0-10C6-B64A-A518-E0E011ADD9C0}"/>
              </a:ext>
            </a:extLst>
          </p:cNvPr>
          <p:cNvSpPr>
            <a:spLocks noGrp="1"/>
          </p:cNvSpPr>
          <p:nvPr>
            <p:ph type="title"/>
          </p:nvPr>
        </p:nvSpPr>
        <p:spPr>
          <a:xfrm>
            <a:off x="1080654" y="124691"/>
            <a:ext cx="11760633" cy="716972"/>
          </a:xfrm>
        </p:spPr>
        <p:txBody>
          <a:bodyPr/>
          <a:lstStyle/>
          <a:p>
            <a:r>
              <a:rPr lang="de-DE" sz="3600" dirty="0"/>
              <a:t>7. Die Antwort des Apostels</a:t>
            </a:r>
          </a:p>
        </p:txBody>
      </p:sp>
      <p:sp>
        <p:nvSpPr>
          <p:cNvPr id="3" name="Inhaltsplatzhalter 2">
            <a:extLst>
              <a:ext uri="{FF2B5EF4-FFF2-40B4-BE49-F238E27FC236}">
                <a16:creationId xmlns:a16="http://schemas.microsoft.com/office/drawing/2014/main" xmlns="" id="{F6969554-B758-C244-AA54-1D4A927C9B1A}"/>
              </a:ext>
            </a:extLst>
          </p:cNvPr>
          <p:cNvSpPr>
            <a:spLocks noGrp="1"/>
          </p:cNvSpPr>
          <p:nvPr>
            <p:ph idx="1"/>
          </p:nvPr>
        </p:nvSpPr>
        <p:spPr/>
        <p:txBody>
          <a:bodyPr/>
          <a:lstStyle/>
          <a:p>
            <a:pPr marL="685800" indent="-685800">
              <a:lnSpc>
                <a:spcPts val="3860"/>
              </a:lnSpc>
              <a:spcAft>
                <a:spcPts val="600"/>
              </a:spcAft>
              <a:buFont typeface="Arial" panose="020B0604020202020204" pitchFamily="34" charset="0"/>
              <a:buChar char="•"/>
            </a:pPr>
            <a:r>
              <a:rPr lang="de-DE" sz="2900" dirty="0"/>
              <a:t>1. Kor 14,13-19: „</a:t>
            </a:r>
            <a:r>
              <a:rPr lang="de-CH" sz="2900" dirty="0"/>
              <a:t>Darum, wer in einer [fremdartigen] Sprache redet, bete, dass er/man [es auch] übersetze. </a:t>
            </a:r>
            <a:r>
              <a:rPr lang="de-CH" sz="2900" dirty="0">
                <a:solidFill>
                  <a:srgbClr val="0070C0"/>
                </a:solidFill>
              </a:rPr>
              <a:t>Wenn ich in einer [</a:t>
            </a:r>
            <a:r>
              <a:rPr lang="de-CH" sz="2900" dirty="0" err="1">
                <a:solidFill>
                  <a:srgbClr val="0070C0"/>
                </a:solidFill>
              </a:rPr>
              <a:t>fremdarti</a:t>
            </a:r>
            <a:r>
              <a:rPr lang="de-CH" sz="2900" dirty="0">
                <a:solidFill>
                  <a:srgbClr val="0070C0"/>
                </a:solidFill>
              </a:rPr>
              <a:t>-gen] Sprache bete, so betet mein Geist, aber mein Verstand ist fruchtlos. Was ist nun? Ich will mit dem Geist beten, aber ich will auch</a:t>
            </a:r>
            <a:r>
              <a:rPr lang="de-CH" sz="2900" dirty="0"/>
              <a:t> </a:t>
            </a:r>
            <a:r>
              <a:rPr lang="de-CH" sz="2900" dirty="0">
                <a:solidFill>
                  <a:srgbClr val="0070C0"/>
                </a:solidFill>
              </a:rPr>
              <a:t>[gleichzeitig] mit dem Verstand beten; ich will mit dem Geist lobsingen, aber ich will auch [gleichzeitig] mit dem Verstand lobsingen.</a:t>
            </a:r>
            <a:r>
              <a:rPr lang="de-CH" sz="2900" dirty="0"/>
              <a:t> Denn wenn du mit dem Geist preist, wie soll der, welcher die Stelle des Unkundigen einnimmt, das Amen zu deiner Danksagung sprechen, da er ja nicht weiß, was du sagst? Denn du sagst wohl gut Dank, </a:t>
            </a:r>
            <a:r>
              <a:rPr lang="de-CH" sz="2900" dirty="0">
                <a:solidFill>
                  <a:srgbClr val="0070C0"/>
                </a:solidFill>
              </a:rPr>
              <a:t>aber der Andersartige (</a:t>
            </a:r>
            <a:r>
              <a:rPr lang="el-GR" sz="2900" dirty="0" err="1">
                <a:solidFill>
                  <a:srgbClr val="0070C0"/>
                </a:solidFill>
              </a:rPr>
              <a:t>ὁ</a:t>
            </a:r>
            <a:r>
              <a:rPr lang="el-GR" sz="2900" dirty="0">
                <a:solidFill>
                  <a:srgbClr val="0070C0"/>
                </a:solidFill>
              </a:rPr>
              <a:t> </a:t>
            </a:r>
            <a:r>
              <a:rPr lang="el-GR" sz="2900" dirty="0" err="1">
                <a:solidFill>
                  <a:srgbClr val="0070C0"/>
                </a:solidFill>
              </a:rPr>
              <a:t>ἕτερος</a:t>
            </a:r>
            <a:r>
              <a:rPr lang="de-CH" sz="2900" dirty="0">
                <a:solidFill>
                  <a:srgbClr val="0070C0"/>
                </a:solidFill>
              </a:rPr>
              <a:t>) wird nicht erbaut</a:t>
            </a:r>
            <a:r>
              <a:rPr lang="de-CH" sz="2900" dirty="0"/>
              <a:t>. Ich danke Gott, ich rede mehr in Sprachen als ihr alle. Aber in der Gemeinde will ich [lieber] fünf Worte mit meinem Verstand reden, </a:t>
            </a:r>
            <a:r>
              <a:rPr lang="de-CH" sz="2900" dirty="0">
                <a:solidFill>
                  <a:srgbClr val="0070C0"/>
                </a:solidFill>
              </a:rPr>
              <a:t>damit ich auch andere [gleichartige] (</a:t>
            </a:r>
            <a:r>
              <a:rPr lang="el-GR" sz="2900" dirty="0" err="1">
                <a:solidFill>
                  <a:srgbClr val="0070C0"/>
                </a:solidFill>
              </a:rPr>
              <a:t>ἄλλους</a:t>
            </a:r>
            <a:r>
              <a:rPr lang="de-CH" sz="2900" dirty="0">
                <a:solidFill>
                  <a:srgbClr val="0070C0"/>
                </a:solidFill>
              </a:rPr>
              <a:t>) unterweise</a:t>
            </a:r>
            <a:r>
              <a:rPr lang="de-CH" sz="2900" dirty="0"/>
              <a:t>, als zehntausend Worte in einer [fremdartigen] Sprache.</a:t>
            </a:r>
            <a:r>
              <a:rPr lang="de-DE" sz="2900" dirty="0"/>
              <a:t>“</a:t>
            </a:r>
            <a:r>
              <a:rPr lang="el-GR" sz="2900" dirty="0"/>
              <a:t> </a:t>
            </a:r>
          </a:p>
          <a:p>
            <a:pPr marL="0" indent="0">
              <a:lnSpc>
                <a:spcPts val="3660"/>
              </a:lnSpc>
              <a:spcAft>
                <a:spcPts val="600"/>
              </a:spcAft>
            </a:pPr>
            <a:endParaRPr lang="de-DE" sz="2800" dirty="0"/>
          </a:p>
        </p:txBody>
      </p:sp>
      <p:sp>
        <p:nvSpPr>
          <p:cNvPr id="4" name="Foliennummernplatzhalter 3">
            <a:extLst>
              <a:ext uri="{FF2B5EF4-FFF2-40B4-BE49-F238E27FC236}">
                <a16:creationId xmlns:a16="http://schemas.microsoft.com/office/drawing/2014/main" xmlns="" id="{BB76ED73-3D13-1E44-B052-7E0B2424D4E3}"/>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71268767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DD6BE0-10C6-B64A-A518-E0E011ADD9C0}"/>
              </a:ext>
            </a:extLst>
          </p:cNvPr>
          <p:cNvSpPr>
            <a:spLocks noGrp="1"/>
          </p:cNvSpPr>
          <p:nvPr>
            <p:ph type="title"/>
          </p:nvPr>
        </p:nvSpPr>
        <p:spPr>
          <a:xfrm>
            <a:off x="1177635" y="124690"/>
            <a:ext cx="11663653" cy="649287"/>
          </a:xfrm>
        </p:spPr>
        <p:txBody>
          <a:bodyPr/>
          <a:lstStyle/>
          <a:p>
            <a:r>
              <a:rPr lang="de-DE" sz="3600" dirty="0"/>
              <a:t>7. Die Antwort des Apostels</a:t>
            </a:r>
          </a:p>
        </p:txBody>
      </p:sp>
      <p:sp>
        <p:nvSpPr>
          <p:cNvPr id="3" name="Inhaltsplatzhalter 2">
            <a:extLst>
              <a:ext uri="{FF2B5EF4-FFF2-40B4-BE49-F238E27FC236}">
                <a16:creationId xmlns:a16="http://schemas.microsoft.com/office/drawing/2014/main" xmlns="" id="{F6969554-B758-C244-AA54-1D4A927C9B1A}"/>
              </a:ext>
            </a:extLst>
          </p:cNvPr>
          <p:cNvSpPr>
            <a:spLocks noGrp="1"/>
          </p:cNvSpPr>
          <p:nvPr>
            <p:ph idx="1"/>
          </p:nvPr>
        </p:nvSpPr>
        <p:spPr>
          <a:xfrm>
            <a:off x="469900" y="1142999"/>
            <a:ext cx="12371388" cy="7252855"/>
          </a:xfrm>
        </p:spPr>
        <p:txBody>
          <a:bodyPr/>
          <a:lstStyle/>
          <a:p>
            <a:pPr marL="685800" indent="-685800">
              <a:lnSpc>
                <a:spcPts val="3560"/>
              </a:lnSpc>
              <a:spcAft>
                <a:spcPts val="600"/>
              </a:spcAft>
              <a:buFont typeface="Arial" panose="020B0604020202020204" pitchFamily="34" charset="0"/>
              <a:buChar char="•"/>
            </a:pPr>
            <a:r>
              <a:rPr lang="de-DE" sz="2800" dirty="0"/>
              <a:t>1. Kor 14,20-25: „Geschwister</a:t>
            </a:r>
            <a:r>
              <a:rPr lang="de-CH" sz="2800" dirty="0"/>
              <a:t>, </a:t>
            </a:r>
            <a:r>
              <a:rPr lang="de-CH" sz="2800" dirty="0">
                <a:solidFill>
                  <a:srgbClr val="0070C0"/>
                </a:solidFill>
              </a:rPr>
              <a:t>seid nicht Kinder am Verstand (</a:t>
            </a:r>
            <a:r>
              <a:rPr lang="el-GR" sz="2800" dirty="0" err="1">
                <a:solidFill>
                  <a:srgbClr val="0070C0"/>
                </a:solidFill>
              </a:rPr>
              <a:t>ταῖς</a:t>
            </a:r>
            <a:r>
              <a:rPr lang="el-GR" sz="2800" dirty="0">
                <a:solidFill>
                  <a:srgbClr val="0070C0"/>
                </a:solidFill>
              </a:rPr>
              <a:t> </a:t>
            </a:r>
            <a:r>
              <a:rPr lang="el-GR" sz="2800" dirty="0" err="1">
                <a:solidFill>
                  <a:srgbClr val="0070C0"/>
                </a:solidFill>
              </a:rPr>
              <a:t>φρεσίν</a:t>
            </a:r>
            <a:r>
              <a:rPr lang="de-DE" sz="2800" dirty="0">
                <a:solidFill>
                  <a:srgbClr val="0070C0"/>
                </a:solidFill>
              </a:rPr>
              <a:t>)</a:t>
            </a:r>
            <a:r>
              <a:rPr lang="de-CH" sz="2800" dirty="0">
                <a:solidFill>
                  <a:srgbClr val="0070C0"/>
                </a:solidFill>
              </a:rPr>
              <a:t>,</a:t>
            </a:r>
            <a:r>
              <a:rPr lang="de-CH" sz="2800" dirty="0"/>
              <a:t> </a:t>
            </a:r>
            <a:r>
              <a:rPr lang="de-CH" sz="2800" dirty="0">
                <a:solidFill>
                  <a:srgbClr val="0070C0"/>
                </a:solidFill>
              </a:rPr>
              <a:t>sondern an der Bosheit seid Unmündige, am Verstand (</a:t>
            </a:r>
            <a:r>
              <a:rPr lang="el-GR" sz="2800" dirty="0" err="1">
                <a:solidFill>
                  <a:srgbClr val="0070C0"/>
                </a:solidFill>
              </a:rPr>
              <a:t>ταῖς</a:t>
            </a:r>
            <a:r>
              <a:rPr lang="el-GR" sz="2800" dirty="0">
                <a:solidFill>
                  <a:srgbClr val="0070C0"/>
                </a:solidFill>
              </a:rPr>
              <a:t> </a:t>
            </a:r>
            <a:r>
              <a:rPr lang="el-GR" sz="2800" dirty="0" err="1">
                <a:solidFill>
                  <a:srgbClr val="0070C0"/>
                </a:solidFill>
              </a:rPr>
              <a:t>φρεσίν</a:t>
            </a:r>
            <a:r>
              <a:rPr lang="de-DE" sz="2800" dirty="0">
                <a:solidFill>
                  <a:srgbClr val="0070C0"/>
                </a:solidFill>
              </a:rPr>
              <a:t>) </a:t>
            </a:r>
            <a:r>
              <a:rPr lang="de-CH" sz="2800" dirty="0">
                <a:solidFill>
                  <a:srgbClr val="0070C0"/>
                </a:solidFill>
              </a:rPr>
              <a:t>aber seid Vollkommene</a:t>
            </a:r>
            <a:r>
              <a:rPr lang="de-CH" sz="2800" dirty="0"/>
              <a:t>. Es steht im Gesetz geschrieben: ,Ich will durch Leute mit fremder Sprache und durch Lippen Fremder zu diesem Volk reden, und auch so werden sie nicht auf mich hören, spricht der Herr‘ (</a:t>
            </a:r>
            <a:r>
              <a:rPr lang="de-CH" sz="2800" dirty="0" err="1"/>
              <a:t>Jes</a:t>
            </a:r>
            <a:r>
              <a:rPr lang="de-CH" sz="2800" dirty="0"/>
              <a:t> 28,11). </a:t>
            </a:r>
            <a:r>
              <a:rPr lang="de-CH" sz="2800" dirty="0">
                <a:solidFill>
                  <a:srgbClr val="0070C0"/>
                </a:solidFill>
              </a:rPr>
              <a:t>Daher sind die Sprachen zu einem Zeichen, nicht für die Glaubenden, sondern für die Ungläubigen</a:t>
            </a:r>
            <a:r>
              <a:rPr lang="de-CH" sz="2800" dirty="0"/>
              <a:t>; die prophetische Rede aber nicht für die Ungläubigen, sondern für die Glaubenden. Wenn nun die ganze Gemeinde zusammenkommt und alle in Sprachen reden, </a:t>
            </a:r>
            <a:r>
              <a:rPr lang="de-CH" sz="2800" dirty="0">
                <a:solidFill>
                  <a:srgbClr val="0070C0"/>
                </a:solidFill>
              </a:rPr>
              <a:t>und es kommen Unkundige oder Ungläubige herein, werden sie nicht sagen, dass ihr wahnsinnig seid</a:t>
            </a:r>
            <a:r>
              <a:rPr lang="de-CH" sz="2800" dirty="0"/>
              <a:t>? Wenn aber alle prophetisch reden und irgendein Ungläubiger oder Unkundiger hereinkommt, so wird er von allen überführt, von allen beurteilt; </a:t>
            </a:r>
            <a:r>
              <a:rPr lang="de-CH" sz="2800" dirty="0">
                <a:solidFill>
                  <a:srgbClr val="0070C0"/>
                </a:solidFill>
              </a:rPr>
              <a:t>das Verborgene seines Herzens wird offenbar, und so wird er auf sein Angesicht fallen und Gott anbeten und verkündigen, dass Gott wirklich unter euch ist</a:t>
            </a:r>
            <a:r>
              <a:rPr lang="de-CH" sz="2800" dirty="0"/>
              <a:t>.</a:t>
            </a:r>
            <a:r>
              <a:rPr lang="de-DE" sz="2800" dirty="0"/>
              <a:t>“</a:t>
            </a:r>
          </a:p>
        </p:txBody>
      </p:sp>
      <p:sp>
        <p:nvSpPr>
          <p:cNvPr id="4" name="Foliennummernplatzhalter 3">
            <a:extLst>
              <a:ext uri="{FF2B5EF4-FFF2-40B4-BE49-F238E27FC236}">
                <a16:creationId xmlns:a16="http://schemas.microsoft.com/office/drawing/2014/main" xmlns="" id="{BB76ED73-3D13-1E44-B052-7E0B2424D4E3}"/>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36963254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3D97AAA-C4D8-D342-A54D-B26666D282AB}"/>
              </a:ext>
            </a:extLst>
          </p:cNvPr>
          <p:cNvSpPr>
            <a:spLocks noGrp="1"/>
          </p:cNvSpPr>
          <p:nvPr>
            <p:ph type="title"/>
          </p:nvPr>
        </p:nvSpPr>
        <p:spPr>
          <a:xfrm>
            <a:off x="1226127" y="0"/>
            <a:ext cx="12311352" cy="841664"/>
          </a:xfrm>
        </p:spPr>
        <p:txBody>
          <a:bodyPr/>
          <a:lstStyle/>
          <a:p>
            <a:r>
              <a:rPr lang="de-DE" sz="3600" dirty="0"/>
              <a:t>7. Die Antwort des Apostel</a:t>
            </a:r>
            <a:r>
              <a:rPr lang="de-DE" dirty="0"/>
              <a:t>s</a:t>
            </a:r>
          </a:p>
        </p:txBody>
      </p:sp>
      <p:sp>
        <p:nvSpPr>
          <p:cNvPr id="3" name="Inhaltsplatzhalter 2">
            <a:extLst>
              <a:ext uri="{FF2B5EF4-FFF2-40B4-BE49-F238E27FC236}">
                <a16:creationId xmlns:a16="http://schemas.microsoft.com/office/drawing/2014/main" xmlns="" id="{0B2911C5-DFFE-1D46-973B-DDB95D652515}"/>
              </a:ext>
            </a:extLst>
          </p:cNvPr>
          <p:cNvSpPr>
            <a:spLocks noGrp="1"/>
          </p:cNvSpPr>
          <p:nvPr>
            <p:ph idx="1"/>
          </p:nvPr>
        </p:nvSpPr>
        <p:spPr/>
        <p:txBody>
          <a:bodyPr/>
          <a:lstStyle/>
          <a:p>
            <a:pPr marL="685800" indent="-685800">
              <a:lnSpc>
                <a:spcPts val="3760"/>
              </a:lnSpc>
              <a:buFont typeface="Arial" panose="020B0604020202020204" pitchFamily="34" charset="0"/>
              <a:buChar char="•"/>
            </a:pPr>
            <a:r>
              <a:rPr lang="de-CH" sz="2800" dirty="0"/>
              <a:t>1. Kor 13,8-13: </a:t>
            </a:r>
            <a:r>
              <a:rPr lang="de-DE" sz="2800" dirty="0"/>
              <a:t>„</a:t>
            </a:r>
            <a:r>
              <a:rPr lang="de-CH" sz="2800" dirty="0"/>
              <a:t>Die Liebe fällt niemals; seien es aber prophetische Reden, sie werden wirkungslos gemacht werden; seien es </a:t>
            </a:r>
            <a:r>
              <a:rPr lang="de-CH" sz="2800" dirty="0">
                <a:solidFill>
                  <a:srgbClr val="0070C0"/>
                </a:solidFill>
              </a:rPr>
              <a:t>Sprachen, sie werden aufhören</a:t>
            </a:r>
            <a:r>
              <a:rPr lang="de-CH" sz="2800" dirty="0"/>
              <a:t>; sei es Erkenntnis, sie wird wirkungslos gemacht werden. Denn wir erkennen stückweise, und wir reden stückweise prophetisch; </a:t>
            </a:r>
            <a:r>
              <a:rPr lang="de-CH" sz="2800" dirty="0">
                <a:solidFill>
                  <a:srgbClr val="0070C0"/>
                </a:solidFill>
              </a:rPr>
              <a:t>wenn aber das Vollkommene kommt, wird das, was stückweise ist, wirkungslos gemacht werden</a:t>
            </a:r>
            <a:r>
              <a:rPr lang="de-CH" sz="2800" dirty="0"/>
              <a:t>. </a:t>
            </a:r>
            <a:r>
              <a:rPr lang="de-CH" sz="2800" dirty="0">
                <a:solidFill>
                  <a:srgbClr val="0070C0"/>
                </a:solidFill>
              </a:rPr>
              <a:t>Als ich ein Kind war, redete ich wie ein Kind, dachte wie ein Kind, urteilte wie ein Kind; als ich ein Mann wurde, tat ich weg, was kindlich (kindisch?) war. Denn wir sehen jetzt mittels eines Spiegels im Rätsel, dann aber von Angesicht zu Angesicht. </a:t>
            </a:r>
            <a:r>
              <a:rPr lang="de-CH" sz="2800" dirty="0"/>
              <a:t>Jetzt erkenne ich stückweise, dann aber werde ich erkennen, gleich wie auch ich erkannt worden bin. Nun aber bleibt Glaube, Hoffnung, Liebe, diese drei; </a:t>
            </a:r>
            <a:r>
              <a:rPr lang="de-CH" sz="2800" dirty="0">
                <a:solidFill>
                  <a:srgbClr val="0070C0"/>
                </a:solidFill>
              </a:rPr>
              <a:t>die größte aber von diesen ist die Liebe</a:t>
            </a:r>
            <a:r>
              <a:rPr lang="de-CH" sz="2800" dirty="0"/>
              <a:t>.</a:t>
            </a:r>
            <a:r>
              <a:rPr lang="de-DE" sz="2800" dirty="0"/>
              <a:t>“</a:t>
            </a:r>
            <a:endParaRPr lang="de-CH" sz="2800" dirty="0"/>
          </a:p>
        </p:txBody>
      </p:sp>
      <p:sp>
        <p:nvSpPr>
          <p:cNvPr id="4" name="Foliennummernplatzhalter 3">
            <a:extLst>
              <a:ext uri="{FF2B5EF4-FFF2-40B4-BE49-F238E27FC236}">
                <a16:creationId xmlns:a16="http://schemas.microsoft.com/office/drawing/2014/main" xmlns="" id="{3933F8DE-5F4E-1146-BA57-6D3818A148A4}"/>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275451095"/>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DD6BE0-10C6-B64A-A518-E0E011ADD9C0}"/>
              </a:ext>
            </a:extLst>
          </p:cNvPr>
          <p:cNvSpPr>
            <a:spLocks noGrp="1"/>
          </p:cNvSpPr>
          <p:nvPr>
            <p:ph type="title"/>
          </p:nvPr>
        </p:nvSpPr>
        <p:spPr>
          <a:xfrm>
            <a:off x="1091044" y="36513"/>
            <a:ext cx="11750243" cy="815542"/>
          </a:xfrm>
        </p:spPr>
        <p:txBody>
          <a:bodyPr/>
          <a:lstStyle/>
          <a:p>
            <a:r>
              <a:rPr lang="de-DE" sz="3600" dirty="0"/>
              <a:t>7. Die Antwort des Apostel</a:t>
            </a:r>
            <a:r>
              <a:rPr lang="de-DE" dirty="0"/>
              <a:t>s</a:t>
            </a:r>
          </a:p>
        </p:txBody>
      </p:sp>
      <p:sp>
        <p:nvSpPr>
          <p:cNvPr id="3" name="Inhaltsplatzhalter 2">
            <a:extLst>
              <a:ext uri="{FF2B5EF4-FFF2-40B4-BE49-F238E27FC236}">
                <a16:creationId xmlns:a16="http://schemas.microsoft.com/office/drawing/2014/main" xmlns="" id="{F6969554-B758-C244-AA54-1D4A927C9B1A}"/>
              </a:ext>
            </a:extLst>
          </p:cNvPr>
          <p:cNvSpPr>
            <a:spLocks noGrp="1"/>
          </p:cNvSpPr>
          <p:nvPr>
            <p:ph idx="1"/>
          </p:nvPr>
        </p:nvSpPr>
        <p:spPr>
          <a:xfrm>
            <a:off x="363415" y="1512276"/>
            <a:ext cx="12476285" cy="6653823"/>
          </a:xfrm>
        </p:spPr>
        <p:txBody>
          <a:bodyPr/>
          <a:lstStyle/>
          <a:p>
            <a:pPr marL="685800" indent="-685800">
              <a:lnSpc>
                <a:spcPts val="4200"/>
              </a:lnSpc>
              <a:spcBef>
                <a:spcPts val="3400"/>
              </a:spcBef>
              <a:spcAft>
                <a:spcPts val="4200"/>
              </a:spcAft>
              <a:buFont typeface="Arial" panose="020B0604020202020204" pitchFamily="34" charset="0"/>
              <a:buChar char="•"/>
            </a:pPr>
            <a:r>
              <a:rPr lang="de-DE" sz="3200" dirty="0"/>
              <a:t>2. Kor 5,13-14: „</a:t>
            </a:r>
            <a:r>
              <a:rPr lang="de-CH" sz="3200" dirty="0"/>
              <a:t>Denn sei es, dass wir in ,Ekstase‘ waren, [so waren wir es] für Gott; sei es, dass wir bei gesundem Verstand sind, so [sind wir es] für euch (</a:t>
            </a:r>
            <a:r>
              <a:rPr lang="el-GR" sz="3200" dirty="0" err="1">
                <a:solidFill>
                  <a:srgbClr val="0070C0"/>
                </a:solidFill>
              </a:rPr>
              <a:t>εἴτε</a:t>
            </a:r>
            <a:r>
              <a:rPr lang="el-GR" sz="3200" dirty="0">
                <a:solidFill>
                  <a:srgbClr val="0070C0"/>
                </a:solidFill>
              </a:rPr>
              <a:t> </a:t>
            </a:r>
            <a:r>
              <a:rPr lang="el-GR" sz="3200" dirty="0" err="1">
                <a:solidFill>
                  <a:srgbClr val="0070C0"/>
                </a:solidFill>
              </a:rPr>
              <a:t>γὰρ</a:t>
            </a:r>
            <a:r>
              <a:rPr lang="el-GR" sz="3200" dirty="0">
                <a:solidFill>
                  <a:srgbClr val="0070C0"/>
                </a:solidFill>
              </a:rPr>
              <a:t> </a:t>
            </a:r>
            <a:r>
              <a:rPr lang="el-GR" sz="3200" dirty="0" err="1">
                <a:solidFill>
                  <a:srgbClr val="0070C0"/>
                </a:solidFill>
              </a:rPr>
              <a:t>ἐξέστημεν</a:t>
            </a:r>
            <a:r>
              <a:rPr lang="el-GR" sz="3200" dirty="0">
                <a:solidFill>
                  <a:srgbClr val="0070C0"/>
                </a:solidFill>
              </a:rPr>
              <a:t>, </a:t>
            </a:r>
            <a:r>
              <a:rPr lang="el-GR" sz="3200" dirty="0" err="1">
                <a:solidFill>
                  <a:srgbClr val="0070C0"/>
                </a:solidFill>
              </a:rPr>
              <a:t>θεῷ</a:t>
            </a:r>
            <a:r>
              <a:rPr lang="el-GR" sz="3200" dirty="0">
                <a:solidFill>
                  <a:srgbClr val="0070C0"/>
                </a:solidFill>
              </a:rPr>
              <a:t>· </a:t>
            </a:r>
            <a:r>
              <a:rPr lang="el-GR" sz="3200" dirty="0" err="1">
                <a:solidFill>
                  <a:srgbClr val="0070C0"/>
                </a:solidFill>
              </a:rPr>
              <a:t>εἴτε</a:t>
            </a:r>
            <a:r>
              <a:rPr lang="el-GR" sz="3200" dirty="0">
                <a:solidFill>
                  <a:srgbClr val="0070C0"/>
                </a:solidFill>
              </a:rPr>
              <a:t> </a:t>
            </a:r>
            <a:r>
              <a:rPr lang="el-GR" sz="3200" dirty="0" err="1">
                <a:solidFill>
                  <a:srgbClr val="0070C0"/>
                </a:solidFill>
              </a:rPr>
              <a:t>σωφρονοῦμεν</a:t>
            </a:r>
            <a:r>
              <a:rPr lang="el-GR" sz="3200" dirty="0">
                <a:solidFill>
                  <a:srgbClr val="0070C0"/>
                </a:solidFill>
              </a:rPr>
              <a:t>, </a:t>
            </a:r>
            <a:r>
              <a:rPr lang="el-GR" sz="3200" dirty="0" err="1">
                <a:solidFill>
                  <a:srgbClr val="0070C0"/>
                </a:solidFill>
              </a:rPr>
              <a:t>ὑμῖν</a:t>
            </a:r>
            <a:r>
              <a:rPr lang="de-CH" sz="3200" dirty="0"/>
              <a:t>). </a:t>
            </a:r>
            <a:r>
              <a:rPr lang="de-CH" sz="3200" dirty="0">
                <a:solidFill>
                  <a:srgbClr val="0070C0"/>
                </a:solidFill>
              </a:rPr>
              <a:t>Denn die Liebe Christi drängt uns</a:t>
            </a:r>
            <a:r>
              <a:rPr lang="de-CH" sz="3200" dirty="0"/>
              <a:t>, da wir zu diesem Urteil gekommen sind, dass einer für alle gestorben ist [und] somit alle gestorben sind.</a:t>
            </a:r>
            <a:r>
              <a:rPr lang="de-DE" sz="3200" dirty="0"/>
              <a:t>“</a:t>
            </a:r>
          </a:p>
          <a:p>
            <a:pPr marL="685800" indent="-685800">
              <a:lnSpc>
                <a:spcPts val="4200"/>
              </a:lnSpc>
              <a:spcBef>
                <a:spcPts val="3400"/>
              </a:spcBef>
              <a:spcAft>
                <a:spcPts val="4200"/>
              </a:spcAft>
              <a:buFont typeface="Arial" panose="020B0604020202020204" pitchFamily="34" charset="0"/>
              <a:buChar char="•"/>
            </a:pPr>
            <a:r>
              <a:rPr lang="de-DE" sz="3200" dirty="0"/>
              <a:t>1. Kor 14,28: „</a:t>
            </a:r>
            <a:r>
              <a:rPr lang="de-CH" sz="3200" dirty="0"/>
              <a:t>Wenn aber kein Übersetzer da ist, so schweige er in der Gemeinde, </a:t>
            </a:r>
            <a:r>
              <a:rPr lang="de-CH" sz="3200" dirty="0">
                <a:solidFill>
                  <a:srgbClr val="0070C0"/>
                </a:solidFill>
              </a:rPr>
              <a:t>möge aber für sich und für Gott sprechen</a:t>
            </a:r>
            <a:r>
              <a:rPr lang="de-CH" sz="3200" dirty="0"/>
              <a:t>.</a:t>
            </a:r>
            <a:r>
              <a:rPr lang="de-DE" sz="3200" dirty="0"/>
              <a:t>“</a:t>
            </a:r>
          </a:p>
          <a:p>
            <a:pPr marL="685800" indent="-685800">
              <a:buFont typeface="Arial" panose="020B0604020202020204" pitchFamily="34" charset="0"/>
              <a:buChar char="•"/>
            </a:pPr>
            <a:endParaRPr lang="de-DE" sz="3200" dirty="0"/>
          </a:p>
        </p:txBody>
      </p:sp>
      <p:sp>
        <p:nvSpPr>
          <p:cNvPr id="4" name="Foliennummernplatzhalter 3">
            <a:extLst>
              <a:ext uri="{FF2B5EF4-FFF2-40B4-BE49-F238E27FC236}">
                <a16:creationId xmlns:a16="http://schemas.microsoft.com/office/drawing/2014/main" xmlns="" id="{BB76ED73-3D13-1E44-B052-7E0B2424D4E3}"/>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71873307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40AB25-BA84-3547-AF55-44C2B066F10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F7BCD0CD-3BF7-5B4F-843C-5D0672A9B340}"/>
              </a:ext>
            </a:extLst>
          </p:cNvPr>
          <p:cNvSpPr>
            <a:spLocks noGrp="1"/>
          </p:cNvSpPr>
          <p:nvPr>
            <p:ph idx="1"/>
          </p:nvPr>
        </p:nvSpPr>
        <p:spPr/>
        <p:txBody>
          <a:bodyPr/>
          <a:lstStyle/>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0" indent="0" algn="ctr"/>
            <a:r>
              <a:rPr lang="de-DE" dirty="0"/>
              <a:t>8. Die Erbauung der ganzen Gemeinde</a:t>
            </a:r>
          </a:p>
          <a:p>
            <a:pPr marL="0" indent="0" algn="ctr"/>
            <a:r>
              <a:rPr lang="de-DE" dirty="0"/>
              <a:t>als zentrales Anliegen</a:t>
            </a:r>
          </a:p>
        </p:txBody>
      </p:sp>
      <p:sp>
        <p:nvSpPr>
          <p:cNvPr id="4" name="Foliennummernplatzhalter 3">
            <a:extLst>
              <a:ext uri="{FF2B5EF4-FFF2-40B4-BE49-F238E27FC236}">
                <a16:creationId xmlns:a16="http://schemas.microsoft.com/office/drawing/2014/main" xmlns="" id="{4AA29A9B-8860-F344-9D1F-D04696B0E227}"/>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32948915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DD6BE0-10C6-B64A-A518-E0E011ADD9C0}"/>
              </a:ext>
            </a:extLst>
          </p:cNvPr>
          <p:cNvSpPr>
            <a:spLocks noGrp="1"/>
          </p:cNvSpPr>
          <p:nvPr>
            <p:ph type="title"/>
          </p:nvPr>
        </p:nvSpPr>
        <p:spPr>
          <a:xfrm>
            <a:off x="1080654" y="36513"/>
            <a:ext cx="11760633" cy="753196"/>
          </a:xfrm>
        </p:spPr>
        <p:txBody>
          <a:bodyPr/>
          <a:lstStyle/>
          <a:p>
            <a:r>
              <a:rPr lang="de-DE" sz="3600" dirty="0"/>
              <a:t>8. Die Erbauung der ganzen Gemeinde</a:t>
            </a:r>
          </a:p>
        </p:txBody>
      </p:sp>
      <p:sp>
        <p:nvSpPr>
          <p:cNvPr id="3" name="Inhaltsplatzhalter 2">
            <a:extLst>
              <a:ext uri="{FF2B5EF4-FFF2-40B4-BE49-F238E27FC236}">
                <a16:creationId xmlns:a16="http://schemas.microsoft.com/office/drawing/2014/main" xmlns="" id="{F6969554-B758-C244-AA54-1D4A927C9B1A}"/>
              </a:ext>
            </a:extLst>
          </p:cNvPr>
          <p:cNvSpPr>
            <a:spLocks noGrp="1"/>
          </p:cNvSpPr>
          <p:nvPr>
            <p:ph idx="1"/>
          </p:nvPr>
        </p:nvSpPr>
        <p:spPr>
          <a:xfrm>
            <a:off x="394447" y="1039907"/>
            <a:ext cx="12445253" cy="7421188"/>
          </a:xfrm>
        </p:spPr>
        <p:txBody>
          <a:bodyPr/>
          <a:lstStyle/>
          <a:p>
            <a:pPr marL="685800" indent="-685800">
              <a:lnSpc>
                <a:spcPts val="4340"/>
              </a:lnSpc>
              <a:spcAft>
                <a:spcPts val="600"/>
              </a:spcAft>
              <a:buFont typeface="Arial" panose="020B0604020202020204" pitchFamily="34" charset="0"/>
              <a:buChar char="•"/>
            </a:pPr>
            <a:r>
              <a:rPr lang="de-CH" sz="3000" dirty="0"/>
              <a:t>1. Kor 12,7: Jedem aber wird die Offenbarung des Geistes </a:t>
            </a:r>
            <a:r>
              <a:rPr lang="de-CH" sz="3000" dirty="0">
                <a:solidFill>
                  <a:srgbClr val="0070C0"/>
                </a:solidFill>
              </a:rPr>
              <a:t>zum Nutzen [der ganzen Gemeinde] gegeben</a:t>
            </a:r>
            <a:r>
              <a:rPr lang="de-CH" sz="3000" dirty="0"/>
              <a:t>. </a:t>
            </a:r>
            <a:endParaRPr lang="de-DE" sz="3000" dirty="0"/>
          </a:p>
          <a:p>
            <a:pPr marL="685800" indent="-685800">
              <a:lnSpc>
                <a:spcPts val="4340"/>
              </a:lnSpc>
              <a:spcAft>
                <a:spcPts val="600"/>
              </a:spcAft>
              <a:buFont typeface="Arial" panose="020B0604020202020204" pitchFamily="34" charset="0"/>
              <a:buChar char="•"/>
            </a:pPr>
            <a:r>
              <a:rPr lang="de-DE" sz="3000" dirty="0"/>
              <a:t>1. Kor 14,3: „Wer aber prophetisch redet, redet für die Menschen zur </a:t>
            </a:r>
            <a:r>
              <a:rPr lang="de-DE" sz="3000" dirty="0">
                <a:solidFill>
                  <a:srgbClr val="0070C0"/>
                </a:solidFill>
              </a:rPr>
              <a:t>Erbauung</a:t>
            </a:r>
            <a:r>
              <a:rPr lang="de-DE" sz="3000" dirty="0"/>
              <a:t> und Ermahnung und Tröstung.“</a:t>
            </a:r>
          </a:p>
          <a:p>
            <a:pPr marL="685800" indent="-685800">
              <a:lnSpc>
                <a:spcPts val="4340"/>
              </a:lnSpc>
              <a:spcAft>
                <a:spcPts val="600"/>
              </a:spcAft>
              <a:buFont typeface="Arial" panose="020B0604020202020204" pitchFamily="34" charset="0"/>
              <a:buChar char="•"/>
            </a:pPr>
            <a:r>
              <a:rPr lang="de-DE" sz="3000" dirty="0"/>
              <a:t>1. Kor 14,5: „… damit die Gemeinde </a:t>
            </a:r>
            <a:r>
              <a:rPr lang="de-DE" sz="3000" dirty="0">
                <a:solidFill>
                  <a:srgbClr val="0070C0"/>
                </a:solidFill>
              </a:rPr>
              <a:t>Erbauung</a:t>
            </a:r>
            <a:r>
              <a:rPr lang="de-DE" sz="3000" dirty="0"/>
              <a:t> empfange.“</a:t>
            </a:r>
          </a:p>
          <a:p>
            <a:pPr marL="685800" indent="-685800">
              <a:lnSpc>
                <a:spcPts val="4340"/>
              </a:lnSpc>
              <a:spcAft>
                <a:spcPts val="600"/>
              </a:spcAft>
              <a:buFont typeface="Arial" panose="020B0604020202020204" pitchFamily="34" charset="0"/>
              <a:buChar char="•"/>
            </a:pPr>
            <a:r>
              <a:rPr lang="de-DE" sz="3000" dirty="0"/>
              <a:t>1. Kor 14,12: „… dass ihr überströmend seid zur </a:t>
            </a:r>
            <a:r>
              <a:rPr lang="de-DE" sz="3000" dirty="0">
                <a:solidFill>
                  <a:srgbClr val="0070C0"/>
                </a:solidFill>
              </a:rPr>
              <a:t>Erbauung</a:t>
            </a:r>
            <a:r>
              <a:rPr lang="de-DE" sz="3000" dirty="0"/>
              <a:t> der Gemeinde.“</a:t>
            </a:r>
          </a:p>
          <a:p>
            <a:pPr marL="685800" indent="-685800">
              <a:lnSpc>
                <a:spcPts val="4340"/>
              </a:lnSpc>
              <a:spcAft>
                <a:spcPts val="600"/>
              </a:spcAft>
              <a:buFont typeface="Arial" panose="020B0604020202020204" pitchFamily="34" charset="0"/>
              <a:buChar char="•"/>
            </a:pPr>
            <a:r>
              <a:rPr lang="de-DE" sz="3000" dirty="0"/>
              <a:t>1. Kor 14,17: „… aber </a:t>
            </a:r>
            <a:r>
              <a:rPr lang="de-DE" sz="3000" dirty="0">
                <a:solidFill>
                  <a:srgbClr val="0070C0"/>
                </a:solidFill>
              </a:rPr>
              <a:t>der Andersartige wird nicht erbaut</a:t>
            </a:r>
            <a:r>
              <a:rPr lang="de-DE" sz="3000" dirty="0"/>
              <a:t>.“</a:t>
            </a:r>
          </a:p>
          <a:p>
            <a:pPr marL="685800" indent="-685800">
              <a:lnSpc>
                <a:spcPts val="4340"/>
              </a:lnSpc>
              <a:spcAft>
                <a:spcPts val="600"/>
              </a:spcAft>
              <a:buFont typeface="Arial" panose="020B0604020202020204" pitchFamily="34" charset="0"/>
              <a:buChar char="•"/>
            </a:pPr>
            <a:r>
              <a:rPr lang="de-DE" sz="3000" dirty="0"/>
              <a:t>1. Kor 14,19: „… </a:t>
            </a:r>
            <a:r>
              <a:rPr lang="de-CH" sz="3000" dirty="0">
                <a:solidFill>
                  <a:srgbClr val="0070C0"/>
                </a:solidFill>
              </a:rPr>
              <a:t>damit ich auch andere [gleichartige] (</a:t>
            </a:r>
            <a:r>
              <a:rPr lang="el-GR" sz="3000" dirty="0" err="1">
                <a:solidFill>
                  <a:srgbClr val="0070C0"/>
                </a:solidFill>
              </a:rPr>
              <a:t>ἄλλους</a:t>
            </a:r>
            <a:r>
              <a:rPr lang="de-CH" sz="3000" dirty="0">
                <a:solidFill>
                  <a:srgbClr val="0070C0"/>
                </a:solidFill>
              </a:rPr>
              <a:t>) unterweise </a:t>
            </a:r>
            <a:r>
              <a:rPr lang="de-DE" sz="3000" dirty="0"/>
              <a:t>…“</a:t>
            </a:r>
          </a:p>
          <a:p>
            <a:pPr marL="685800" indent="-685800">
              <a:lnSpc>
                <a:spcPts val="4340"/>
              </a:lnSpc>
              <a:spcAft>
                <a:spcPts val="600"/>
              </a:spcAft>
              <a:buFont typeface="Arial" panose="020B0604020202020204" pitchFamily="34" charset="0"/>
              <a:buChar char="•"/>
            </a:pPr>
            <a:r>
              <a:rPr lang="de-DE" sz="3000" dirty="0"/>
              <a:t>1. Kor 14,26: „… alles geschehe zur </a:t>
            </a:r>
            <a:r>
              <a:rPr lang="de-DE" sz="3000" dirty="0">
                <a:solidFill>
                  <a:srgbClr val="0070C0"/>
                </a:solidFill>
              </a:rPr>
              <a:t>Erbauung</a:t>
            </a:r>
            <a:r>
              <a:rPr lang="de-DE" sz="3000" dirty="0"/>
              <a:t>.“</a:t>
            </a:r>
          </a:p>
        </p:txBody>
      </p:sp>
      <p:sp>
        <p:nvSpPr>
          <p:cNvPr id="4" name="Foliennummernplatzhalter 3">
            <a:extLst>
              <a:ext uri="{FF2B5EF4-FFF2-40B4-BE49-F238E27FC236}">
                <a16:creationId xmlns:a16="http://schemas.microsoft.com/office/drawing/2014/main" xmlns="" id="{BB76ED73-3D13-1E44-B052-7E0B2424D4E3}"/>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575537835"/>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547C211-6B02-CB45-8640-3BE8EC22E216}"/>
              </a:ext>
            </a:extLst>
          </p:cNvPr>
          <p:cNvSpPr>
            <a:spLocks noGrp="1"/>
          </p:cNvSpPr>
          <p:nvPr>
            <p:ph type="title"/>
          </p:nvPr>
        </p:nvSpPr>
        <p:spPr>
          <a:xfrm>
            <a:off x="976744" y="36513"/>
            <a:ext cx="11864543" cy="711632"/>
          </a:xfrm>
        </p:spPr>
        <p:txBody>
          <a:bodyPr/>
          <a:lstStyle/>
          <a:p>
            <a:r>
              <a:rPr lang="de-DE" sz="3600" dirty="0"/>
              <a:t>8. Die Erbauung der ganzen Gemeinde</a:t>
            </a:r>
          </a:p>
        </p:txBody>
      </p:sp>
      <p:sp>
        <p:nvSpPr>
          <p:cNvPr id="3" name="Inhaltsplatzhalter 2">
            <a:extLst>
              <a:ext uri="{FF2B5EF4-FFF2-40B4-BE49-F238E27FC236}">
                <a16:creationId xmlns:a16="http://schemas.microsoft.com/office/drawing/2014/main" xmlns="" id="{878CAAD3-02D4-E94A-B04F-3851C6F6AA4F}"/>
              </a:ext>
            </a:extLst>
          </p:cNvPr>
          <p:cNvSpPr>
            <a:spLocks noGrp="1"/>
          </p:cNvSpPr>
          <p:nvPr>
            <p:ph idx="1"/>
          </p:nvPr>
        </p:nvSpPr>
        <p:spPr>
          <a:xfrm>
            <a:off x="276370" y="1208387"/>
            <a:ext cx="12285518" cy="7002317"/>
          </a:xfrm>
        </p:spPr>
        <p:txBody>
          <a:bodyPr/>
          <a:lstStyle/>
          <a:p>
            <a:pPr marL="685800" indent="-685800">
              <a:lnSpc>
                <a:spcPts val="3840"/>
              </a:lnSpc>
              <a:spcBef>
                <a:spcPts val="2200"/>
              </a:spcBef>
              <a:spcAft>
                <a:spcPts val="1800"/>
              </a:spcAft>
              <a:buFont typeface="Arial" panose="020B0604020202020204" pitchFamily="34" charset="0"/>
              <a:buChar char="•"/>
            </a:pPr>
            <a:r>
              <a:rPr lang="de-DE" sz="3000" dirty="0"/>
              <a:t>1. Kor 14,32-33: „Und die Geister der Propheten sind den </a:t>
            </a:r>
            <a:r>
              <a:rPr lang="de-DE" sz="3000" dirty="0" err="1"/>
              <a:t>Prophe-ten</a:t>
            </a:r>
            <a:r>
              <a:rPr lang="de-DE" sz="3000" dirty="0"/>
              <a:t> unterordnet. </a:t>
            </a:r>
            <a:r>
              <a:rPr lang="de-DE" sz="3000" dirty="0">
                <a:solidFill>
                  <a:srgbClr val="0070C0"/>
                </a:solidFill>
              </a:rPr>
              <a:t>Gott ist nämlich nicht ein Gott der Unordnung (</a:t>
            </a:r>
            <a:r>
              <a:rPr lang="el-GR" sz="3000" dirty="0" err="1">
                <a:solidFill>
                  <a:srgbClr val="0070C0"/>
                </a:solidFill>
              </a:rPr>
              <a:t>ἀκαταστασίας</a:t>
            </a:r>
            <a:r>
              <a:rPr lang="de-DE" sz="3000" dirty="0">
                <a:solidFill>
                  <a:srgbClr val="0070C0"/>
                </a:solidFill>
              </a:rPr>
              <a:t>), sondern des Friedens</a:t>
            </a:r>
            <a:r>
              <a:rPr lang="de-DE" sz="3000" dirty="0"/>
              <a:t>.“</a:t>
            </a:r>
          </a:p>
          <a:p>
            <a:pPr marL="1312862" lvl="2" indent="-457200">
              <a:lnSpc>
                <a:spcPts val="3440"/>
              </a:lnSpc>
              <a:spcBef>
                <a:spcPts val="2200"/>
              </a:spcBef>
              <a:spcAft>
                <a:spcPts val="1800"/>
              </a:spcAft>
              <a:buFont typeface="Symbol" pitchFamily="2" charset="2"/>
              <a:buChar char="-"/>
            </a:pPr>
            <a:r>
              <a:rPr lang="de-DE" sz="2600" dirty="0"/>
              <a:t>Plutarch, </a:t>
            </a:r>
            <a:r>
              <a:rPr lang="de-DE" sz="2600" dirty="0" err="1"/>
              <a:t>Mor</a:t>
            </a:r>
            <a:r>
              <a:rPr lang="de-DE" sz="2600" dirty="0"/>
              <a:t> 437d in Bezug auf die </a:t>
            </a:r>
            <a:r>
              <a:rPr lang="de-DE" sz="2600" dirty="0" err="1">
                <a:solidFill>
                  <a:srgbClr val="0070C0"/>
                </a:solidFill>
              </a:rPr>
              <a:t>Phytia</a:t>
            </a:r>
            <a:r>
              <a:rPr lang="de-DE" sz="2600" dirty="0"/>
              <a:t>: „… es ist besser, </a:t>
            </a:r>
            <a:r>
              <a:rPr lang="de-DE" sz="2600" dirty="0">
                <a:solidFill>
                  <a:srgbClr val="0070C0"/>
                </a:solidFill>
              </a:rPr>
              <a:t>dass sie … sich nicht dem Gott hingibt</a:t>
            </a:r>
            <a:r>
              <a:rPr lang="de-DE" sz="2600" dirty="0"/>
              <a:t>, wenn sie nicht völlig ungehemmt ist, sondern </a:t>
            </a:r>
            <a:r>
              <a:rPr lang="de-DE" sz="2600" dirty="0">
                <a:solidFill>
                  <a:srgbClr val="0070C0"/>
                </a:solidFill>
              </a:rPr>
              <a:t>in einem Status der Leidenschaft und der Unordnung (</a:t>
            </a:r>
            <a:r>
              <a:rPr lang="el-GR" sz="2600" dirty="0" err="1">
                <a:solidFill>
                  <a:srgbClr val="0070C0"/>
                </a:solidFill>
              </a:rPr>
              <a:t>ἀκατάστατον</a:t>
            </a:r>
            <a:r>
              <a:rPr lang="de-DE" sz="2600" dirty="0">
                <a:solidFill>
                  <a:srgbClr val="0070C0"/>
                </a:solidFill>
              </a:rPr>
              <a:t>)</a:t>
            </a:r>
            <a:r>
              <a:rPr lang="de-DE" sz="2600" dirty="0"/>
              <a:t>.“</a:t>
            </a:r>
          </a:p>
          <a:p>
            <a:pPr marL="1312862" lvl="2" indent="-457200">
              <a:lnSpc>
                <a:spcPts val="3440"/>
              </a:lnSpc>
              <a:spcBef>
                <a:spcPts val="2200"/>
              </a:spcBef>
              <a:spcAft>
                <a:spcPts val="1800"/>
              </a:spcAft>
              <a:buFont typeface="Symbol" pitchFamily="2" charset="2"/>
              <a:buChar char="-"/>
            </a:pPr>
            <a:r>
              <a:rPr lang="de-DE" sz="2600" dirty="0"/>
              <a:t>Plutarch, </a:t>
            </a:r>
            <a:r>
              <a:rPr lang="de-DE" sz="2600" dirty="0" err="1"/>
              <a:t>Mor</a:t>
            </a:r>
            <a:r>
              <a:rPr lang="de-DE" sz="2600" dirty="0"/>
              <a:t> 763a: „Verursachen die Flöte, das Tamburin, die Hymnen der Kybele </a:t>
            </a:r>
            <a:r>
              <a:rPr lang="de-DE" sz="2600" dirty="0">
                <a:solidFill>
                  <a:srgbClr val="0070C0"/>
                </a:solidFill>
              </a:rPr>
              <a:t>einen begeisterten/ekstatischen Zustand unter den Verehrern</a:t>
            </a:r>
            <a:r>
              <a:rPr lang="de-DE" sz="2600" dirty="0"/>
              <a:t>?“</a:t>
            </a:r>
          </a:p>
          <a:p>
            <a:pPr marL="685800" indent="-685800">
              <a:lnSpc>
                <a:spcPts val="3840"/>
              </a:lnSpc>
              <a:spcBef>
                <a:spcPts val="2200"/>
              </a:spcBef>
              <a:spcAft>
                <a:spcPts val="1800"/>
              </a:spcAft>
              <a:buFont typeface="Arial" panose="020B0604020202020204" pitchFamily="34" charset="0"/>
              <a:buChar char="•"/>
            </a:pPr>
            <a:r>
              <a:rPr lang="de-DE" sz="3000" dirty="0"/>
              <a:t>1. Kor 14,40: „</a:t>
            </a:r>
            <a:r>
              <a:rPr lang="de-DE" sz="3000" dirty="0">
                <a:solidFill>
                  <a:srgbClr val="0070C0"/>
                </a:solidFill>
              </a:rPr>
              <a:t>Alles aber geschehe wohlanständig (</a:t>
            </a:r>
            <a:r>
              <a:rPr lang="el-GR" sz="3000" dirty="0" err="1">
                <a:solidFill>
                  <a:srgbClr val="0070C0"/>
                </a:solidFill>
              </a:rPr>
              <a:t>εὐσχημόνως</a:t>
            </a:r>
            <a:r>
              <a:rPr lang="de-DE" sz="3000" dirty="0">
                <a:solidFill>
                  <a:srgbClr val="0070C0"/>
                </a:solidFill>
              </a:rPr>
              <a:t>) [wie es sich für den Leib Christi geziemt] und in einer Ordnung</a:t>
            </a:r>
            <a:r>
              <a:rPr lang="de-DE" sz="3000" dirty="0"/>
              <a:t>.“</a:t>
            </a:r>
          </a:p>
          <a:p>
            <a:pPr marL="0" indent="0">
              <a:lnSpc>
                <a:spcPts val="3840"/>
              </a:lnSpc>
              <a:spcBef>
                <a:spcPts val="2200"/>
              </a:spcBef>
              <a:spcAft>
                <a:spcPts val="1800"/>
              </a:spcAft>
            </a:pPr>
            <a:endParaRPr lang="de-DE" sz="2800" dirty="0"/>
          </a:p>
        </p:txBody>
      </p:sp>
      <p:sp>
        <p:nvSpPr>
          <p:cNvPr id="4" name="Foliennummernplatzhalter 3">
            <a:extLst>
              <a:ext uri="{FF2B5EF4-FFF2-40B4-BE49-F238E27FC236}">
                <a16:creationId xmlns:a16="http://schemas.microsoft.com/office/drawing/2014/main" xmlns="" id="{3AA82490-7D3E-6647-9BA8-644B0BD45DF0}"/>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008833300"/>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0B0183D-88DB-FE4A-B742-857D20FDD4FF}"/>
              </a:ext>
            </a:extLst>
          </p:cNvPr>
          <p:cNvSpPr>
            <a:spLocks noGrp="1"/>
          </p:cNvSpPr>
          <p:nvPr>
            <p:ph type="title"/>
          </p:nvPr>
        </p:nvSpPr>
        <p:spPr>
          <a:xfrm>
            <a:off x="1147482" y="36512"/>
            <a:ext cx="11693806" cy="842029"/>
          </a:xfrm>
        </p:spPr>
        <p:txBody>
          <a:bodyPr/>
          <a:lstStyle/>
          <a:p>
            <a:r>
              <a:rPr lang="de-DE" dirty="0"/>
              <a:t>Schluss</a:t>
            </a:r>
          </a:p>
        </p:txBody>
      </p:sp>
      <p:sp>
        <p:nvSpPr>
          <p:cNvPr id="3" name="Inhaltsplatzhalter 2">
            <a:extLst>
              <a:ext uri="{FF2B5EF4-FFF2-40B4-BE49-F238E27FC236}">
                <a16:creationId xmlns:a16="http://schemas.microsoft.com/office/drawing/2014/main" xmlns="" id="{2BF740CE-C618-734A-92D9-DF6E18790227}"/>
              </a:ext>
            </a:extLst>
          </p:cNvPr>
          <p:cNvSpPr>
            <a:spLocks noGrp="1"/>
          </p:cNvSpPr>
          <p:nvPr>
            <p:ph idx="1"/>
          </p:nvPr>
        </p:nvSpPr>
        <p:spPr>
          <a:xfrm>
            <a:off x="484094" y="1613646"/>
            <a:ext cx="12355606" cy="6552453"/>
          </a:xfrm>
        </p:spPr>
        <p:txBody>
          <a:bodyPr/>
          <a:lstStyle/>
          <a:p>
            <a:pPr marL="0" indent="0">
              <a:lnSpc>
                <a:spcPts val="6120"/>
              </a:lnSpc>
            </a:pPr>
            <a:r>
              <a:rPr lang="de-DE" dirty="0">
                <a:solidFill>
                  <a:srgbClr val="0070C0"/>
                </a:solidFill>
              </a:rPr>
              <a:t>1. Kor 14,37-38</a:t>
            </a:r>
            <a:r>
              <a:rPr lang="de-DE" dirty="0"/>
              <a:t>:</a:t>
            </a:r>
          </a:p>
          <a:p>
            <a:pPr marL="0" indent="0">
              <a:lnSpc>
                <a:spcPts val="6120"/>
              </a:lnSpc>
            </a:pPr>
            <a:r>
              <a:rPr lang="de-DE" dirty="0"/>
              <a:t>„Wenn jemand unter euch meint, </a:t>
            </a:r>
            <a:r>
              <a:rPr lang="de-DE" dirty="0">
                <a:solidFill>
                  <a:srgbClr val="0070C0"/>
                </a:solidFill>
              </a:rPr>
              <a:t>ein Prophet oder ein Geistbegabter zu sein</a:t>
            </a:r>
            <a:r>
              <a:rPr lang="de-DE" dirty="0"/>
              <a:t>, der erkenne genau, dass das, was ich euch schreibe, </a:t>
            </a:r>
            <a:r>
              <a:rPr lang="de-DE" dirty="0">
                <a:solidFill>
                  <a:srgbClr val="0070C0"/>
                </a:solidFill>
              </a:rPr>
              <a:t>des Herrn Gebot ist</a:t>
            </a:r>
            <a:r>
              <a:rPr lang="de-DE" dirty="0"/>
              <a:t>. Wenn aber jemand das nicht erkennt, so wird er auch [von Gott] nicht erkannt werden.“</a:t>
            </a:r>
          </a:p>
        </p:txBody>
      </p:sp>
      <p:sp>
        <p:nvSpPr>
          <p:cNvPr id="4" name="Foliennummernplatzhalter 3">
            <a:extLst>
              <a:ext uri="{FF2B5EF4-FFF2-40B4-BE49-F238E27FC236}">
                <a16:creationId xmlns:a16="http://schemas.microsoft.com/office/drawing/2014/main" xmlns="" id="{822AF58B-4BC1-B14B-9819-5CCA65DAE694}"/>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60685964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2E2C7A5-83A5-424D-BD10-3BDEBAC62BE8}"/>
              </a:ext>
            </a:extLst>
          </p:cNvPr>
          <p:cNvSpPr>
            <a:spLocks noGrp="1"/>
          </p:cNvSpPr>
          <p:nvPr>
            <p:ph type="title"/>
          </p:nvPr>
        </p:nvSpPr>
        <p:spPr>
          <a:xfrm>
            <a:off x="1101436" y="36513"/>
            <a:ext cx="11739852" cy="721343"/>
          </a:xfrm>
        </p:spPr>
        <p:txBody>
          <a:bodyPr/>
          <a:lstStyle/>
          <a:p>
            <a:r>
              <a:rPr lang="de-DE" dirty="0"/>
              <a:t>1. Einführung</a:t>
            </a:r>
          </a:p>
        </p:txBody>
      </p:sp>
      <p:sp>
        <p:nvSpPr>
          <p:cNvPr id="3" name="Inhaltsplatzhalter 2">
            <a:extLst>
              <a:ext uri="{FF2B5EF4-FFF2-40B4-BE49-F238E27FC236}">
                <a16:creationId xmlns:a16="http://schemas.microsoft.com/office/drawing/2014/main" xmlns="" id="{2243EA38-665F-EE41-A91F-5F6EE4DB06AD}"/>
              </a:ext>
            </a:extLst>
          </p:cNvPr>
          <p:cNvSpPr>
            <a:spLocks noGrp="1"/>
          </p:cNvSpPr>
          <p:nvPr>
            <p:ph idx="1"/>
          </p:nvPr>
        </p:nvSpPr>
        <p:spPr>
          <a:xfrm>
            <a:off x="501804" y="1237785"/>
            <a:ext cx="12337895" cy="7047571"/>
          </a:xfrm>
        </p:spPr>
        <p:txBody>
          <a:bodyPr/>
          <a:lstStyle/>
          <a:p>
            <a:pPr marL="685800" indent="-685800">
              <a:lnSpc>
                <a:spcPts val="4560"/>
              </a:lnSpc>
              <a:spcBef>
                <a:spcPts val="2800"/>
              </a:spcBef>
              <a:spcAft>
                <a:spcPts val="3000"/>
              </a:spcAft>
              <a:buFont typeface="Arial" panose="020B0604020202020204" pitchFamily="34" charset="0"/>
              <a:buChar char="•"/>
            </a:pPr>
            <a:r>
              <a:rPr lang="de-DE" sz="3200" dirty="0"/>
              <a:t>1. Kor 12,1: „In Bezug auf </a:t>
            </a:r>
            <a:r>
              <a:rPr lang="de-DE" sz="3200" dirty="0">
                <a:solidFill>
                  <a:srgbClr val="0070C0"/>
                </a:solidFill>
              </a:rPr>
              <a:t>die geistlichen Dinge </a:t>
            </a:r>
            <a:r>
              <a:rPr lang="de-DE" sz="3200" dirty="0"/>
              <a:t>…“ (</a:t>
            </a:r>
            <a:r>
              <a:rPr lang="el-GR" sz="3200" dirty="0" err="1"/>
              <a:t>περὶ</a:t>
            </a:r>
            <a:r>
              <a:rPr lang="el-GR" sz="3200" dirty="0"/>
              <a:t> </a:t>
            </a:r>
            <a:r>
              <a:rPr lang="el-GR" sz="3200" dirty="0" err="1"/>
              <a:t>δὲ</a:t>
            </a:r>
            <a:r>
              <a:rPr lang="el-GR" sz="3200" dirty="0"/>
              <a:t> </a:t>
            </a:r>
            <a:r>
              <a:rPr lang="el-GR" sz="3200" dirty="0" err="1">
                <a:solidFill>
                  <a:srgbClr val="0070C0"/>
                </a:solidFill>
              </a:rPr>
              <a:t>τῶν</a:t>
            </a:r>
            <a:r>
              <a:rPr lang="el-GR" sz="3200" dirty="0">
                <a:solidFill>
                  <a:srgbClr val="0070C0"/>
                </a:solidFill>
              </a:rPr>
              <a:t> </a:t>
            </a:r>
            <a:r>
              <a:rPr lang="el-GR" sz="3200" dirty="0" err="1">
                <a:solidFill>
                  <a:srgbClr val="0070C0"/>
                </a:solidFill>
              </a:rPr>
              <a:t>πνευματικῶν</a:t>
            </a:r>
            <a:r>
              <a:rPr lang="de-CH" sz="3200" dirty="0"/>
              <a:t>)</a:t>
            </a:r>
            <a:r>
              <a:rPr lang="de-DE" sz="3200" dirty="0"/>
              <a:t>; vgl. 1. Kor 14,1: … </a:t>
            </a:r>
            <a:r>
              <a:rPr lang="el-GR" sz="3200" dirty="0" err="1"/>
              <a:t>ζηλοῦτε</a:t>
            </a:r>
            <a:r>
              <a:rPr lang="el-GR" sz="3200" dirty="0"/>
              <a:t> </a:t>
            </a:r>
            <a:r>
              <a:rPr lang="el-GR" sz="3200" dirty="0" err="1"/>
              <a:t>δὲ</a:t>
            </a:r>
            <a:r>
              <a:rPr lang="el-GR" sz="3200" dirty="0"/>
              <a:t> </a:t>
            </a:r>
            <a:r>
              <a:rPr lang="el-GR" sz="3200" dirty="0" err="1">
                <a:solidFill>
                  <a:srgbClr val="0070C0"/>
                </a:solidFill>
              </a:rPr>
              <a:t>τὰ</a:t>
            </a:r>
            <a:r>
              <a:rPr lang="el-GR" sz="3200" dirty="0">
                <a:solidFill>
                  <a:srgbClr val="0070C0"/>
                </a:solidFill>
              </a:rPr>
              <a:t> </a:t>
            </a:r>
            <a:r>
              <a:rPr lang="el-GR" sz="3200" dirty="0" err="1">
                <a:solidFill>
                  <a:srgbClr val="0070C0"/>
                </a:solidFill>
              </a:rPr>
              <a:t>πνευματικά</a:t>
            </a:r>
            <a:r>
              <a:rPr lang="de-DE" sz="3200" dirty="0"/>
              <a:t>; vgl. zudem z. B. 1. 14,37: </a:t>
            </a:r>
            <a:r>
              <a:rPr lang="el-GR" sz="3200" dirty="0" err="1"/>
              <a:t>Εἴ</a:t>
            </a:r>
            <a:r>
              <a:rPr lang="el-GR" sz="3200" dirty="0"/>
              <a:t> τις </a:t>
            </a:r>
            <a:r>
              <a:rPr lang="el-GR" sz="3200" dirty="0" err="1"/>
              <a:t>δοκεῖ</a:t>
            </a:r>
            <a:r>
              <a:rPr lang="el-GR" sz="3200" dirty="0"/>
              <a:t> </a:t>
            </a:r>
            <a:r>
              <a:rPr lang="el-GR" sz="3200" dirty="0" err="1"/>
              <a:t>προφήτης</a:t>
            </a:r>
            <a:r>
              <a:rPr lang="el-GR" sz="3200" dirty="0"/>
              <a:t> </a:t>
            </a:r>
            <a:r>
              <a:rPr lang="el-GR" sz="3200" dirty="0" err="1"/>
              <a:t>εἶναι</a:t>
            </a:r>
            <a:r>
              <a:rPr lang="el-GR" sz="3200" dirty="0"/>
              <a:t> </a:t>
            </a:r>
            <a:r>
              <a:rPr lang="el-GR" sz="3200" dirty="0" err="1">
                <a:solidFill>
                  <a:srgbClr val="0070C0"/>
                </a:solidFill>
              </a:rPr>
              <a:t>ἢ</a:t>
            </a:r>
            <a:r>
              <a:rPr lang="el-GR" sz="3200" dirty="0">
                <a:solidFill>
                  <a:srgbClr val="0070C0"/>
                </a:solidFill>
              </a:rPr>
              <a:t> </a:t>
            </a:r>
            <a:r>
              <a:rPr lang="el-GR" sz="3200" dirty="0" err="1">
                <a:solidFill>
                  <a:srgbClr val="0070C0"/>
                </a:solidFill>
              </a:rPr>
              <a:t>πνευματικός</a:t>
            </a:r>
            <a:r>
              <a:rPr lang="de-DE" sz="3200" dirty="0"/>
              <a:t>).</a:t>
            </a:r>
          </a:p>
          <a:p>
            <a:pPr marL="685800" indent="-685800">
              <a:lnSpc>
                <a:spcPts val="4560"/>
              </a:lnSpc>
              <a:spcBef>
                <a:spcPts val="2800"/>
              </a:spcBef>
              <a:spcAft>
                <a:spcPts val="3000"/>
              </a:spcAft>
              <a:buFont typeface="Arial" panose="020B0604020202020204" pitchFamily="34" charset="0"/>
              <a:buChar char="•"/>
            </a:pPr>
            <a:r>
              <a:rPr lang="de-DE" sz="3200" dirty="0"/>
              <a:t>Anfragen von Korinth – </a:t>
            </a:r>
            <a:r>
              <a:rPr lang="de-DE" sz="3200" dirty="0">
                <a:solidFill>
                  <a:srgbClr val="0070C0"/>
                </a:solidFill>
              </a:rPr>
              <a:t>Paulus reagiert</a:t>
            </a:r>
            <a:r>
              <a:rPr lang="de-DE" sz="3200" dirty="0"/>
              <a:t>.</a:t>
            </a:r>
          </a:p>
          <a:p>
            <a:pPr marL="685800" indent="-685800">
              <a:lnSpc>
                <a:spcPts val="4560"/>
              </a:lnSpc>
              <a:spcBef>
                <a:spcPts val="2800"/>
              </a:spcBef>
              <a:spcAft>
                <a:spcPts val="3000"/>
              </a:spcAft>
              <a:buFont typeface="Arial" panose="020B0604020202020204" pitchFamily="34" charset="0"/>
              <a:buChar char="•"/>
            </a:pPr>
            <a:r>
              <a:rPr lang="de-DE" sz="3200" dirty="0">
                <a:solidFill>
                  <a:srgbClr val="0070C0"/>
                </a:solidFill>
              </a:rPr>
              <a:t>Heidnischer Hintergrund</a:t>
            </a:r>
            <a:r>
              <a:rPr lang="de-DE" sz="3200" dirty="0"/>
              <a:t>?</a:t>
            </a:r>
          </a:p>
          <a:p>
            <a:pPr marL="685800" indent="-685800">
              <a:lnSpc>
                <a:spcPts val="4560"/>
              </a:lnSpc>
              <a:spcBef>
                <a:spcPts val="2800"/>
              </a:spcBef>
              <a:spcAft>
                <a:spcPts val="3000"/>
              </a:spcAft>
              <a:buFont typeface="Arial" panose="020B0604020202020204" pitchFamily="34" charset="0"/>
              <a:buChar char="•"/>
            </a:pPr>
            <a:r>
              <a:rPr lang="de-DE" sz="3200" dirty="0"/>
              <a:t>Wird oft bestritten, aber </a:t>
            </a:r>
            <a:r>
              <a:rPr lang="de-DE" sz="3200" dirty="0">
                <a:solidFill>
                  <a:srgbClr val="0070C0"/>
                </a:solidFill>
              </a:rPr>
              <a:t>deutlich erkennbar</a:t>
            </a:r>
            <a:r>
              <a:rPr lang="de-DE" sz="3200" dirty="0"/>
              <a:t>.</a:t>
            </a:r>
          </a:p>
        </p:txBody>
      </p:sp>
      <p:sp>
        <p:nvSpPr>
          <p:cNvPr id="4" name="Foliennummernplatzhalter 3">
            <a:extLst>
              <a:ext uri="{FF2B5EF4-FFF2-40B4-BE49-F238E27FC236}">
                <a16:creationId xmlns:a16="http://schemas.microsoft.com/office/drawing/2014/main" xmlns="" id="{C19DFE20-A9A9-564F-B93D-047E4A973D3F}"/>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17625362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40AB25-BA84-3547-AF55-44C2B066F10A}"/>
              </a:ext>
            </a:extLst>
          </p:cNvPr>
          <p:cNvSpPr>
            <a:spLocks noGrp="1"/>
          </p:cNvSpPr>
          <p:nvPr>
            <p:ph type="title"/>
          </p:nvPr>
        </p:nvSpPr>
        <p:spPr>
          <a:xfrm>
            <a:off x="1039090" y="36513"/>
            <a:ext cx="11802197" cy="825932"/>
          </a:xfrm>
        </p:spPr>
        <p:txBody>
          <a:bodyPr/>
          <a:lstStyle/>
          <a:p>
            <a:r>
              <a:rPr lang="de-DE" dirty="0"/>
              <a:t>1. Einführung</a:t>
            </a:r>
          </a:p>
        </p:txBody>
      </p:sp>
      <p:sp>
        <p:nvSpPr>
          <p:cNvPr id="3" name="Inhaltsplatzhalter 2">
            <a:extLst>
              <a:ext uri="{FF2B5EF4-FFF2-40B4-BE49-F238E27FC236}">
                <a16:creationId xmlns:a16="http://schemas.microsoft.com/office/drawing/2014/main" xmlns="" id="{F7BCD0CD-3BF7-5B4F-843C-5D0672A9B340}"/>
              </a:ext>
            </a:extLst>
          </p:cNvPr>
          <p:cNvSpPr>
            <a:spLocks noGrp="1"/>
          </p:cNvSpPr>
          <p:nvPr>
            <p:ph idx="1"/>
          </p:nvPr>
        </p:nvSpPr>
        <p:spPr>
          <a:xfrm>
            <a:off x="469900" y="1142999"/>
            <a:ext cx="12236697" cy="7419110"/>
          </a:xfrm>
        </p:spPr>
        <p:txBody>
          <a:bodyPr/>
          <a:lstStyle/>
          <a:p>
            <a:pPr marL="685800" indent="-685800">
              <a:lnSpc>
                <a:spcPts val="3940"/>
              </a:lnSpc>
              <a:spcBef>
                <a:spcPts val="2200"/>
              </a:spcBef>
              <a:spcAft>
                <a:spcPts val="2400"/>
              </a:spcAft>
              <a:buFont typeface="Arial" panose="020B0604020202020204" pitchFamily="34" charset="0"/>
              <a:buChar char="•"/>
            </a:pPr>
            <a:r>
              <a:rPr lang="de-DE" sz="2800" dirty="0"/>
              <a:t>1. Kor 12,1-2: „</a:t>
            </a:r>
            <a:r>
              <a:rPr lang="de-CH" sz="2800" dirty="0"/>
              <a:t>Was aber </a:t>
            </a:r>
            <a:r>
              <a:rPr lang="de-CH" sz="2800" dirty="0">
                <a:solidFill>
                  <a:srgbClr val="0070C0"/>
                </a:solidFill>
              </a:rPr>
              <a:t>die geistlichen Dinge </a:t>
            </a:r>
            <a:r>
              <a:rPr lang="de-CH" sz="2800" dirty="0"/>
              <a:t>betrifft (</a:t>
            </a:r>
            <a:r>
              <a:rPr lang="el-GR" sz="2800" dirty="0" err="1"/>
              <a:t>περὶ</a:t>
            </a:r>
            <a:r>
              <a:rPr lang="el-GR" sz="2800" dirty="0"/>
              <a:t> </a:t>
            </a:r>
            <a:r>
              <a:rPr lang="el-GR" sz="2800" dirty="0" err="1"/>
              <a:t>δὲ</a:t>
            </a:r>
            <a:r>
              <a:rPr lang="el-GR" sz="2800" dirty="0"/>
              <a:t> </a:t>
            </a:r>
            <a:r>
              <a:rPr lang="el-GR" sz="2800" dirty="0" err="1">
                <a:solidFill>
                  <a:srgbClr val="0070C0"/>
                </a:solidFill>
              </a:rPr>
              <a:t>τῶν</a:t>
            </a:r>
            <a:r>
              <a:rPr lang="el-GR" sz="2800" dirty="0">
                <a:solidFill>
                  <a:srgbClr val="0070C0"/>
                </a:solidFill>
              </a:rPr>
              <a:t> </a:t>
            </a:r>
            <a:r>
              <a:rPr lang="el-GR" sz="2800" dirty="0" err="1">
                <a:solidFill>
                  <a:srgbClr val="0070C0"/>
                </a:solidFill>
              </a:rPr>
              <a:t>πνευματικῶν</a:t>
            </a:r>
            <a:r>
              <a:rPr lang="de-CH" sz="2800" dirty="0"/>
              <a:t>), Geschwister, so will ich nicht, dass ihr ohne Kenntnis seid. </a:t>
            </a:r>
            <a:r>
              <a:rPr lang="de-CH" sz="2800" dirty="0">
                <a:solidFill>
                  <a:srgbClr val="0070C0"/>
                </a:solidFill>
              </a:rPr>
              <a:t>Ihr wisst, dass ihr, als ihr zu den Heiden gehörtet, zu den stimm-losen Götzenbildern hingezogen wurdet, indem ihr fortgerissen wurdet</a:t>
            </a:r>
            <a:r>
              <a:rPr lang="de-CH" sz="2800" dirty="0"/>
              <a:t>.</a:t>
            </a:r>
            <a:r>
              <a:rPr lang="de-DE" sz="2800" dirty="0"/>
              <a:t>“</a:t>
            </a:r>
          </a:p>
          <a:p>
            <a:pPr marL="1041400" lvl="1" indent="-685800">
              <a:lnSpc>
                <a:spcPts val="3940"/>
              </a:lnSpc>
              <a:spcBef>
                <a:spcPts val="2200"/>
              </a:spcBef>
              <a:spcAft>
                <a:spcPts val="2400"/>
              </a:spcAft>
              <a:buFont typeface="Symbol" pitchFamily="2" charset="2"/>
              <a:buChar char="-"/>
            </a:pPr>
            <a:r>
              <a:rPr lang="de-DE" sz="2800" dirty="0"/>
              <a:t>Vgl. 1. Kor 14,10: „Es gibt wer weiß wie </a:t>
            </a:r>
            <a:r>
              <a:rPr lang="de-DE" sz="2800" dirty="0">
                <a:solidFill>
                  <a:srgbClr val="0070C0"/>
                </a:solidFill>
              </a:rPr>
              <a:t>viele Stimmen in der Welt, und nichts ist stimmlos</a:t>
            </a:r>
            <a:r>
              <a:rPr lang="de-DE" sz="2800" dirty="0"/>
              <a:t>.“</a:t>
            </a:r>
          </a:p>
          <a:p>
            <a:pPr marL="685800" indent="-685800">
              <a:lnSpc>
                <a:spcPts val="3940"/>
              </a:lnSpc>
              <a:spcBef>
                <a:spcPts val="2200"/>
              </a:spcBef>
              <a:spcAft>
                <a:spcPts val="2400"/>
              </a:spcAft>
              <a:buFont typeface="Arial" panose="020B0604020202020204" pitchFamily="34" charset="0"/>
              <a:buChar char="•"/>
            </a:pPr>
            <a:r>
              <a:rPr lang="de-DE" sz="2800" dirty="0"/>
              <a:t>1. </a:t>
            </a:r>
            <a:r>
              <a:rPr lang="de-DE" sz="2800"/>
              <a:t>Kor 14,23</a:t>
            </a:r>
            <a:r>
              <a:rPr lang="de-DE" sz="2800" dirty="0"/>
              <a:t>: „</a:t>
            </a:r>
            <a:r>
              <a:rPr lang="de-CH" sz="2800" dirty="0"/>
              <a:t>Wenn nun die ganze Gemeinde zusammenkommt und alle in [fremdartigen] Sprachen reden, und es kommen Unkundige oder Ungläubige herein, </a:t>
            </a:r>
            <a:r>
              <a:rPr lang="de-CH" sz="2800" dirty="0">
                <a:solidFill>
                  <a:srgbClr val="0070C0"/>
                </a:solidFill>
              </a:rPr>
              <a:t>werden sie nicht sagen, dass ihr wahnsinnig seid (</a:t>
            </a:r>
            <a:r>
              <a:rPr lang="el-GR" sz="2800" dirty="0" err="1">
                <a:solidFill>
                  <a:srgbClr val="0070C0"/>
                </a:solidFill>
              </a:rPr>
              <a:t>ὅτι</a:t>
            </a:r>
            <a:r>
              <a:rPr lang="el-GR" sz="2800" dirty="0">
                <a:solidFill>
                  <a:srgbClr val="0070C0"/>
                </a:solidFill>
              </a:rPr>
              <a:t> </a:t>
            </a:r>
            <a:r>
              <a:rPr lang="el-GR" sz="2800" dirty="0" err="1">
                <a:solidFill>
                  <a:srgbClr val="0070C0"/>
                </a:solidFill>
              </a:rPr>
              <a:t>μαίνεσθε</a:t>
            </a:r>
            <a:r>
              <a:rPr lang="de-CH" sz="2800" dirty="0">
                <a:solidFill>
                  <a:srgbClr val="0070C0"/>
                </a:solidFill>
              </a:rPr>
              <a:t>)</a:t>
            </a:r>
            <a:r>
              <a:rPr lang="de-CH" sz="2800" dirty="0"/>
              <a:t>?</a:t>
            </a:r>
            <a:r>
              <a:rPr lang="de-DE" sz="2800" dirty="0"/>
              <a:t>“</a:t>
            </a:r>
          </a:p>
          <a:p>
            <a:pPr marL="685800" indent="-685800">
              <a:lnSpc>
                <a:spcPts val="3940"/>
              </a:lnSpc>
              <a:spcBef>
                <a:spcPts val="2200"/>
              </a:spcBef>
              <a:spcAft>
                <a:spcPts val="2400"/>
              </a:spcAft>
              <a:buFont typeface="Arial" panose="020B0604020202020204" pitchFamily="34" charset="0"/>
              <a:buChar char="•"/>
            </a:pPr>
            <a:r>
              <a:rPr lang="de-DE" sz="2800" dirty="0">
                <a:solidFill>
                  <a:srgbClr val="0070C0"/>
                </a:solidFill>
              </a:rPr>
              <a:t>Dionysos-Einfluss</a:t>
            </a:r>
            <a:r>
              <a:rPr lang="de-DE" sz="2800" dirty="0"/>
              <a:t> (oder durch andere Mysterienkulte)?</a:t>
            </a:r>
          </a:p>
        </p:txBody>
      </p:sp>
      <p:sp>
        <p:nvSpPr>
          <p:cNvPr id="4" name="Foliennummernplatzhalter 3">
            <a:extLst>
              <a:ext uri="{FF2B5EF4-FFF2-40B4-BE49-F238E27FC236}">
                <a16:creationId xmlns:a16="http://schemas.microsoft.com/office/drawing/2014/main" xmlns="" id="{4AA29A9B-8860-F344-9D1F-D04696B0E227}"/>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184090651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B357D0C-3888-C344-B0EF-4C9744133850}"/>
              </a:ext>
            </a:extLst>
          </p:cNvPr>
          <p:cNvSpPr>
            <a:spLocks noGrp="1"/>
          </p:cNvSpPr>
          <p:nvPr>
            <p:ph type="title"/>
          </p:nvPr>
        </p:nvSpPr>
        <p:spPr>
          <a:xfrm>
            <a:off x="955964" y="36512"/>
            <a:ext cx="11885324" cy="763587"/>
          </a:xfrm>
        </p:spPr>
        <p:txBody>
          <a:bodyPr/>
          <a:lstStyle/>
          <a:p>
            <a:r>
              <a:rPr lang="de-DE" dirty="0"/>
              <a:t>1. Einführung</a:t>
            </a:r>
          </a:p>
        </p:txBody>
      </p:sp>
      <p:sp>
        <p:nvSpPr>
          <p:cNvPr id="3" name="Inhaltsplatzhalter 2">
            <a:extLst>
              <a:ext uri="{FF2B5EF4-FFF2-40B4-BE49-F238E27FC236}">
                <a16:creationId xmlns:a16="http://schemas.microsoft.com/office/drawing/2014/main" xmlns="" id="{22710312-825B-C943-BB78-33C81EE0F854}"/>
              </a:ext>
            </a:extLst>
          </p:cNvPr>
          <p:cNvSpPr>
            <a:spLocks noGrp="1"/>
          </p:cNvSpPr>
          <p:nvPr>
            <p:ph idx="1"/>
          </p:nvPr>
        </p:nvSpPr>
        <p:spPr>
          <a:xfrm>
            <a:off x="469900" y="1143000"/>
            <a:ext cx="12091988" cy="7168662"/>
          </a:xfrm>
        </p:spPr>
        <p:txBody>
          <a:bodyPr/>
          <a:lstStyle/>
          <a:p>
            <a:pPr>
              <a:lnSpc>
                <a:spcPts val="4160"/>
              </a:lnSpc>
              <a:spcAft>
                <a:spcPts val="1200"/>
              </a:spcAft>
              <a:buFont typeface="Arial" panose="020B0604020202020204" pitchFamily="34" charset="0"/>
              <a:buChar char="•"/>
            </a:pPr>
            <a:r>
              <a:rPr lang="de-DE" sz="2800" dirty="0">
                <a:solidFill>
                  <a:srgbClr val="0070C0"/>
                </a:solidFill>
              </a:rPr>
              <a:t>Dionysos</a:t>
            </a:r>
            <a:r>
              <a:rPr lang="de-DE" sz="2800" dirty="0"/>
              <a:t> gemäß </a:t>
            </a:r>
            <a:r>
              <a:rPr lang="de-CH" sz="2800" dirty="0">
                <a:solidFill>
                  <a:srgbClr val="0070C0"/>
                </a:solidFill>
              </a:rPr>
              <a:t>Euripides, </a:t>
            </a:r>
            <a:r>
              <a:rPr lang="de-CH" sz="2800" dirty="0" err="1">
                <a:solidFill>
                  <a:srgbClr val="0070C0"/>
                </a:solidFill>
              </a:rPr>
              <a:t>Bacchae</a:t>
            </a:r>
            <a:r>
              <a:rPr lang="de-CH" sz="2800" dirty="0">
                <a:solidFill>
                  <a:srgbClr val="0070C0"/>
                </a:solidFill>
              </a:rPr>
              <a:t> 31–36 </a:t>
            </a:r>
            <a:r>
              <a:rPr lang="de-CH" sz="2800" dirty="0"/>
              <a:t>(407 v. Chr.):</a:t>
            </a:r>
          </a:p>
          <a:p>
            <a:pPr lvl="1">
              <a:lnSpc>
                <a:spcPts val="3760"/>
              </a:lnSpc>
              <a:spcBef>
                <a:spcPts val="1600"/>
              </a:spcBef>
              <a:spcAft>
                <a:spcPts val="1800"/>
              </a:spcAft>
              <a:buFont typeface="Symbol" pitchFamily="2" charset="2"/>
              <a:buChar char="-"/>
            </a:pPr>
            <a:r>
              <a:rPr lang="de-DE" sz="2800" dirty="0"/>
              <a:t>„Darum trieb ich sie von den Wohnungen </a:t>
            </a:r>
            <a:r>
              <a:rPr lang="de-DE" sz="2800" dirty="0">
                <a:solidFill>
                  <a:srgbClr val="0070C0"/>
                </a:solidFill>
              </a:rPr>
              <a:t>weg in Raserei </a:t>
            </a:r>
            <a:r>
              <a:rPr lang="de-CH" sz="2800" dirty="0">
                <a:solidFill>
                  <a:srgbClr val="0070C0"/>
                </a:solidFill>
              </a:rPr>
              <a:t>(</a:t>
            </a:r>
            <a:r>
              <a:rPr lang="de-DE" sz="2800" dirty="0" err="1">
                <a:solidFill>
                  <a:srgbClr val="0070C0"/>
                </a:solidFill>
              </a:rPr>
              <a:t>μ</a:t>
            </a:r>
            <a:r>
              <a:rPr lang="de-DE" sz="2800" dirty="0">
                <a:solidFill>
                  <a:srgbClr val="0070C0"/>
                </a:solidFill>
              </a:rPr>
              <a:t>α</a:t>
            </a:r>
            <a:r>
              <a:rPr lang="de-DE" sz="2800" dirty="0" err="1">
                <a:solidFill>
                  <a:srgbClr val="0070C0"/>
                </a:solidFill>
              </a:rPr>
              <a:t>νί</a:t>
            </a:r>
            <a:r>
              <a:rPr lang="de-DE" sz="2800" dirty="0">
                <a:solidFill>
                  <a:srgbClr val="0070C0"/>
                </a:solidFill>
              </a:rPr>
              <a:t>α</a:t>
            </a:r>
            <a:r>
              <a:rPr lang="de-CH" sz="2800" dirty="0" err="1">
                <a:solidFill>
                  <a:srgbClr val="0070C0"/>
                </a:solidFill>
              </a:rPr>
              <a:t>ις</a:t>
            </a:r>
            <a:r>
              <a:rPr lang="de-CH" sz="2800" dirty="0">
                <a:solidFill>
                  <a:srgbClr val="0070C0"/>
                </a:solidFill>
              </a:rPr>
              <a:t>)</a:t>
            </a:r>
            <a:r>
              <a:rPr lang="de-DE" sz="2800" dirty="0">
                <a:solidFill>
                  <a:srgbClr val="0070C0"/>
                </a:solidFill>
              </a:rPr>
              <a:t>, im Wahnsinn</a:t>
            </a:r>
            <a:r>
              <a:rPr lang="de-DE" sz="2800" dirty="0"/>
              <a:t>. Auf dem Gebirge hausen sie nun, </a:t>
            </a:r>
            <a:r>
              <a:rPr lang="de-DE" sz="2800" dirty="0">
                <a:solidFill>
                  <a:srgbClr val="0070C0"/>
                </a:solidFill>
              </a:rPr>
              <a:t>wahnsinnig gemacht </a:t>
            </a:r>
            <a:r>
              <a:rPr lang="de-DE" sz="2800" dirty="0"/>
              <a:t>(πα</a:t>
            </a:r>
            <a:r>
              <a:rPr lang="de-DE" sz="2800" dirty="0" err="1"/>
              <a:t>ράκο</a:t>
            </a:r>
            <a:r>
              <a:rPr lang="de-DE" sz="2800" dirty="0"/>
              <a:t>π</a:t>
            </a:r>
            <a:r>
              <a:rPr lang="de-DE" sz="2800" dirty="0" err="1"/>
              <a:t>οι</a:t>
            </a:r>
            <a:r>
              <a:rPr lang="de-DE" sz="2800" dirty="0"/>
              <a:t> </a:t>
            </a:r>
            <a:r>
              <a:rPr lang="de-DE" sz="2800" dirty="0" err="1"/>
              <a:t>φρενῶν</a:t>
            </a:r>
            <a:r>
              <a:rPr lang="de-DE" sz="2800" dirty="0"/>
              <a:t>), und sie tragen die Tracht (Geräte) – ich zwang sie – meines Geheimdienstes, die ganze weibliche Kohorte der </a:t>
            </a:r>
            <a:r>
              <a:rPr lang="de-DE" sz="2800" dirty="0" err="1"/>
              <a:t>Kadmeier</a:t>
            </a:r>
            <a:r>
              <a:rPr lang="de-DE" sz="2800" dirty="0"/>
              <a:t> [Leute aus Theben], </a:t>
            </a:r>
            <a:r>
              <a:rPr lang="de-DE" sz="2800" dirty="0">
                <a:solidFill>
                  <a:srgbClr val="0070C0"/>
                </a:solidFill>
              </a:rPr>
              <a:t>alle, </a:t>
            </a:r>
            <a:r>
              <a:rPr lang="de-CH" sz="2800" dirty="0">
                <a:solidFill>
                  <a:srgbClr val="0070C0"/>
                </a:solidFill>
              </a:rPr>
              <a:t>die Frauen waren, ließ ich aus den Wohnungen in die Hitze [der Raserei] stürzen</a:t>
            </a:r>
            <a:r>
              <a:rPr lang="de-CH" sz="2800" dirty="0"/>
              <a:t>.“</a:t>
            </a:r>
          </a:p>
          <a:p>
            <a:pPr>
              <a:lnSpc>
                <a:spcPts val="3760"/>
              </a:lnSpc>
              <a:spcBef>
                <a:spcPts val="1600"/>
              </a:spcBef>
              <a:spcAft>
                <a:spcPts val="1800"/>
              </a:spcAft>
              <a:buFont typeface="Arial" panose="020B0604020202020204" pitchFamily="34" charset="0"/>
              <a:buChar char="•"/>
            </a:pPr>
            <a:r>
              <a:rPr lang="de-CH" sz="2800" dirty="0"/>
              <a:t>Vgl. auch </a:t>
            </a:r>
            <a:r>
              <a:rPr lang="de-CH" sz="2800" dirty="0">
                <a:solidFill>
                  <a:srgbClr val="0070C0"/>
                </a:solidFill>
              </a:rPr>
              <a:t>1. Kor 11,3ff. </a:t>
            </a:r>
            <a:r>
              <a:rPr lang="de-CH" sz="2800" dirty="0"/>
              <a:t>(Enthüllung des Kopfes in der Versammlung) und </a:t>
            </a:r>
            <a:r>
              <a:rPr lang="de-CH" sz="2800" dirty="0">
                <a:solidFill>
                  <a:srgbClr val="0070C0"/>
                </a:solidFill>
              </a:rPr>
              <a:t>1. Kor 11,17ff. </a:t>
            </a:r>
            <a:r>
              <a:rPr lang="de-CH" sz="2800" dirty="0"/>
              <a:t>(V. 20f.: </a:t>
            </a:r>
            <a:r>
              <a:rPr lang="de-DE" sz="2800" dirty="0"/>
              <a:t>„</a:t>
            </a:r>
            <a:r>
              <a:rPr lang="de-CH" sz="2800" dirty="0"/>
              <a:t>… es ist nicht möglich, dass Herrenmahl [</a:t>
            </a:r>
            <a:r>
              <a:rPr lang="el-GR" sz="2800" dirty="0" err="1"/>
              <a:t>κυριακὸν</a:t>
            </a:r>
            <a:r>
              <a:rPr lang="el-GR" sz="2800" dirty="0"/>
              <a:t> </a:t>
            </a:r>
            <a:r>
              <a:rPr lang="el-GR" sz="2800" dirty="0" err="1"/>
              <a:t>δεῖπνον</a:t>
            </a:r>
            <a:r>
              <a:rPr lang="de-CH" sz="2800" dirty="0"/>
              <a:t>] zu essen … Denn jeder nimmt sein Mahl vorweg … andere sind betrunken“).</a:t>
            </a:r>
          </a:p>
        </p:txBody>
      </p:sp>
      <p:sp>
        <p:nvSpPr>
          <p:cNvPr id="4" name="Foliennummernplatzhalter 3">
            <a:extLst>
              <a:ext uri="{FF2B5EF4-FFF2-40B4-BE49-F238E27FC236}">
                <a16:creationId xmlns:a16="http://schemas.microsoft.com/office/drawing/2014/main" xmlns="" id="{CECEB378-0AE9-234F-960C-DACC9427A8D3}"/>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26798755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40AB25-BA84-3547-AF55-44C2B066F10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F7BCD0CD-3BF7-5B4F-843C-5D0672A9B340}"/>
              </a:ext>
            </a:extLst>
          </p:cNvPr>
          <p:cNvSpPr>
            <a:spLocks noGrp="1"/>
          </p:cNvSpPr>
          <p:nvPr>
            <p:ph idx="1"/>
          </p:nvPr>
        </p:nvSpPr>
        <p:spPr/>
        <p:txBody>
          <a:bodyPr/>
          <a:lstStyle/>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685800" indent="-685800" algn="ctr">
              <a:buFont typeface="Arial" panose="020B0604020202020204" pitchFamily="34" charset="0"/>
              <a:buChar char="•"/>
            </a:pPr>
            <a:endParaRPr lang="de-DE" dirty="0"/>
          </a:p>
          <a:p>
            <a:pPr marL="0" indent="0" algn="ctr"/>
            <a:r>
              <a:rPr lang="de-DE" dirty="0"/>
              <a:t>2. Wer ist Dionysos?</a:t>
            </a:r>
          </a:p>
        </p:txBody>
      </p:sp>
      <p:sp>
        <p:nvSpPr>
          <p:cNvPr id="4" name="Foliennummernplatzhalter 3">
            <a:extLst>
              <a:ext uri="{FF2B5EF4-FFF2-40B4-BE49-F238E27FC236}">
                <a16:creationId xmlns:a16="http://schemas.microsoft.com/office/drawing/2014/main" xmlns="" id="{4AA29A9B-8860-F344-9D1F-D04696B0E227}"/>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98989339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CAA7B34-5967-A64A-B051-3FABB2D24EFB}"/>
              </a:ext>
            </a:extLst>
          </p:cNvPr>
          <p:cNvSpPr>
            <a:spLocks noGrp="1"/>
          </p:cNvSpPr>
          <p:nvPr>
            <p:ph type="title"/>
          </p:nvPr>
        </p:nvSpPr>
        <p:spPr>
          <a:xfrm>
            <a:off x="1080654" y="36513"/>
            <a:ext cx="11760633" cy="773978"/>
          </a:xfrm>
        </p:spPr>
        <p:txBody>
          <a:bodyPr/>
          <a:lstStyle/>
          <a:p>
            <a:r>
              <a:rPr lang="de-DE" dirty="0"/>
              <a:t>2. Wer ist </a:t>
            </a:r>
            <a:r>
              <a:rPr lang="de-DE" dirty="0" err="1"/>
              <a:t>Dionyos</a:t>
            </a:r>
            <a:r>
              <a:rPr lang="de-DE" dirty="0"/>
              <a:t>?</a:t>
            </a:r>
          </a:p>
        </p:txBody>
      </p:sp>
      <p:sp>
        <p:nvSpPr>
          <p:cNvPr id="3" name="Inhaltsplatzhalter 2">
            <a:extLst>
              <a:ext uri="{FF2B5EF4-FFF2-40B4-BE49-F238E27FC236}">
                <a16:creationId xmlns:a16="http://schemas.microsoft.com/office/drawing/2014/main" xmlns="" id="{3D4ABFBD-0981-E34E-8A14-1ECE5F00C869}"/>
              </a:ext>
            </a:extLst>
          </p:cNvPr>
          <p:cNvSpPr>
            <a:spLocks noGrp="1"/>
          </p:cNvSpPr>
          <p:nvPr>
            <p:ph idx="1"/>
          </p:nvPr>
        </p:nvSpPr>
        <p:spPr>
          <a:xfrm>
            <a:off x="477982" y="976745"/>
            <a:ext cx="12361718" cy="7564582"/>
          </a:xfrm>
        </p:spPr>
        <p:txBody>
          <a:bodyPr/>
          <a:lstStyle/>
          <a:p>
            <a:pPr marL="685800" indent="-685800">
              <a:lnSpc>
                <a:spcPts val="3840"/>
              </a:lnSpc>
              <a:spcBef>
                <a:spcPts val="1600"/>
              </a:spcBef>
              <a:spcAft>
                <a:spcPts val="1200"/>
              </a:spcAft>
              <a:buFont typeface="Arial" panose="020B0604020202020204" pitchFamily="34" charset="0"/>
              <a:buChar char="•"/>
            </a:pPr>
            <a:r>
              <a:rPr lang="de-DE" sz="3000" dirty="0" err="1"/>
              <a:t>Dionyos</a:t>
            </a:r>
            <a:r>
              <a:rPr lang="de-DE" sz="3000" dirty="0"/>
              <a:t> (Bacchus, </a:t>
            </a:r>
            <a:r>
              <a:rPr lang="de-DE" sz="3000" dirty="0" err="1"/>
              <a:t>Bromios</a:t>
            </a:r>
            <a:r>
              <a:rPr lang="de-DE" sz="3000" dirty="0"/>
              <a:t> usw.) und der Rausch.</a:t>
            </a:r>
          </a:p>
          <a:p>
            <a:pPr marL="685800" indent="-685800">
              <a:lnSpc>
                <a:spcPts val="3840"/>
              </a:lnSpc>
              <a:spcBef>
                <a:spcPts val="1600"/>
              </a:spcBef>
              <a:spcAft>
                <a:spcPts val="1200"/>
              </a:spcAft>
              <a:buFont typeface="Arial" panose="020B0604020202020204" pitchFamily="34" charset="0"/>
              <a:buChar char="•"/>
            </a:pPr>
            <a:r>
              <a:rPr lang="de-DE" sz="3000" dirty="0"/>
              <a:t>Dionysos auf Kreta und Mykene im 2. </a:t>
            </a:r>
            <a:r>
              <a:rPr lang="de-DE" sz="3000" dirty="0" err="1"/>
              <a:t>Jt</a:t>
            </a:r>
            <a:r>
              <a:rPr lang="de-DE" sz="3000" dirty="0"/>
              <a:t>. v. Chr. (Thrakien, Phrygien, Theben, Indien usw.).</a:t>
            </a:r>
          </a:p>
          <a:p>
            <a:pPr marL="685800" indent="-685800">
              <a:lnSpc>
                <a:spcPts val="3840"/>
              </a:lnSpc>
              <a:spcBef>
                <a:spcPts val="1600"/>
              </a:spcBef>
              <a:spcAft>
                <a:spcPts val="1200"/>
              </a:spcAft>
              <a:buFont typeface="Arial" panose="020B0604020202020204" pitchFamily="34" charset="0"/>
              <a:buChar char="•"/>
            </a:pPr>
            <a:r>
              <a:rPr lang="de-DE" sz="3000" dirty="0"/>
              <a:t>Dionysos bei Homer.</a:t>
            </a:r>
          </a:p>
          <a:p>
            <a:pPr marL="685800" indent="-685800">
              <a:lnSpc>
                <a:spcPts val="3840"/>
              </a:lnSpc>
              <a:spcBef>
                <a:spcPts val="1600"/>
              </a:spcBef>
              <a:spcAft>
                <a:spcPts val="1200"/>
              </a:spcAft>
              <a:buFont typeface="Arial" panose="020B0604020202020204" pitchFamily="34" charset="0"/>
              <a:buChar char="•"/>
            </a:pPr>
            <a:r>
              <a:rPr lang="de-DE" sz="3000" dirty="0"/>
              <a:t>Dionysos und Apollon in Delphi.</a:t>
            </a:r>
          </a:p>
          <a:p>
            <a:pPr marL="1041400" lvl="1" indent="-685800">
              <a:lnSpc>
                <a:spcPts val="3840"/>
              </a:lnSpc>
              <a:spcBef>
                <a:spcPts val="1600"/>
              </a:spcBef>
              <a:spcAft>
                <a:spcPts val="1200"/>
              </a:spcAft>
              <a:buFont typeface="Symbol" pitchFamily="2" charset="2"/>
              <a:buChar char="-"/>
            </a:pPr>
            <a:r>
              <a:rPr lang="de-DE" sz="3000" dirty="0"/>
              <a:t>Plato zur Pythia: Verhältnis von Wahnsinn (</a:t>
            </a:r>
            <a:r>
              <a:rPr lang="de-DE" sz="3000" i="1" dirty="0" err="1"/>
              <a:t>Maneia</a:t>
            </a:r>
            <a:r>
              <a:rPr lang="de-DE" sz="3000" dirty="0"/>
              <a:t>) und Wahrsagerei (</a:t>
            </a:r>
            <a:r>
              <a:rPr lang="de-DE" sz="3000" i="1" dirty="0" err="1"/>
              <a:t>Manteia</a:t>
            </a:r>
            <a:r>
              <a:rPr lang="de-DE" sz="3000" i="1" dirty="0"/>
              <a:t>/Mantik</a:t>
            </a:r>
            <a:r>
              <a:rPr lang="de-DE" sz="3000" dirty="0"/>
              <a:t>).</a:t>
            </a:r>
          </a:p>
          <a:p>
            <a:pPr marL="685800" indent="-685800">
              <a:lnSpc>
                <a:spcPts val="3840"/>
              </a:lnSpc>
              <a:spcBef>
                <a:spcPts val="1600"/>
              </a:spcBef>
              <a:spcAft>
                <a:spcPts val="1200"/>
              </a:spcAft>
              <a:buFont typeface="Arial" panose="020B0604020202020204" pitchFamily="34" charset="0"/>
              <a:buChar char="•"/>
            </a:pPr>
            <a:r>
              <a:rPr lang="de-DE" sz="3000" dirty="0"/>
              <a:t>Dionysos und die Frauen.</a:t>
            </a:r>
          </a:p>
          <a:p>
            <a:pPr marL="685800" indent="-685800">
              <a:lnSpc>
                <a:spcPts val="3840"/>
              </a:lnSpc>
              <a:spcBef>
                <a:spcPts val="1600"/>
              </a:spcBef>
              <a:spcAft>
                <a:spcPts val="1200"/>
              </a:spcAft>
              <a:buFont typeface="Arial" panose="020B0604020202020204" pitchFamily="34" charset="0"/>
              <a:buChar char="•"/>
            </a:pPr>
            <a:r>
              <a:rPr lang="de-DE" sz="3000" dirty="0"/>
              <a:t>Dionysos, Theater und Musik (vgl. Plato und Aristoteles).</a:t>
            </a:r>
          </a:p>
          <a:p>
            <a:pPr marL="685800" indent="-685800">
              <a:lnSpc>
                <a:spcPts val="3840"/>
              </a:lnSpc>
              <a:spcBef>
                <a:spcPts val="1600"/>
              </a:spcBef>
              <a:spcAft>
                <a:spcPts val="1200"/>
              </a:spcAft>
              <a:buFont typeface="Arial" panose="020B0604020202020204" pitchFamily="34" charset="0"/>
              <a:buChar char="•"/>
            </a:pPr>
            <a:r>
              <a:rPr lang="de-DE" sz="3000" dirty="0"/>
              <a:t>Dionysos in Korinth (vgl. auch 1. Kor 13,2; 14,7f.).</a:t>
            </a:r>
          </a:p>
          <a:p>
            <a:pPr marL="685800" indent="-685800">
              <a:lnSpc>
                <a:spcPts val="3840"/>
              </a:lnSpc>
              <a:spcAft>
                <a:spcPts val="1200"/>
              </a:spcAft>
              <a:buFont typeface="Arial" panose="020B0604020202020204" pitchFamily="34" charset="0"/>
              <a:buChar char="•"/>
            </a:pPr>
            <a:endParaRPr lang="de-DE" sz="3200" dirty="0"/>
          </a:p>
          <a:p>
            <a:pPr marL="685800" indent="-685800">
              <a:buFont typeface="Arial" panose="020B0604020202020204" pitchFamily="34" charset="0"/>
              <a:buChar char="•"/>
            </a:pPr>
            <a:endParaRPr lang="de-DE" sz="2800" dirty="0"/>
          </a:p>
        </p:txBody>
      </p:sp>
      <p:sp>
        <p:nvSpPr>
          <p:cNvPr id="4" name="Foliennummernplatzhalter 3">
            <a:extLst>
              <a:ext uri="{FF2B5EF4-FFF2-40B4-BE49-F238E27FC236}">
                <a16:creationId xmlns:a16="http://schemas.microsoft.com/office/drawing/2014/main" xmlns="" id="{E9947983-2567-7749-B087-C9D2E5C6EB05}"/>
              </a:ext>
            </a:extLst>
          </p:cNvPr>
          <p:cNvSpPr>
            <a:spLocks noGrp="1"/>
          </p:cNvSpPr>
          <p:nvPr>
            <p:ph type="sldNum" sz="quarter" idx="10"/>
          </p:nvPr>
        </p:nvSpPr>
        <p:spPr/>
        <p:txBody>
          <a:bodyPr/>
          <a:lstStyle/>
          <a:p>
            <a:pPr algn="ctr">
              <a:defRPr/>
            </a:pPr>
            <a:r>
              <a:rPr lang="en-US"/>
              <a:t>3</a:t>
            </a:r>
            <a:endParaRPr lang="en-US" dirty="0"/>
          </a:p>
        </p:txBody>
      </p:sp>
    </p:spTree>
    <p:extLst>
      <p:ext uri="{BB962C8B-B14F-4D97-AF65-F5344CB8AC3E}">
        <p14:creationId xmlns:p14="http://schemas.microsoft.com/office/powerpoint/2010/main" val="3560508593"/>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sign">
  <a:themeElements>
    <a:clrScheme name="">
      <a:dk1>
        <a:srgbClr val="000000"/>
      </a:dk1>
      <a:lt1>
        <a:srgbClr val="FFFFFF"/>
      </a:lt1>
      <a:dk2>
        <a:srgbClr val="000000"/>
      </a:dk2>
      <a:lt2>
        <a:srgbClr val="808080"/>
      </a:lt2>
      <a:accent1>
        <a:srgbClr val="004174"/>
      </a:accent1>
      <a:accent2>
        <a:srgbClr val="333399"/>
      </a:accent2>
      <a:accent3>
        <a:srgbClr val="FFFFFF"/>
      </a:accent3>
      <a:accent4>
        <a:srgbClr val="000000"/>
      </a:accent4>
      <a:accent5>
        <a:srgbClr val="AAB0BC"/>
      </a:accent5>
      <a:accent6>
        <a:srgbClr val="2D2D8A"/>
      </a:accent6>
      <a:hlink>
        <a:srgbClr val="009999"/>
      </a:hlink>
      <a:folHlink>
        <a:srgbClr val="99CC00"/>
      </a:folHlink>
    </a:clrScheme>
    <a:fontScheme name="Title &amp; Bullets">
      <a:majorFont>
        <a:latin typeface="Frutiger Next Pro Light"/>
        <a:ea typeface=".Aqua かな"/>
        <a:cs typeface=".Aqua かな"/>
      </a:majorFont>
      <a:minorFont>
        <a:latin typeface="Frutiger Next Pro Light"/>
        <a:ea typeface=".Aqua かな"/>
        <a:cs typeface=".Aqua かな"/>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Design</Template>
  <TotalTime>0</TotalTime>
  <Words>2264</Words>
  <Application>Microsoft Office PowerPoint</Application>
  <PresentationFormat>Benutzerdefiniert</PresentationFormat>
  <Paragraphs>257</Paragraphs>
  <Slides>47</Slides>
  <Notes>0</Notes>
  <HiddenSlides>0</HiddenSlides>
  <MMClips>0</MMClips>
  <ScaleCrop>false</ScaleCrop>
  <HeadingPairs>
    <vt:vector size="4" baseType="variant">
      <vt:variant>
        <vt:lpstr>Design</vt:lpstr>
      </vt:variant>
      <vt:variant>
        <vt:i4>1</vt:i4>
      </vt:variant>
      <vt:variant>
        <vt:lpstr>Folientitel</vt:lpstr>
      </vt:variant>
      <vt:variant>
        <vt:i4>47</vt:i4>
      </vt:variant>
    </vt:vector>
  </HeadingPairs>
  <TitlesOfParts>
    <vt:vector size="48" baseType="lpstr">
      <vt:lpstr>Design</vt:lpstr>
      <vt:lpstr>PowerPoint-Präsentation</vt:lpstr>
      <vt:lpstr>Gliederung</vt:lpstr>
      <vt:lpstr>PowerPoint-Präsentation</vt:lpstr>
      <vt:lpstr>1. Einführung</vt:lpstr>
      <vt:lpstr>1. Einführung</vt:lpstr>
      <vt:lpstr>1. Einführung</vt:lpstr>
      <vt:lpstr>1. Einführung</vt:lpstr>
      <vt:lpstr>PowerPoint-Präsentation</vt:lpstr>
      <vt:lpstr>2. Wer ist Dionyos?</vt:lpstr>
      <vt:lpstr>PowerPoint-Präsentation</vt:lpstr>
      <vt:lpstr>3. Außerbiblisches „Zungenreden“</vt:lpstr>
      <vt:lpstr>3. Außerbiblisches „Zungenreden“</vt:lpstr>
      <vt:lpstr>3. Außerbiblisches „Zungenreden“</vt:lpstr>
      <vt:lpstr>3. Außerbiblisches „Zungenreden“</vt:lpstr>
      <vt:lpstr>3. Außerbiblisches „Zungenreden“</vt:lpstr>
      <vt:lpstr>PowerPoint-Präsentation</vt:lpstr>
      <vt:lpstr>4. Beispiele sprachlicher „Anlehnungen“ in 1. Kor 14</vt:lpstr>
      <vt:lpstr>4. Beispiele sprachlicher „Anlehnungen“ in 1. Kor 14</vt:lpstr>
      <vt:lpstr>4. Beispiele sprachlicher „Anlehnungen“ in 1. Kor 14</vt:lpstr>
      <vt:lpstr>4. Beispiele sprachlicher „Anlehnungen“ in 1. Kor 14</vt:lpstr>
      <vt:lpstr>PowerPoint-Präsentation</vt:lpstr>
      <vt:lpstr>5. „Zungenreden“ zur Zeit des Jesaja?</vt:lpstr>
      <vt:lpstr>5. „Zungenreden“ zur Zeit des Jesaja?</vt:lpstr>
      <vt:lpstr>5. „Zungenreden“ zur Zeit des Jesaja?</vt:lpstr>
      <vt:lpstr>5. „Zungenreden“ zur Zeit des Jesaja?</vt:lpstr>
      <vt:lpstr>5. „Zungenreden“ zur Zeit des Jesaja?</vt:lpstr>
      <vt:lpstr>5. „Zungenreden“ zur Zeit des Jesaja?</vt:lpstr>
      <vt:lpstr>5. „Zungenreden“ zur Zeit des Jesaja?</vt:lpstr>
      <vt:lpstr>5. „Zungenreden“ zur Zeit des Jesaja?</vt:lpstr>
      <vt:lpstr>PowerPoint-Präsentation</vt:lpstr>
      <vt:lpstr>6. „Zunge/Sprache“ in 1. Kor 12–14</vt:lpstr>
      <vt:lpstr>6. „Zunge/Sprache“ in 1. Kor 12–14</vt:lpstr>
      <vt:lpstr>γλῶσσα (Zunge, Sprache) in 1. Korinther 12–14</vt:lpstr>
      <vt:lpstr>γλῶσσα (Zunge, Sprache) in 1. Korinther 12–14</vt:lpstr>
      <vt:lpstr>γλῶσσα (Zunge, Sprache) in 1. Korinther 12–14</vt:lpstr>
      <vt:lpstr>„Geist“ in 1. Kor 14</vt:lpstr>
      <vt:lpstr>„Eifern“ in 1. Korinther 12–14</vt:lpstr>
      <vt:lpstr>PowerPoint-Präsentation</vt:lpstr>
      <vt:lpstr>7. Die Antwort des Apostels</vt:lpstr>
      <vt:lpstr>7. Die Antwort des Apostels</vt:lpstr>
      <vt:lpstr>7. Die Antwort des Apostels</vt:lpstr>
      <vt:lpstr>7. Die Antwort des Apostels</vt:lpstr>
      <vt:lpstr>7. Die Antwort des Apostels</vt:lpstr>
      <vt:lpstr>PowerPoint-Präsentation</vt:lpstr>
      <vt:lpstr>8. Die Erbauung der ganzen Gemeinde</vt:lpstr>
      <vt:lpstr>8. Die Erbauung der ganzen Gemeinde</vt:lpstr>
      <vt:lpstr>Schluss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Dionysoskult und die "Zungenredner" von Korinth</dc:title>
  <dc:creator>Jacob Thiessen</dc:creator>
  <cp:lastModifiedBy>Me</cp:lastModifiedBy>
  <cp:revision>356</cp:revision>
  <cp:lastPrinted>2018-05-23T13:51:23Z</cp:lastPrinted>
  <dcterms:created xsi:type="dcterms:W3CDTF">2018-04-18T12:54:35Z</dcterms:created>
  <dcterms:modified xsi:type="dcterms:W3CDTF">2018-06-07T06:11:56Z</dcterms:modified>
</cp:coreProperties>
</file>